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Уровень текста 1…"/>
          <p:cNvSpPr txBox="1"/>
          <p:nvPr>
            <p:ph type="body" sz="quarter" idx="1"/>
          </p:nvPr>
        </p:nvSpPr>
        <p:spPr>
          <a:xfrm>
            <a:off x="600670" y="5929931"/>
            <a:ext cx="10985505" cy="31849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800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buFontTx/>
              <a:defRPr b="1" sz="1800"/>
            </a:lvl2pPr>
            <a:lvl3pPr marL="838160" indent="-228589" defTabSz="412731">
              <a:lnSpc>
                <a:spcPct val="100000"/>
              </a:lnSpc>
              <a:spcBef>
                <a:spcPts val="0"/>
              </a:spcBef>
              <a:buFontTx/>
              <a:defRPr b="1" sz="1800"/>
            </a:lvl3pPr>
            <a:lvl4pPr marL="1142946" indent="-228589" defTabSz="412731">
              <a:lnSpc>
                <a:spcPct val="100000"/>
              </a:lnSpc>
              <a:spcBef>
                <a:spcPts val="0"/>
              </a:spcBef>
              <a:buFontTx/>
              <a:defRPr b="1" sz="1800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buFontTx/>
              <a:defRPr b="1" sz="1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3" name="Текст заголовка"/>
          <p:cNvSpPr txBox="1"/>
          <p:nvPr>
            <p:ph type="title"/>
          </p:nvPr>
        </p:nvSpPr>
        <p:spPr>
          <a:xfrm>
            <a:off x="603248" y="1287496"/>
            <a:ext cx="10985505" cy="2324102"/>
          </a:xfrm>
          <a:prstGeom prst="rect">
            <a:avLst/>
          </a:prstGeom>
        </p:spPr>
        <p:txBody>
          <a:bodyPr anchor="b"/>
          <a:lstStyle>
            <a:lvl1pPr>
              <a:defRPr spc="-115" sz="5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4" name="Уровень текста 1…"/>
          <p:cNvSpPr txBox="1"/>
          <p:nvPr>
            <p:ph type="body" sz="quarter" idx="21"/>
          </p:nvPr>
        </p:nvSpPr>
        <p:spPr>
          <a:xfrm>
            <a:off x="600672" y="3611595"/>
            <a:ext cx="10985501" cy="952502"/>
          </a:xfrm>
          <a:prstGeom prst="rect">
            <a:avLst/>
          </a:prstGeom>
        </p:spPr>
        <p:txBody>
          <a:bodyPr/>
          <a:lstStyle/>
          <a:p>
            <a:pPr marL="0" indent="0" defTabSz="4127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/>
            </a:pP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xfrm>
            <a:off x="11094271" y="6410642"/>
            <a:ext cx="259530" cy="256541"/>
          </a:xfrm>
          <a:prstGeom prst="rect">
            <a:avLst/>
          </a:prstGeom>
        </p:spPr>
        <p:txBody>
          <a:bodyPr/>
          <a:lstStyle>
            <a:lvl1pPr defTabSz="554491">
              <a:defRPr sz="110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102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03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04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05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06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07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08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09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10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</p:grpSp>
      <p:sp>
        <p:nvSpPr>
          <p:cNvPr id="112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13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14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15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16" name="Номер слайда"/>
          <p:cNvSpPr txBox="1"/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b="1" sz="14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123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24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25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26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27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28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29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30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31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</p:grpSp>
      <p:sp>
        <p:nvSpPr>
          <p:cNvPr id="133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34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35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36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37" name="Номер слайда"/>
          <p:cNvSpPr txBox="1"/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b="1" sz="14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8" name="Текст заголовка"/>
          <p:cNvSpPr txBox="1"/>
          <p:nvPr>
            <p:ph type="title"/>
          </p:nvPr>
        </p:nvSpPr>
        <p:spPr>
          <a:xfrm>
            <a:off x="202171" y="318640"/>
            <a:ext cx="10514927" cy="799972"/>
          </a:xfrm>
          <a:prstGeom prst="rect">
            <a:avLst/>
          </a:prstGeom>
        </p:spPr>
        <p:txBody>
          <a:bodyPr anchor="t"/>
          <a:lstStyle>
            <a:lvl1pPr defTabSz="914358">
              <a:defRPr cap="all" sz="3600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145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46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47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48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49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50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51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52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53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</p:grpSp>
      <p:sp>
        <p:nvSpPr>
          <p:cNvPr id="155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56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57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58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59" name="Номер слайда"/>
          <p:cNvSpPr txBox="1"/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b="1" sz="14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166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67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68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69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70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71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72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73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74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</p:grpSp>
      <p:sp>
        <p:nvSpPr>
          <p:cNvPr id="176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77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78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79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180" name="Номер слайда"/>
          <p:cNvSpPr txBox="1"/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b="1" sz="14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1" name="Уровень текста 1…"/>
          <p:cNvSpPr txBox="1"/>
          <p:nvPr>
            <p:ph type="body" sz="quarter" idx="1"/>
          </p:nvPr>
        </p:nvSpPr>
        <p:spPr>
          <a:xfrm>
            <a:off x="600670" y="5929931"/>
            <a:ext cx="10985505" cy="31849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1800">
                <a:latin typeface="Gilroy"/>
                <a:ea typeface="Gilroy"/>
                <a:cs typeface="Gilroy"/>
                <a:sym typeface="Gilroy"/>
              </a:defRPr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buFontTx/>
              <a:defRPr b="1" sz="1800">
                <a:latin typeface="Gilroy"/>
                <a:ea typeface="Gilroy"/>
                <a:cs typeface="Gilroy"/>
                <a:sym typeface="Gilroy"/>
              </a:defRPr>
            </a:lvl2pPr>
            <a:lvl3pPr marL="838160" indent="-228589" defTabSz="412731">
              <a:lnSpc>
                <a:spcPct val="100000"/>
              </a:lnSpc>
              <a:spcBef>
                <a:spcPts val="0"/>
              </a:spcBef>
              <a:buFontTx/>
              <a:defRPr b="1" sz="1800">
                <a:latin typeface="Gilroy"/>
                <a:ea typeface="Gilroy"/>
                <a:cs typeface="Gilroy"/>
                <a:sym typeface="Gilroy"/>
              </a:defRPr>
            </a:lvl3pPr>
            <a:lvl4pPr marL="1142946" indent="-228589" defTabSz="412731">
              <a:lnSpc>
                <a:spcPct val="100000"/>
              </a:lnSpc>
              <a:spcBef>
                <a:spcPts val="0"/>
              </a:spcBef>
              <a:buFontTx/>
              <a:defRPr b="1" sz="1800">
                <a:latin typeface="Gilroy"/>
                <a:ea typeface="Gilroy"/>
                <a:cs typeface="Gilroy"/>
                <a:sym typeface="Gilroy"/>
              </a:defRPr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buFontTx/>
              <a:defRPr b="1" sz="1800">
                <a:latin typeface="Gilroy"/>
                <a:ea typeface="Gilroy"/>
                <a:cs typeface="Gilroy"/>
                <a:sym typeface="Gilroy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2" name="Текст заголовка"/>
          <p:cNvSpPr txBox="1"/>
          <p:nvPr>
            <p:ph type="title"/>
          </p:nvPr>
        </p:nvSpPr>
        <p:spPr>
          <a:xfrm>
            <a:off x="603248" y="1287496"/>
            <a:ext cx="10985505" cy="2324102"/>
          </a:xfrm>
          <a:prstGeom prst="rect">
            <a:avLst/>
          </a:prstGeom>
        </p:spPr>
        <p:txBody>
          <a:bodyPr anchor="b"/>
          <a:lstStyle>
            <a:lvl1pPr defTabSz="914358">
              <a:defRPr spc="-115" sz="5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83" name="Уровень текста 1…"/>
          <p:cNvSpPr txBox="1"/>
          <p:nvPr>
            <p:ph type="body" sz="quarter" idx="21"/>
          </p:nvPr>
        </p:nvSpPr>
        <p:spPr>
          <a:xfrm>
            <a:off x="600672" y="3611595"/>
            <a:ext cx="10985501" cy="952502"/>
          </a:xfrm>
          <a:prstGeom prst="rect">
            <a:avLst/>
          </a:prstGeom>
        </p:spPr>
        <p:txBody>
          <a:bodyPr/>
          <a:lstStyle/>
          <a:p>
            <a:pPr marL="0" indent="0" defTabSz="41273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2700">
                <a:latin typeface="Gilroy"/>
                <a:ea typeface="Gilroy"/>
                <a:cs typeface="Gilroy"/>
                <a:sym typeface="Gilroy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190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91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92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93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94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95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96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97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198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</p:grpSp>
      <p:sp>
        <p:nvSpPr>
          <p:cNvPr id="200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01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02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03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04" name="Номер слайда"/>
          <p:cNvSpPr txBox="1"/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b="1" sz="14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211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12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13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14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15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16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17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18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19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</p:grpSp>
      <p:sp>
        <p:nvSpPr>
          <p:cNvPr id="221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22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23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24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25" name="Номер слайда"/>
          <p:cNvSpPr txBox="1"/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b="1" sz="14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6" name="Текст заголовка"/>
          <p:cNvSpPr txBox="1"/>
          <p:nvPr>
            <p:ph type="title"/>
          </p:nvPr>
        </p:nvSpPr>
        <p:spPr>
          <a:xfrm>
            <a:off x="202171" y="318640"/>
            <a:ext cx="10514927" cy="799972"/>
          </a:xfrm>
          <a:prstGeom prst="rect">
            <a:avLst/>
          </a:prstGeom>
        </p:spPr>
        <p:txBody>
          <a:bodyPr anchor="t"/>
          <a:lstStyle>
            <a:lvl1pPr defTabSz="914358">
              <a:defRPr cap="all" sz="3600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233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34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35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36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37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38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39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40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41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</p:grpSp>
      <p:sp>
        <p:nvSpPr>
          <p:cNvPr id="243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44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45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46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47" name="Номер слайда"/>
          <p:cNvSpPr txBox="1"/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b="1" sz="14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Группа 6"/>
          <p:cNvGrpSpPr/>
          <p:nvPr/>
        </p:nvGrpSpPr>
        <p:grpSpPr>
          <a:xfrm>
            <a:off x="-15876" y="6554569"/>
            <a:ext cx="12236451" cy="327003"/>
            <a:chOff x="0" y="0"/>
            <a:chExt cx="12236450" cy="327002"/>
          </a:xfrm>
        </p:grpSpPr>
        <p:sp>
          <p:nvSpPr>
            <p:cNvPr id="254" name="Прямоугольник"/>
            <p:cNvSpPr/>
            <p:nvPr/>
          </p:nvSpPr>
          <p:spPr>
            <a:xfrm>
              <a:off x="-1" y="-1"/>
              <a:ext cx="1503364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55" name="Прямоугольник"/>
            <p:cNvSpPr/>
            <p:nvPr/>
          </p:nvSpPr>
          <p:spPr>
            <a:xfrm>
              <a:off x="1497012" y="-1"/>
              <a:ext cx="1501776" cy="327004"/>
            </a:xfrm>
            <a:prstGeom prst="rect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56" name="Прямоугольник"/>
            <p:cNvSpPr/>
            <p:nvPr/>
          </p:nvSpPr>
          <p:spPr>
            <a:xfrm>
              <a:off x="2984500" y="-1"/>
              <a:ext cx="1501775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57" name="Прямоугольник"/>
            <p:cNvSpPr/>
            <p:nvPr/>
          </p:nvSpPr>
          <p:spPr>
            <a:xfrm>
              <a:off x="4465637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58" name="Прямоугольник"/>
            <p:cNvSpPr/>
            <p:nvPr/>
          </p:nvSpPr>
          <p:spPr>
            <a:xfrm>
              <a:off x="5967412" y="-1"/>
              <a:ext cx="1501776" cy="327004"/>
            </a:xfrm>
            <a:prstGeom prst="rect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59" name="Прямоугольник"/>
            <p:cNvSpPr/>
            <p:nvPr/>
          </p:nvSpPr>
          <p:spPr>
            <a:xfrm>
              <a:off x="7435850" y="-1"/>
              <a:ext cx="1501775" cy="327004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60" name="Прямоугольник"/>
            <p:cNvSpPr/>
            <p:nvPr/>
          </p:nvSpPr>
          <p:spPr>
            <a:xfrm>
              <a:off x="8936038" y="-1"/>
              <a:ext cx="1503363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61" name="Прямоугольник"/>
            <p:cNvSpPr/>
            <p:nvPr/>
          </p:nvSpPr>
          <p:spPr>
            <a:xfrm>
              <a:off x="10250488" y="-1"/>
              <a:ext cx="1503363" cy="327004"/>
            </a:xfrm>
            <a:prstGeom prst="rect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  <p:sp>
          <p:nvSpPr>
            <p:cNvPr id="262" name="Прямоугольник"/>
            <p:cNvSpPr/>
            <p:nvPr/>
          </p:nvSpPr>
          <p:spPr>
            <a:xfrm>
              <a:off x="11747500" y="-1"/>
              <a:ext cx="488950" cy="327004"/>
            </a:xfrm>
            <a:prstGeom prst="rect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738360">
                <a:defRPr sz="1200">
                  <a:solidFill>
                    <a:srgbClr val="5E5E5E"/>
                  </a:solidFill>
                </a:defRPr>
              </a:pPr>
            </a:p>
          </p:txBody>
        </p:sp>
      </p:grpSp>
      <p:sp>
        <p:nvSpPr>
          <p:cNvPr id="264" name="Прямоугольник"/>
          <p:cNvSpPr/>
          <p:nvPr/>
        </p:nvSpPr>
        <p:spPr>
          <a:xfrm>
            <a:off x="11496717" y="-7698"/>
            <a:ext cx="696872" cy="1760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65" name="Прямоугольник"/>
          <p:cNvSpPr/>
          <p:nvPr/>
        </p:nvSpPr>
        <p:spPr>
          <a:xfrm>
            <a:off x="11496717" y="1751130"/>
            <a:ext cx="696872" cy="17604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66" name="Прямоугольник"/>
          <p:cNvSpPr/>
          <p:nvPr/>
        </p:nvSpPr>
        <p:spPr>
          <a:xfrm>
            <a:off x="11496717" y="3505194"/>
            <a:ext cx="696872" cy="17604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67" name="Прямоугольник"/>
          <p:cNvSpPr/>
          <p:nvPr/>
        </p:nvSpPr>
        <p:spPr>
          <a:xfrm>
            <a:off x="11496717" y="5264020"/>
            <a:ext cx="696872" cy="12905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 defTabSz="738360">
              <a:defRPr sz="1200">
                <a:solidFill>
                  <a:srgbClr val="5E5E5E"/>
                </a:solidFill>
              </a:defRPr>
            </a:pPr>
          </a:p>
        </p:txBody>
      </p:sp>
      <p:sp>
        <p:nvSpPr>
          <p:cNvPr id="268" name="Номер слайда"/>
          <p:cNvSpPr txBox="1"/>
          <p:nvPr>
            <p:ph type="sldNum" sz="quarter" idx="2"/>
          </p:nvPr>
        </p:nvSpPr>
        <p:spPr>
          <a:xfrm>
            <a:off x="11429723" y="6564401"/>
            <a:ext cx="301903" cy="307335"/>
          </a:xfrm>
          <a:prstGeom prst="rect">
            <a:avLst/>
          </a:prstGeom>
        </p:spPr>
        <p:txBody>
          <a:bodyPr lIns="45717" tIns="45717" rIns="45717" bIns="45717"/>
          <a:lstStyle>
            <a:lvl1pPr defTabSz="554491">
              <a:defRPr b="1" sz="14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9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 defTabSz="914358">
              <a:defRPr sz="60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70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7"/>
          </a:xfrm>
          <a:prstGeom prst="rect">
            <a:avLst/>
          </a:prstGeom>
        </p:spPr>
        <p:txBody>
          <a:bodyPr/>
          <a:lstStyle>
            <a:lvl1pPr marL="0" indent="0" algn="ctr" defTabSz="914358">
              <a:buSzTx/>
              <a:buFontTx/>
              <a:buNone/>
              <a:defRPr sz="2400">
                <a:latin typeface="Gilroy"/>
                <a:ea typeface="Gilroy"/>
                <a:cs typeface="Gilroy"/>
                <a:sym typeface="Gilroy"/>
              </a:defRPr>
            </a:lvl1pPr>
            <a:lvl2pPr marL="0" indent="0" algn="ctr" defTabSz="914358">
              <a:buSzTx/>
              <a:buFontTx/>
              <a:buNone/>
              <a:defRPr sz="2400">
                <a:latin typeface="Gilroy"/>
                <a:ea typeface="Gilroy"/>
                <a:cs typeface="Gilroy"/>
                <a:sym typeface="Gilroy"/>
              </a:defRPr>
            </a:lvl2pPr>
            <a:lvl3pPr marL="0" indent="0" algn="ctr" defTabSz="914358">
              <a:buSzTx/>
              <a:buFontTx/>
              <a:buNone/>
              <a:defRPr sz="2400">
                <a:latin typeface="Gilroy"/>
                <a:ea typeface="Gilroy"/>
                <a:cs typeface="Gilroy"/>
                <a:sym typeface="Gilroy"/>
              </a:defRPr>
            </a:lvl3pPr>
            <a:lvl4pPr marL="0" indent="0" algn="ctr" defTabSz="914358">
              <a:buSzTx/>
              <a:buFontTx/>
              <a:buNone/>
              <a:defRPr sz="2400">
                <a:latin typeface="Gilroy"/>
                <a:ea typeface="Gilroy"/>
                <a:cs typeface="Gilroy"/>
                <a:sym typeface="Gilroy"/>
              </a:defRPr>
            </a:lvl4pPr>
            <a:lvl5pPr marL="0" indent="0" algn="ctr" defTabSz="914358">
              <a:buSzTx/>
              <a:buFontTx/>
              <a:buNone/>
              <a:defRPr sz="2400">
                <a:latin typeface="Gilroy"/>
                <a:ea typeface="Gilroy"/>
                <a:cs typeface="Gilroy"/>
                <a:sym typeface="Gilroy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Relationship Id="rId33" Type="http://schemas.openxmlformats.org/officeDocument/2006/relationships/image" Target="../media/image40.png"/><Relationship Id="rId34" Type="http://schemas.openxmlformats.org/officeDocument/2006/relationships/image" Target="../media/image41.png"/><Relationship Id="rId35" Type="http://schemas.openxmlformats.org/officeDocument/2006/relationships/image" Target="../media/image42.png"/><Relationship Id="rId36" Type="http://schemas.openxmlformats.org/officeDocument/2006/relationships/image" Target="../media/image43.png"/><Relationship Id="rId37" Type="http://schemas.openxmlformats.org/officeDocument/2006/relationships/image" Target="../media/image44.png"/><Relationship Id="rId38" Type="http://schemas.openxmlformats.org/officeDocument/2006/relationships/image" Target="../media/image45.png"/><Relationship Id="rId39" Type="http://schemas.openxmlformats.org/officeDocument/2006/relationships/image" Target="../media/image46.png"/><Relationship Id="rId40" Type="http://schemas.openxmlformats.org/officeDocument/2006/relationships/image" Target="../media/image47.png"/><Relationship Id="rId41" Type="http://schemas.openxmlformats.org/officeDocument/2006/relationships/image" Target="../media/image48.png"/><Relationship Id="rId42" Type="http://schemas.openxmlformats.org/officeDocument/2006/relationships/image" Target="../media/image49.png"/><Relationship Id="rId43" Type="http://schemas.openxmlformats.org/officeDocument/2006/relationships/image" Target="../media/image50.png"/><Relationship Id="rId44" Type="http://schemas.openxmlformats.org/officeDocument/2006/relationships/image" Target="../media/image51.png"/><Relationship Id="rId45" Type="http://schemas.openxmlformats.org/officeDocument/2006/relationships/image" Target="../media/image52.png"/><Relationship Id="rId46" Type="http://schemas.openxmlformats.org/officeDocument/2006/relationships/image" Target="../media/image53.png"/><Relationship Id="rId47" Type="http://schemas.openxmlformats.org/officeDocument/2006/relationships/hyperlink" Target="https://vk.ru/zhannnnnns" TargetMode="External"/><Relationship Id="rId48" Type="http://schemas.openxmlformats.org/officeDocument/2006/relationships/hyperlink" Target="https://vk.ru/aaleksan_drova" TargetMode="External"/><Relationship Id="rId49" Type="http://schemas.openxmlformats.org/officeDocument/2006/relationships/hyperlink" Target="https://vk.ru/hedgehog131" TargetMode="External"/><Relationship Id="rId50" Type="http://schemas.openxmlformats.org/officeDocument/2006/relationships/hyperlink" Target="https://vk.ru/ali_w_ka" TargetMode="External"/><Relationship Id="rId51" Type="http://schemas.openxmlformats.org/officeDocument/2006/relationships/hyperlink" Target="https://vk.ru/egorys71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G_6814.png" descr="IMG_68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895" y="0"/>
            <a:ext cx="12251467" cy="6892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359672" y="3455484"/>
            <a:ext cx="2437806" cy="342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Рисунок 2" descr="Рисунок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380" y="387243"/>
            <a:ext cx="2104736" cy="1658508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extBox 6"/>
          <p:cNvSpPr txBox="1"/>
          <p:nvPr/>
        </p:nvSpPr>
        <p:spPr>
          <a:xfrm>
            <a:off x="-77908" y="2888663"/>
            <a:ext cx="12385378" cy="150404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7701" algn="ctr" defTabSz="554491">
              <a:lnSpc>
                <a:spcPts val="3700"/>
              </a:lnSpc>
              <a:defRPr b="1" cap="all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«разработка цифровой платформы для учителей</a:t>
            </a:r>
          </a:p>
          <a:p>
            <a:pPr indent="7701" algn="ctr" defTabSz="554491">
              <a:lnSpc>
                <a:spcPts val="3700"/>
              </a:lnSpc>
              <a:defRPr b="1" cap="all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“Edusphere”»</a:t>
            </a:r>
          </a:p>
        </p:txBody>
      </p:sp>
      <p:pic>
        <p:nvPicPr>
          <p:cNvPr id="283" name="Рисунок 1" descr="Рисунок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2966" y="788998"/>
            <a:ext cx="2232249" cy="854997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Прямоугольник 10"/>
          <p:cNvSpPr/>
          <p:nvPr/>
        </p:nvSpPr>
        <p:spPr>
          <a:xfrm>
            <a:off x="4797476" y="-1"/>
            <a:ext cx="2478770" cy="2888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7" name="Текст 2"/>
          <p:cNvSpPr txBox="1"/>
          <p:nvPr/>
        </p:nvSpPr>
        <p:spPr>
          <a:xfrm>
            <a:off x="263351" y="350880"/>
            <a:ext cx="1108923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3600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Цель и краткая суть проекта</a:t>
            </a:r>
          </a:p>
        </p:txBody>
      </p:sp>
      <p:sp>
        <p:nvSpPr>
          <p:cNvPr id="288" name="Запустить цифровую платформу для учителей, объединяющую профессиональное сообщество, маркетплейс готовых образовательных материалов и инструменты для их быстрого создания и адаптации, и в течение 12 месяцев выйти на операционную самоокупаемость, достигну"/>
          <p:cNvSpPr txBox="1"/>
          <p:nvPr/>
        </p:nvSpPr>
        <p:spPr>
          <a:xfrm>
            <a:off x="498348" y="1246703"/>
            <a:ext cx="10619240" cy="461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Запустить цифровую платформу для учителей, объединяющую профессиональное сообщество, маркетплейс готовых образовательных материалов и инструменты для их быстрого создания и адаптации, и в течение 12 месяцев выйти на операционную самоокупаемость, достигнув следующих показателей:</a:t>
            </a:r>
          </a:p>
          <a:p>
            <a:pPr>
              <a:defRPr sz="1600"/>
            </a:pPr>
          </a:p>
          <a:p>
            <a:pPr marL="160421" indent="-160421">
              <a:buSzPct val="100000"/>
              <a:buChar char="•"/>
              <a:defRPr sz="1600"/>
            </a:pPr>
            <a:r>
              <a:t>привлечь не менее 10 000 зарегистрированных пользователей;</a:t>
            </a:r>
          </a:p>
          <a:p>
            <a:pPr>
              <a:defRPr sz="1600"/>
            </a:pPr>
          </a:p>
          <a:p>
            <a:pPr marL="160421" indent="-160421">
              <a:buSzPct val="100000"/>
              <a:buChar char="•"/>
              <a:defRPr sz="1600"/>
            </a:pPr>
            <a:r>
              <a:t>обеспечить 1000 платных премиум-подписчиков (B2C);</a:t>
            </a:r>
          </a:p>
          <a:p>
            <a:pPr>
              <a:defRPr sz="1600"/>
            </a:pPr>
          </a:p>
          <a:p>
            <a:pPr marL="160421" indent="-160421">
              <a:buSzPct val="100000"/>
              <a:buChar char="•"/>
              <a:defRPr sz="1600"/>
            </a:pPr>
            <a:r>
              <a:t>заключить корпоративные договоры с 30 школами (B2B);</a:t>
            </a:r>
          </a:p>
          <a:p>
            <a:pPr>
              <a:defRPr sz="1600"/>
            </a:pPr>
          </a:p>
          <a:p>
            <a:pPr marL="160421" indent="-160421">
              <a:buSzPct val="100000"/>
              <a:buChar char="•"/>
              <a:defRPr sz="1600"/>
            </a:pPr>
            <a:r>
              <a:t>разместить на маркетплейсе не менее 5000 единиц проверенного образовательного контента от не менее 100 авторов-разработчиков;</a:t>
            </a:r>
          </a:p>
          <a:p>
            <a:pPr>
              <a:defRPr sz="1600"/>
            </a:pPr>
          </a:p>
          <a:p>
            <a:pPr marL="160421" indent="-160421">
              <a:buSzPct val="100000"/>
              <a:buChar char="•"/>
              <a:defRPr sz="1600"/>
            </a:pPr>
            <a:r>
              <a:t>обеспечить ежемесячный доход от комиссии с продаж на маркетплейсе в размере 200 000 рублей;</a:t>
            </a:r>
          </a:p>
          <a:p>
            <a:pPr>
              <a:defRPr sz="1600"/>
            </a:pPr>
          </a:p>
          <a:p>
            <a:pPr marL="160421" indent="-160421">
              <a:buSzPct val="100000"/>
              <a:buChar char="•"/>
              <a:defRPr sz="1600"/>
            </a:pPr>
            <a:r>
              <a:t>достичь совокупного ежемесячного дохода в размере 1 920 000 рублей (1 000 000 ₽ — B2C-подписки, 720 000 ₽ — B2B-лицензии, 200 000 ₽ — маркетплейс) при соблюдении бюджета расходов на разработку и маркетинг в пределах 1 120 000 рублей.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1" name="Текст 2"/>
          <p:cNvSpPr txBox="1"/>
          <p:nvPr/>
        </p:nvSpPr>
        <p:spPr>
          <a:xfrm>
            <a:off x="263351" y="361179"/>
            <a:ext cx="11089234" cy="114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b="1" sz="3600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Целевые потребительские сегменты</a:t>
            </a:r>
            <a:br/>
            <a:r>
              <a:t>Проблемы, которые решает проект</a:t>
            </a:r>
          </a:p>
        </p:txBody>
      </p:sp>
      <p:sp>
        <p:nvSpPr>
          <p:cNvPr id="292" name="Для кого этот проект:…"/>
          <p:cNvSpPr txBox="1"/>
          <p:nvPr/>
        </p:nvSpPr>
        <p:spPr>
          <a:xfrm>
            <a:off x="330574" y="1538870"/>
            <a:ext cx="10954788" cy="498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/>
            </a:pPr>
            <a:r>
              <a:rPr b="1" u="sng"/>
              <a:t>Для кого этот проект:</a:t>
            </a:r>
            <a:endParaRPr b="1" u="sng"/>
          </a:p>
          <a:p>
            <a:pPr marL="180473" indent="-180473">
              <a:buSzPct val="100000"/>
              <a:buChar char="•"/>
              <a:defRPr sz="1800"/>
            </a:pPr>
            <a:r>
              <a:t>Для учителей — получат доступ к маркетплейсу с проверенными готовыми материалами, возможность не только скачивать, но и продавать собственные разработки, а также инструменты для быстрого создания уроков и общения с коллегами по всему миру.</a:t>
            </a:r>
          </a:p>
          <a:p>
            <a:pPr>
              <a:defRPr sz="1800"/>
            </a:pPr>
          </a:p>
          <a:p>
            <a:pPr marL="180473" indent="-180473">
              <a:buSzPct val="100000"/>
              <a:buChar char="•"/>
              <a:defRPr sz="1800"/>
            </a:pPr>
            <a:r>
              <a:t>Для школ и вузов — смогут через корпоративные лицензии использовать единую базу качественных ресурсов, стандартизировать обучение и сократить время педагогов на подготовку.</a:t>
            </a:r>
          </a:p>
          <a:p>
            <a:pPr>
              <a:defRPr sz="1800"/>
            </a:pPr>
          </a:p>
          <a:p>
            <a:pPr marL="180473" indent="-180473">
              <a:buSzPct val="100000"/>
              <a:buChar char="•"/>
              <a:defRPr sz="1800"/>
            </a:pPr>
            <a:r>
              <a:t>Для авторов и методистов — откроется канал монетизации авторских материалов через маркетплейс платформы.</a:t>
            </a:r>
          </a:p>
          <a:p>
            <a:pPr>
              <a:defRPr sz="1800"/>
            </a:pPr>
          </a:p>
          <a:p>
            <a:pPr marL="180473" indent="-180473">
              <a:buSzPct val="100000"/>
              <a:buChar char="•"/>
              <a:defRPr sz="1800"/>
            </a:pPr>
            <a:r>
              <a:t>Для частных репетиторов — появится возможность гибко подбирать и адаптировать материалы под индивидуальные занятия, а также расширять профессиональные связи.</a:t>
            </a:r>
          </a:p>
          <a:p>
            <a:pPr marL="180473" indent="-180473">
              <a:buSzPct val="100000"/>
              <a:buChar char="•"/>
              <a:defRPr sz="1800"/>
            </a:pPr>
          </a:p>
          <a:p>
            <a:pPr marL="180473" indent="-180473">
              <a:buSzPct val="100000"/>
              <a:buChar char="•"/>
              <a:defRPr sz="1800"/>
            </a:pPr>
            <a:r>
              <a:t>Для инвесторов и партнёров — проект представляет собой масштабируемую EdTech-платформу с несколькими источниками дохода (подписки, комиссия с продаж на маркетплейсе, корпоративные лицензии) и потенциалом выхода на глобальный рынок.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5" name="Текст 2"/>
          <p:cNvSpPr txBox="1"/>
          <p:nvPr/>
        </p:nvSpPr>
        <p:spPr>
          <a:xfrm>
            <a:off x="263351" y="361179"/>
            <a:ext cx="11089234" cy="114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b="1" sz="3600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Целевые потребительские сегменты</a:t>
            </a:r>
            <a:br/>
            <a:r>
              <a:t>Проблемы, которые решает проект</a:t>
            </a:r>
          </a:p>
        </p:txBody>
      </p:sp>
      <p:sp>
        <p:nvSpPr>
          <p:cNvPr id="296" name="Ключевые проблемы, которые решает проект:…"/>
          <p:cNvSpPr txBox="1"/>
          <p:nvPr/>
        </p:nvSpPr>
        <p:spPr>
          <a:xfrm>
            <a:off x="409463" y="1617854"/>
            <a:ext cx="10186582" cy="4577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/>
            </a:pPr>
            <a:r>
              <a:t>Ключевые проблемы, которые решает проект:</a:t>
            </a:r>
          </a:p>
          <a:p>
            <a:pPr>
              <a:defRPr sz="1700"/>
            </a:pPr>
          </a:p>
          <a:p>
            <a:pPr marL="227263" indent="-227263">
              <a:buSzPct val="100000"/>
              <a:buAutoNum type="arabicPeriod" startAt="1"/>
              <a:defRPr sz="1700"/>
            </a:pPr>
            <a:r>
              <a:t>Изоляция педагогов — отсутствие горизонтальных связей между учителями разных школ и регионов замедляет профессиональный рост и снижает мотивацию.</a:t>
            </a:r>
          </a:p>
          <a:p>
            <a:pPr marL="227263" indent="-227263">
              <a:buSzPct val="100000"/>
              <a:buAutoNum type="arabicPeriod" startAt="1"/>
              <a:defRPr sz="1700"/>
            </a:pPr>
          </a:p>
          <a:p>
            <a:pPr>
              <a:defRPr sz="1700"/>
            </a:pPr>
            <a:r>
              <a:t>2. Неэффективность подготовки — до 50% рабочего времени уходит на создание уроков из разрозненных источников.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3. Отсутствие маркетплейса — рынок авторских образовательных материалов фрагментирован: нет единой площадки с проверенным контентом и прозрачной монетизацией.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4. Медленный трансфер инноваций — разрыв между появлением успешной методики и её массовым внедрением составляет годы.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5. Неоптимальные расходы школ — учебные заведения не имеют инструмента для централизованного доступа к качественным ресурсам по подписке.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9" name="Текст 2"/>
          <p:cNvSpPr txBox="1"/>
          <p:nvPr/>
        </p:nvSpPr>
        <p:spPr>
          <a:xfrm>
            <a:off x="335359" y="361179"/>
            <a:ext cx="11089234" cy="114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b="1" sz="3600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Финансовая модель</a:t>
            </a:r>
            <a:br/>
          </a:p>
        </p:txBody>
      </p:sp>
      <p:sp>
        <p:nvSpPr>
          <p:cNvPr id="300" name="TextBox 3"/>
          <p:cNvSpPr txBox="1"/>
          <p:nvPr/>
        </p:nvSpPr>
        <p:spPr>
          <a:xfrm>
            <a:off x="265292" y="976695"/>
            <a:ext cx="6760265" cy="233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defRPr b="1" sz="1600" u="sng"/>
            </a:pPr>
            <a:r>
              <a:t>Инвестиции на запуск (до самоокупаемости (12-18 месяцев))</a:t>
            </a:r>
          </a:p>
          <a:p>
            <a:pPr defTabSz="355600">
              <a:defRPr b="1" sz="1600" u="sng"/>
            </a:pPr>
            <a:r>
              <a:t>Общий бюджет: 1 120 000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Разработка MVP (платформа, конструктор, форум) 350 000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Внедрение AI-инструментов 250 000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Маркетинг и привлечение пользователей (B2C) 200 000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Развитие B2B-продаж (пилоты, коммерческие предложения) 180 000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Наполнение библиотеки контента (5000+ материалов) 100 000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Юридическое сопровождение и лицензии 70 000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Поддержка и обслуживание на старте 50 000 ₽</a:t>
            </a:r>
          </a:p>
        </p:txBody>
      </p:sp>
      <p:sp>
        <p:nvSpPr>
          <p:cNvPr id="301" name="Ежемесячные операционные расходы (на момент выхода на самоокупаемость)…"/>
          <p:cNvSpPr txBox="1"/>
          <p:nvPr/>
        </p:nvSpPr>
        <p:spPr>
          <a:xfrm>
            <a:off x="279190" y="3324109"/>
            <a:ext cx="8015666" cy="309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5600">
              <a:defRPr b="1" sz="1600" u="sng"/>
            </a:pPr>
            <a:r>
              <a:t>Ежемесячные операционные расходы (на момент выхода на самоокупаемость)</a:t>
            </a:r>
          </a:p>
          <a:p>
            <a:pPr defTabSz="355600">
              <a:defRPr b="1" sz="1600" u="sng"/>
            </a:pPr>
            <a:r>
              <a:t>Всего: ~550 000 ₽ / месяц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Команда (разработка, контент, поддержка) — 400 000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 Облачная инфраструктура и ПО — 70 000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 Маркетинг и продвижение — 50 000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Операционные расходы (безопасность, администрирование) — 30 000 ₽</a:t>
            </a:r>
          </a:p>
          <a:p>
            <a:pPr defTabSz="355600">
              <a:defRPr b="1" sz="1600" u="sng"/>
            </a:pPr>
          </a:p>
          <a:p>
            <a:pPr defTabSz="355600">
              <a:defRPr b="1" sz="1600" u="sng"/>
            </a:pPr>
            <a:r>
              <a:t>Прогноз ежемесячной выручки (через 12 месяцев)</a:t>
            </a:r>
          </a:p>
          <a:p>
            <a:pPr defTabSz="355600">
              <a:defRPr b="1" sz="1600" u="sng"/>
            </a:pPr>
            <a:r>
              <a:t>Целевой показатель: 1 920 000 ₽ / месяц: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Премиум-подписки (B2C) — 1000 учителей × 1000 ₽ 1 000 000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Корпоративные лицензии (B2B) — 30 школ × 30 учителей × 800 ₽ 720 000 ₽</a:t>
            </a:r>
          </a:p>
          <a:p>
            <a:pPr marL="474133" indent="-474133" defTabSz="355600">
              <a:buSzPct val="100000"/>
              <a:buFont typeface="Menlo Regular"/>
              <a:buChar char="•"/>
              <a:defRPr sz="1600"/>
            </a:pPr>
            <a:r>
              <a:t> Комиссия маркетплейса (10–15% с продаж авторов) 200 000 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4" name="Текст 2"/>
          <p:cNvSpPr txBox="1"/>
          <p:nvPr/>
        </p:nvSpPr>
        <p:spPr>
          <a:xfrm>
            <a:off x="263351" y="350880"/>
            <a:ext cx="1108923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3600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Команда проекта</a:t>
            </a:r>
          </a:p>
        </p:txBody>
      </p:sp>
      <p:sp>
        <p:nvSpPr>
          <p:cNvPr id="305" name="TextBox 1"/>
          <p:cNvSpPr txBox="1"/>
          <p:nvPr/>
        </p:nvSpPr>
        <p:spPr>
          <a:xfrm>
            <a:off x="398516" y="932817"/>
            <a:ext cx="10277714" cy="543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Команда проекта:</a:t>
            </a:r>
          </a:p>
          <a:p>
            <a:pPr defTabSz="457200">
              <a:spcBef>
                <a:spcPts val="800"/>
              </a:spcBef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Ежокина Жанна Анатольевна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Лидер проекта, координация действий группы и отслеживание дедлайнов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Калиничева Алина Александровна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Сбор информации, анализ рынка 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Астафьев Сергей Дмитриевич 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Выполнение, оформление, дизайн презентации 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Лях Алина Руслановна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Финансовые операции 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Жбанков Егор Сергеевич</a:t>
            </a:r>
          </a:p>
          <a:p>
            <a:pPr defTabSz="457200">
              <a:spcBef>
                <a:spcPts val="800"/>
              </a:spcBef>
              <a:defRPr b="1"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Поиск информации в интернете</a:t>
            </a:r>
          </a:p>
          <a:p>
            <a:pPr>
              <a:defRPr i="1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Трекер проекта:      </a:t>
            </a:r>
            <a:r>
              <a:rPr i="0" sz="1200">
                <a:latin typeface="Times New Roman"/>
                <a:ea typeface="Times New Roman"/>
                <a:cs typeface="Times New Roman"/>
                <a:sym typeface="Times New Roman"/>
              </a:rPr>
              <a:t>Быкова Маргарита Александровна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Номер слайда 135"/>
          <p:cNvSpPr txBox="1"/>
          <p:nvPr>
            <p:ph type="sldNum" sz="quarter" idx="2"/>
          </p:nvPr>
        </p:nvSpPr>
        <p:spPr>
          <a:xfrm>
            <a:off x="11528607" y="6564401"/>
            <a:ext cx="203018" cy="30733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8" name="Рисунок 309" descr="Рисунок 30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664" y="-9291"/>
            <a:ext cx="12224923" cy="687652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Текст 2"/>
          <p:cNvSpPr txBox="1"/>
          <p:nvPr/>
        </p:nvSpPr>
        <p:spPr>
          <a:xfrm>
            <a:off x="360040" y="241310"/>
            <a:ext cx="9205343" cy="6098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3600">
                <a:solidFill>
                  <a:srgbClr val="8F00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Контакты для связи</a:t>
            </a:r>
          </a:p>
        </p:txBody>
      </p:sp>
      <p:pic>
        <p:nvPicPr>
          <p:cNvPr id="310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9934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Рисунок 8" descr="Рисунок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29202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Рисунок 10" descr="Рисунок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10620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Рисунок 17" descr="Рисунок 1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36871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Рисунок 21" descr="Рисунок 2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18145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Рисунок 25" descr="Рисунок 2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08780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Рисунок 27" descr="Рисунок 2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54875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Рисунок 29" descr="Рисунок 29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36292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Рисунок 31" descr="Рисунок 3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380690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Рисунок 33" descr="Рисунок 33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399128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Рисунок 35" descr="Рисунок 35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66432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Рисунок 37" descr="Рисунок 37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280545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Рисунок 39" descr="Рисунок 39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347788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Рисунок 41" descr="Рисунок 41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927508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Рисунок 43" descr="Рисунок 43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599416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Рисунок 45" descr="Рисунок 45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7992039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Рисунок 47" descr="Рисунок 47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6873457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Рисунок 49" descr="Рисунок 49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517710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Рисунок 51" descr="Рисунок 51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490054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Рисунок 53" descr="Рисунок 53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271328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Рисунок 55" descr="Рисунок 55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61965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Рисунок 57" descr="Рисунок 57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1275348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Рисунок 59" descr="Рисунок 59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10146685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Рисунок 61" descr="Рисунок 61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11255599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Рисунок 255" descr="Рисунок 255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7928850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Рисунок 257" descr="Рисунок 257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10146235" y="5896157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Рисунок 259" descr="Рисунок 259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6819934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Рисунок 272" descr="Рисунок 272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5711016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Рисунок 274" descr="Рисунок 274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4602100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Рисунок 276" descr="Рисунок 276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3493182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Рисунок 278" descr="Рисунок 278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3493182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Рисунок 280" descr="Рисунок 280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1275348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Рисунок 282" descr="Рисунок 282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166432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Рисунок 284" descr="Рисунок 284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9037767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Рисунок 286" descr="Рисунок 286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11255598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Рисунок 288" descr="Рисунок 288"/>
          <p:cNvPicPr>
            <a:picLocks noChangeAspect="1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11255598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Рисунок 290" descr="Рисунок 290"/>
          <p:cNvPicPr>
            <a:picLocks noChangeAspect="1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10146685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Рисунок 292" descr="Рисунок 292"/>
          <p:cNvPicPr>
            <a:picLocks noChangeAspect="1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7928850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Рисунок 294" descr="Рисунок 294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9037767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Рисунок 296" descr="Рисунок 296"/>
          <p:cNvPicPr>
            <a:picLocks noChangeAspect="1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161965" y="4674799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Рисунок 298" descr="Рисунок 298"/>
          <p:cNvPicPr>
            <a:picLocks noChangeAspect="1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2384266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Рисунок 300" descr="Рисунок 300"/>
          <p:cNvPicPr>
            <a:picLocks noChangeAspect="1"/>
          </p:cNvPicPr>
          <p:nvPr/>
        </p:nvPicPr>
        <p:blipFill>
          <a:blip r:embed="rId44">
            <a:extLst/>
          </a:blip>
          <a:stretch>
            <a:fillRect/>
          </a:stretch>
        </p:blipFill>
        <p:spPr>
          <a:xfrm>
            <a:off x="2384266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Рисунок 302" descr="Рисунок 302"/>
          <p:cNvPicPr>
            <a:picLocks noChangeAspect="1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4602100" y="2286561"/>
            <a:ext cx="720001" cy="72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Рисунок 304" descr="Рисунок 304"/>
          <p:cNvPicPr>
            <a:picLocks noChangeAspect="1"/>
          </p:cNvPicPr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5711016" y="3468663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https://vk.ru/zhannnnnns…"/>
          <p:cNvSpPr/>
          <p:nvPr/>
        </p:nvSpPr>
        <p:spPr>
          <a:xfrm>
            <a:off x="410575" y="2186614"/>
            <a:ext cx="4629485" cy="462948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7" invalidUrl="" action="" tgtFrame="" tooltip="" history="1" highlightClick="0" endSnd="0"/>
              </a:rPr>
              <a:t>https://vk.ru/zhannnnnns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8" invalidUrl="" action="" tgtFrame="" tooltip="" history="1" highlightClick="0" endSnd="0"/>
              </a:rPr>
              <a:t>https://vk.ru/aaleksan_drova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9" invalidUrl="" action="" tgtFrame="" tooltip="" history="1" highlightClick="0" endSnd="0"/>
              </a:rPr>
              <a:t>https://vk.ru/hedgehog131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0" invalidUrl="" action="" tgtFrame="" tooltip="" history="1" highlightClick="0" endSnd="0"/>
              </a:rPr>
              <a:t>https://vk.ru/ali_w_ka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1" invalidUrl="" action="" tgtFrame="" tooltip="" history="1" highlightClick="0" endSnd="0"/>
              </a:rPr>
              <a:t>https://vk.ru/egorys71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