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0" r:id="rId4"/>
    <p:sldMasterId id="2147483674" r:id="rId5"/>
  </p:sldMasterIdLst>
  <p:notesMasterIdLst>
    <p:notesMasterId r:id="rId19"/>
  </p:notesMasterIdLst>
  <p:handoutMasterIdLst>
    <p:handoutMasterId r:id="rId20"/>
  </p:handoutMasterIdLst>
  <p:sldIdLst>
    <p:sldId id="323" r:id="rId6"/>
    <p:sldId id="314" r:id="rId7"/>
    <p:sldId id="327" r:id="rId8"/>
    <p:sldId id="328" r:id="rId9"/>
    <p:sldId id="316" r:id="rId10"/>
    <p:sldId id="317" r:id="rId11"/>
    <p:sldId id="318" r:id="rId12"/>
    <p:sldId id="329" r:id="rId13"/>
    <p:sldId id="330" r:id="rId14"/>
    <p:sldId id="331" r:id="rId15"/>
    <p:sldId id="319" r:id="rId16"/>
    <p:sldId id="320" r:id="rId17"/>
    <p:sldId id="324" r:id="rId18"/>
  </p:sldIdLst>
  <p:sldSz cx="9906000" cy="6858000" type="A4"/>
  <p:notesSz cx="6797675" cy="9926638"/>
  <p:defaultTextStyle>
    <a:defPPr>
      <a:defRPr lang="ru-RU"/>
    </a:defPPr>
    <a:lvl1pPr marL="0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59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21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80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41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99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962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121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281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57DA2"/>
    <a:srgbClr val="E93B47"/>
    <a:srgbClr val="FFD05B"/>
    <a:srgbClr val="6DA3C0"/>
    <a:srgbClr val="D1E2EB"/>
    <a:srgbClr val="FFFFFF"/>
    <a:srgbClr val="F75931"/>
    <a:srgbClr val="68BBCB"/>
    <a:srgbClr val="FFC072"/>
    <a:srgbClr val="F759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599" autoAdjust="0"/>
    <p:restoredTop sz="96271"/>
  </p:normalViewPr>
  <p:slideViewPr>
    <p:cSldViewPr snapToGrid="0">
      <p:cViewPr varScale="1">
        <p:scale>
          <a:sx n="117" d="100"/>
          <a:sy n="117" d="100"/>
        </p:scale>
        <p:origin x="-1392" y="-102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82" d="100"/>
          <a:sy n="82" d="100"/>
        </p:scale>
        <p:origin x="-3168" y="-84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0C4BAA-E369-44AD-87C0-64F34E7C73DA}" type="datetimeFigureOut">
              <a:rPr lang="ru-RU" smtClean="0"/>
              <a:pPr/>
              <a:t>24.11.2023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B2E880-491A-4E3B-8D0D-90D32A0718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1235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3BA728-D73C-E140-8099-AC13A4281303}" type="datetimeFigureOut">
              <a:rPr lang="ru-RU" smtClean="0"/>
              <a:pPr/>
              <a:t>24.11.2023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81075" y="1241425"/>
            <a:ext cx="48355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D2A862-1F40-B349-91D5-3B9B128B79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59932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59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21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80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41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799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962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121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281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81690" y="2847059"/>
            <a:ext cx="8641984" cy="1456767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3700" b="0" i="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81690" y="4429134"/>
            <a:ext cx="8641984" cy="1314450"/>
          </a:xfrm>
        </p:spPr>
        <p:txBody>
          <a:bodyPr>
            <a:normAutofit/>
          </a:bodyPr>
          <a:lstStyle>
            <a:lvl1pPr marL="0" indent="0" algn="l">
              <a:buNone/>
              <a:defRPr sz="1700" b="0" i="0">
                <a:solidFill>
                  <a:schemeClr val="tx1"/>
                </a:solidFill>
                <a:latin typeface="+mj-lt"/>
                <a:ea typeface="Chevin Pro Thin" charset="0"/>
                <a:cs typeface="Chevin Pro Thin" charset="0"/>
              </a:defRPr>
            </a:lvl1pPr>
            <a:lvl2pPr marL="419913" indent="0" algn="ctr">
              <a:buNone/>
              <a:defRPr sz="1800"/>
            </a:lvl2pPr>
            <a:lvl3pPr marL="839828" indent="0" algn="ctr">
              <a:buNone/>
              <a:defRPr sz="1700"/>
            </a:lvl3pPr>
            <a:lvl4pPr marL="1259742" indent="0" algn="ctr">
              <a:buNone/>
              <a:defRPr sz="1500"/>
            </a:lvl4pPr>
            <a:lvl5pPr marL="1679655" indent="0" algn="ctr">
              <a:buNone/>
              <a:defRPr sz="1500"/>
            </a:lvl5pPr>
            <a:lvl6pPr marL="2099569" indent="0" algn="ctr">
              <a:buNone/>
              <a:defRPr sz="1500"/>
            </a:lvl6pPr>
            <a:lvl7pPr marL="2519483" indent="0" algn="ctr">
              <a:buNone/>
              <a:defRPr sz="1500"/>
            </a:lvl7pPr>
            <a:lvl8pPr marL="2939397" indent="0" algn="ctr">
              <a:buNone/>
              <a:defRPr sz="1500"/>
            </a:lvl8pPr>
            <a:lvl9pPr marL="3359310" indent="0" algn="ctr">
              <a:buNone/>
              <a:defRPr sz="1500"/>
            </a:lvl9pPr>
          </a:lstStyle>
          <a:p>
            <a:r>
              <a:rPr lang="ru-RU"/>
              <a:t>Образец подзаголовка</a:t>
            </a:r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 flipV="1">
            <a:off x="682331" y="4303843"/>
            <a:ext cx="2709080" cy="1"/>
          </a:xfrm>
          <a:prstGeom prst="line">
            <a:avLst/>
          </a:prstGeom>
          <a:ln>
            <a:solidFill>
              <a:schemeClr val="tx1">
                <a:alpha val="29804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682328" y="4303832"/>
            <a:ext cx="526666" cy="0"/>
          </a:xfrm>
          <a:prstGeom prst="line">
            <a:avLst/>
          </a:prstGeom>
          <a:ln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673"/>
          <a:stretch/>
        </p:blipFill>
        <p:spPr>
          <a:xfrm>
            <a:off x="680633" y="852941"/>
            <a:ext cx="1852881" cy="346527"/>
          </a:xfrm>
          <a:prstGeom prst="rect">
            <a:avLst/>
          </a:prstGeom>
        </p:spPr>
      </p:pic>
      <p:grpSp>
        <p:nvGrpSpPr>
          <p:cNvPr id="12" name="Группа 11"/>
          <p:cNvGrpSpPr/>
          <p:nvPr userDrawn="1"/>
        </p:nvGrpSpPr>
        <p:grpSpPr>
          <a:xfrm>
            <a:off x="702967" y="709768"/>
            <a:ext cx="526666" cy="8"/>
            <a:chOff x="839788" y="214466"/>
            <a:chExt cx="648204" cy="8"/>
          </a:xfrm>
        </p:grpSpPr>
        <p:cxnSp>
          <p:nvCxnSpPr>
            <p:cNvPr id="16" name="Прямая соединительная линия 15"/>
            <p:cNvCxnSpPr/>
            <p:nvPr userDrawn="1"/>
          </p:nvCxnSpPr>
          <p:spPr>
            <a:xfrm>
              <a:off x="839789" y="214474"/>
              <a:ext cx="648203" cy="0"/>
            </a:xfrm>
            <a:prstGeom prst="line">
              <a:avLst/>
            </a:prstGeom>
            <a:ln>
              <a:solidFill>
                <a:schemeClr val="tx1">
                  <a:alpha val="29804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 userDrawn="1"/>
          </p:nvCxnSpPr>
          <p:spPr>
            <a:xfrm>
              <a:off x="839788" y="214466"/>
              <a:ext cx="265112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83628960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529" userDrawn="1">
          <p15:clr>
            <a:srgbClr val="FBAE40"/>
          </p15:clr>
        </p15:guide>
        <p15:guide id="2" pos="7151" userDrawn="1">
          <p15:clr>
            <a:srgbClr val="FBAE40"/>
          </p15:clr>
        </p15:guide>
        <p15:guide id="3" orient="horz" pos="4042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ацентный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2619" y="234062"/>
            <a:ext cx="6756127" cy="662780"/>
          </a:xfrm>
        </p:spPr>
        <p:txBody>
          <a:bodyPr>
            <a:normAutofit/>
          </a:bodyPr>
          <a:lstStyle>
            <a:lvl1pPr>
              <a:defRPr sz="260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6397" y="1736728"/>
            <a:ext cx="8721437" cy="4351338"/>
          </a:xfrm>
        </p:spPr>
        <p:txBody>
          <a:bodyPr/>
          <a:lstStyle>
            <a:lvl1pPr marL="330642" indent="-330642">
              <a:lnSpc>
                <a:spcPct val="100000"/>
              </a:lnSpc>
              <a:spcBef>
                <a:spcPts val="0"/>
              </a:spcBef>
              <a:spcAft>
                <a:spcPts val="1109"/>
              </a:spcAft>
              <a:buFont typeface="Arial" panose="020B0604020202020204" pitchFamily="34" charset="0"/>
              <a:buChar char="•"/>
              <a:defRPr sz="1800" b="0" i="0">
                <a:latin typeface="+mj-lt"/>
                <a:ea typeface="Calibri" charset="0"/>
                <a:cs typeface="Calibri" charset="0"/>
              </a:defRPr>
            </a:lvl1pPr>
            <a:lvl2pPr marL="714184" indent="-274432">
              <a:lnSpc>
                <a:spcPct val="100000"/>
              </a:lnSpc>
              <a:spcBef>
                <a:spcPts val="0"/>
              </a:spcBef>
              <a:spcAft>
                <a:spcPts val="924"/>
              </a:spcAft>
              <a:buSzPct val="100000"/>
              <a:buFont typeface="Calibri Light" panose="020F0302020204030204" pitchFamily="34" charset="0"/>
              <a:buChar char="-"/>
              <a:defRPr sz="1700" b="0" i="0">
                <a:latin typeface="+mj-lt"/>
                <a:ea typeface="Calibri" charset="0"/>
                <a:cs typeface="Calibri" charset="0"/>
              </a:defRPr>
            </a:lvl2pPr>
            <a:lvl3pPr marL="1101034" indent="-221529">
              <a:spcBef>
                <a:spcPts val="0"/>
              </a:spcBef>
              <a:spcAft>
                <a:spcPts val="831"/>
              </a:spcAft>
              <a:buSzPct val="85000"/>
              <a:buFont typeface="Wingdings" panose="05000000000000000000" pitchFamily="2" charset="2"/>
              <a:buChar char="§"/>
              <a:defRPr sz="1500" b="0" i="0">
                <a:latin typeface="+mj-lt"/>
                <a:ea typeface="Calibri" charset="0"/>
                <a:cs typeface="Calibri" charset="0"/>
              </a:defRPr>
            </a:lvl3pPr>
            <a:lvl4pPr marL="1469698" indent="-209957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 sz="1300" b="0" i="0" baseline="0">
                <a:latin typeface="+mj-lt"/>
                <a:ea typeface="Calibri" charset="0"/>
                <a:cs typeface="Calibri" charset="0"/>
              </a:defRPr>
            </a:lvl4pPr>
            <a:lvl5pPr>
              <a:defRPr sz="1300" b="0" i="0">
                <a:latin typeface="+mj-lt"/>
                <a:ea typeface="Calibri" charset="0"/>
                <a:cs typeface="Calibri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11254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9F9FE868-178E-0F4D-8A9A-79941EADC299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24.11.2023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281365" y="6412485"/>
            <a:ext cx="3343275" cy="36512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ru-RU" dirty="0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1220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‹#›</a:t>
            </a:fld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681038" y="846046"/>
            <a:ext cx="8540566" cy="1"/>
            <a:chOff x="658813" y="800103"/>
            <a:chExt cx="10511466" cy="1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658814" y="800103"/>
              <a:ext cx="1051146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16200000">
              <a:off x="1357457" y="101459"/>
              <a:ext cx="0" cy="139728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975"/>
          <a:stretch/>
        </p:blipFill>
        <p:spPr>
          <a:xfrm>
            <a:off x="7449373" y="422524"/>
            <a:ext cx="1777754" cy="321108"/>
          </a:xfrm>
          <a:prstGeom prst="rect">
            <a:avLst/>
          </a:prstGeom>
        </p:spPr>
      </p:pic>
      <p:grpSp>
        <p:nvGrpSpPr>
          <p:cNvPr id="11" name="Группа 10"/>
          <p:cNvGrpSpPr/>
          <p:nvPr userDrawn="1"/>
        </p:nvGrpSpPr>
        <p:grpSpPr>
          <a:xfrm>
            <a:off x="8723399" y="6426969"/>
            <a:ext cx="502330" cy="3"/>
            <a:chOff x="658813" y="800103"/>
            <a:chExt cx="618252" cy="3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 flipV="1">
              <a:off x="658814" y="800105"/>
              <a:ext cx="618251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 13"/>
          <p:cNvGrpSpPr/>
          <p:nvPr userDrawn="1"/>
        </p:nvGrpSpPr>
        <p:grpSpPr>
          <a:xfrm>
            <a:off x="687128" y="6426965"/>
            <a:ext cx="677581" cy="4"/>
            <a:chOff x="658813" y="800103"/>
            <a:chExt cx="833946" cy="4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Текст 17"/>
          <p:cNvSpPr>
            <a:spLocks noGrp="1"/>
          </p:cNvSpPr>
          <p:nvPr>
            <p:ph type="body" sz="quarter" idx="13" hasCustomPrompt="1"/>
          </p:nvPr>
        </p:nvSpPr>
        <p:spPr>
          <a:xfrm>
            <a:off x="577853" y="1192099"/>
            <a:ext cx="4789309" cy="437244"/>
          </a:xfrm>
          <a:solidFill>
            <a:srgbClr val="ED1C24"/>
          </a:solidFill>
        </p:spPr>
        <p:txBody>
          <a:bodyPr anchor="ctr">
            <a:noAutofit/>
          </a:bodyPr>
          <a:lstStyle>
            <a:lvl1pPr marL="33064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Подзаголовок слайда (опционально)</a:t>
            </a:r>
          </a:p>
        </p:txBody>
      </p:sp>
    </p:spTree>
    <p:extLst>
      <p:ext uri="{BB962C8B-B14F-4D97-AF65-F5344CB8AC3E}">
        <p14:creationId xmlns:p14="http://schemas.microsoft.com/office/powerpoint/2010/main" val="1136535092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529" userDrawn="1">
          <p15:clr>
            <a:srgbClr val="FBAE40"/>
          </p15:clr>
        </p15:guide>
        <p15:guide id="2" orient="horz" pos="4042" userDrawn="1">
          <p15:clr>
            <a:srgbClr val="FBAE40"/>
          </p15:clr>
        </p15:guide>
        <p15:guide id="3" pos="7151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2619" y="234062"/>
            <a:ext cx="6756127" cy="662780"/>
          </a:xfrm>
        </p:spPr>
        <p:txBody>
          <a:bodyPr>
            <a:normAutofit/>
          </a:bodyPr>
          <a:lstStyle>
            <a:lvl1pPr>
              <a:defRPr sz="260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6397" y="1156156"/>
            <a:ext cx="8721437" cy="5041446"/>
          </a:xfrm>
        </p:spPr>
        <p:txBody>
          <a:bodyPr/>
          <a:lstStyle>
            <a:lvl1pPr marL="330642" indent="-330642">
              <a:lnSpc>
                <a:spcPct val="100000"/>
              </a:lnSpc>
              <a:spcBef>
                <a:spcPts val="0"/>
              </a:spcBef>
              <a:spcAft>
                <a:spcPts val="1109"/>
              </a:spcAft>
              <a:buFont typeface="Arial" panose="020B0604020202020204" pitchFamily="34" charset="0"/>
              <a:buChar char="•"/>
              <a:defRPr sz="1800" b="0" i="0">
                <a:latin typeface="+mj-lt"/>
                <a:ea typeface="Calibri" charset="0"/>
                <a:cs typeface="Calibri" charset="0"/>
              </a:defRPr>
            </a:lvl1pPr>
            <a:lvl2pPr marL="714184" indent="-274432">
              <a:lnSpc>
                <a:spcPct val="100000"/>
              </a:lnSpc>
              <a:spcBef>
                <a:spcPts val="0"/>
              </a:spcBef>
              <a:spcAft>
                <a:spcPts val="924"/>
              </a:spcAft>
              <a:buFont typeface="Calibri Light" panose="020F0302020204030204" pitchFamily="34" charset="0"/>
              <a:buChar char="-"/>
              <a:defRPr sz="1700" b="0" i="0">
                <a:latin typeface="+mj-lt"/>
                <a:ea typeface="Calibri" charset="0"/>
                <a:cs typeface="Calibri" charset="0"/>
              </a:defRPr>
            </a:lvl2pPr>
            <a:lvl3pPr marL="1101034" indent="-221529">
              <a:spcBef>
                <a:spcPts val="0"/>
              </a:spcBef>
              <a:spcAft>
                <a:spcPts val="831"/>
              </a:spcAft>
              <a:buSzPct val="85000"/>
              <a:buFont typeface="Wingdings" panose="05000000000000000000" pitchFamily="2" charset="2"/>
              <a:buChar char="§"/>
              <a:defRPr sz="1500" b="0" i="0">
                <a:latin typeface="+mj-lt"/>
                <a:ea typeface="Calibri" charset="0"/>
                <a:cs typeface="Calibri" charset="0"/>
              </a:defRPr>
            </a:lvl3pPr>
            <a:lvl4pPr marL="1469698" indent="-209957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 sz="1300" b="0" i="0" baseline="0">
                <a:latin typeface="+mj-lt"/>
                <a:ea typeface="Calibri" charset="0"/>
                <a:cs typeface="Calibri" charset="0"/>
              </a:defRPr>
            </a:lvl4pPr>
            <a:lvl5pPr marL="1889612" indent="-209957">
              <a:buFont typeface="Arial" panose="020B0604020202020204" pitchFamily="34" charset="0"/>
              <a:buChar char="•"/>
              <a:defRPr sz="1300" b="0" i="0">
                <a:latin typeface="+mj-lt"/>
                <a:ea typeface="Calibri" charset="0"/>
                <a:cs typeface="Calibri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11254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9F9FE868-178E-0F4D-8A9A-79941EADC299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24.11.2023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281365" y="6412485"/>
            <a:ext cx="3343275" cy="36512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ru-RU" dirty="0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1220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‹#›</a:t>
            </a:fld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681038" y="846046"/>
            <a:ext cx="8540566" cy="1"/>
            <a:chOff x="658813" y="800103"/>
            <a:chExt cx="10511466" cy="1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658814" y="800103"/>
              <a:ext cx="1051146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16200000">
              <a:off x="1357457" y="101459"/>
              <a:ext cx="0" cy="139728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Группа 10"/>
          <p:cNvGrpSpPr/>
          <p:nvPr userDrawn="1"/>
        </p:nvGrpSpPr>
        <p:grpSpPr>
          <a:xfrm>
            <a:off x="8723399" y="6426969"/>
            <a:ext cx="502330" cy="3"/>
            <a:chOff x="658813" y="800103"/>
            <a:chExt cx="618252" cy="3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 flipV="1">
              <a:off x="658814" y="800105"/>
              <a:ext cx="618251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 13"/>
          <p:cNvGrpSpPr/>
          <p:nvPr userDrawn="1"/>
        </p:nvGrpSpPr>
        <p:grpSpPr>
          <a:xfrm>
            <a:off x="687128" y="6426965"/>
            <a:ext cx="677581" cy="4"/>
            <a:chOff x="658813" y="800103"/>
            <a:chExt cx="833946" cy="4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975"/>
          <a:stretch/>
        </p:blipFill>
        <p:spPr>
          <a:xfrm>
            <a:off x="7449373" y="422524"/>
            <a:ext cx="1777754" cy="321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029093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529" userDrawn="1">
          <p15:clr>
            <a:srgbClr val="FBAE40"/>
          </p15:clr>
        </p15:guide>
        <p15:guide id="2" orient="horz" pos="4042" userDrawn="1">
          <p15:clr>
            <a:srgbClr val="FBAE40"/>
          </p15:clr>
        </p15:guide>
        <p15:guide id="3" pos="7151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81690" y="2847059"/>
            <a:ext cx="8641984" cy="1456767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3700" b="0" i="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81690" y="4429134"/>
            <a:ext cx="8641984" cy="1314450"/>
          </a:xfrm>
        </p:spPr>
        <p:txBody>
          <a:bodyPr>
            <a:normAutofit/>
          </a:bodyPr>
          <a:lstStyle>
            <a:lvl1pPr marL="0" indent="0" algn="l">
              <a:buNone/>
              <a:defRPr sz="1700" b="0" i="0">
                <a:solidFill>
                  <a:schemeClr val="tx1"/>
                </a:solidFill>
                <a:latin typeface="+mj-lt"/>
                <a:ea typeface="Chevin Pro Thin" charset="0"/>
                <a:cs typeface="Chevin Pro Thin" charset="0"/>
              </a:defRPr>
            </a:lvl1pPr>
            <a:lvl2pPr marL="419938" indent="0" algn="ctr">
              <a:buNone/>
              <a:defRPr sz="1800"/>
            </a:lvl2pPr>
            <a:lvl3pPr marL="839876" indent="0" algn="ctr">
              <a:buNone/>
              <a:defRPr sz="1700"/>
            </a:lvl3pPr>
            <a:lvl4pPr marL="1259815" indent="0" algn="ctr">
              <a:buNone/>
              <a:defRPr sz="1500"/>
            </a:lvl4pPr>
            <a:lvl5pPr marL="1679753" indent="0" algn="ctr">
              <a:buNone/>
              <a:defRPr sz="1500"/>
            </a:lvl5pPr>
            <a:lvl6pPr marL="2099691" indent="0" algn="ctr">
              <a:buNone/>
              <a:defRPr sz="1500"/>
            </a:lvl6pPr>
            <a:lvl7pPr marL="2519629" indent="0" algn="ctr">
              <a:buNone/>
              <a:defRPr sz="1500"/>
            </a:lvl7pPr>
            <a:lvl8pPr marL="2939567" indent="0" algn="ctr">
              <a:buNone/>
              <a:defRPr sz="1500"/>
            </a:lvl8pPr>
            <a:lvl9pPr marL="3359506" indent="0" algn="ctr">
              <a:buNone/>
              <a:defRPr sz="1500"/>
            </a:lvl9pPr>
          </a:lstStyle>
          <a:p>
            <a:r>
              <a:rPr lang="ru-RU"/>
              <a:t>Образец подзаголовка</a:t>
            </a:r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 flipV="1">
            <a:off x="682331" y="4303841"/>
            <a:ext cx="2709080" cy="1"/>
          </a:xfrm>
          <a:prstGeom prst="line">
            <a:avLst/>
          </a:prstGeom>
          <a:ln>
            <a:solidFill>
              <a:schemeClr val="tx1">
                <a:alpha val="29804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682328" y="4303832"/>
            <a:ext cx="526666" cy="0"/>
          </a:xfrm>
          <a:prstGeom prst="line">
            <a:avLst/>
          </a:prstGeom>
          <a:ln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673"/>
          <a:stretch/>
        </p:blipFill>
        <p:spPr>
          <a:xfrm>
            <a:off x="680631" y="852941"/>
            <a:ext cx="1852881" cy="346527"/>
          </a:xfrm>
          <a:prstGeom prst="rect">
            <a:avLst/>
          </a:prstGeom>
        </p:spPr>
      </p:pic>
      <p:grpSp>
        <p:nvGrpSpPr>
          <p:cNvPr id="12" name="Группа 11"/>
          <p:cNvGrpSpPr/>
          <p:nvPr userDrawn="1"/>
        </p:nvGrpSpPr>
        <p:grpSpPr>
          <a:xfrm>
            <a:off x="702967" y="709768"/>
            <a:ext cx="526666" cy="8"/>
            <a:chOff x="839788" y="214466"/>
            <a:chExt cx="648204" cy="8"/>
          </a:xfrm>
        </p:grpSpPr>
        <p:cxnSp>
          <p:nvCxnSpPr>
            <p:cNvPr id="16" name="Прямая соединительная линия 15"/>
            <p:cNvCxnSpPr/>
            <p:nvPr userDrawn="1"/>
          </p:nvCxnSpPr>
          <p:spPr>
            <a:xfrm>
              <a:off x="839789" y="214474"/>
              <a:ext cx="648203" cy="0"/>
            </a:xfrm>
            <a:prstGeom prst="line">
              <a:avLst/>
            </a:prstGeom>
            <a:ln>
              <a:solidFill>
                <a:schemeClr val="tx1">
                  <a:alpha val="29804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 userDrawn="1"/>
          </p:nvCxnSpPr>
          <p:spPr>
            <a:xfrm>
              <a:off x="839788" y="214466"/>
              <a:ext cx="265112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41595050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529" userDrawn="1">
          <p15:clr>
            <a:srgbClr val="FBAE40"/>
          </p15:clr>
        </p15:guide>
        <p15:guide id="2" pos="7151" userDrawn="1">
          <p15:clr>
            <a:srgbClr val="FBAE40"/>
          </p15:clr>
        </p15:guide>
        <p15:guide id="3" orient="horz" pos="4042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ацентный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2617" y="234062"/>
            <a:ext cx="6756127" cy="662780"/>
          </a:xfrm>
        </p:spPr>
        <p:txBody>
          <a:bodyPr>
            <a:normAutofit/>
          </a:bodyPr>
          <a:lstStyle>
            <a:lvl1pPr>
              <a:defRPr sz="260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6395" y="1736727"/>
            <a:ext cx="8721437" cy="4351338"/>
          </a:xfrm>
        </p:spPr>
        <p:txBody>
          <a:bodyPr/>
          <a:lstStyle>
            <a:lvl1pPr marL="330660" indent="-330660">
              <a:lnSpc>
                <a:spcPct val="100000"/>
              </a:lnSpc>
              <a:spcBef>
                <a:spcPts val="0"/>
              </a:spcBef>
              <a:spcAft>
                <a:spcPts val="1109"/>
              </a:spcAft>
              <a:buFont typeface="Arial" panose="020B0604020202020204" pitchFamily="34" charset="0"/>
              <a:buChar char="•"/>
              <a:defRPr sz="1800" b="0" i="0">
                <a:latin typeface="+mj-lt"/>
                <a:ea typeface="Calibri" charset="0"/>
                <a:cs typeface="Calibri" charset="0"/>
              </a:defRPr>
            </a:lvl1pPr>
            <a:lvl2pPr marL="714226" indent="-274448">
              <a:lnSpc>
                <a:spcPct val="100000"/>
              </a:lnSpc>
              <a:spcBef>
                <a:spcPts val="0"/>
              </a:spcBef>
              <a:spcAft>
                <a:spcPts val="924"/>
              </a:spcAft>
              <a:buSzPct val="100000"/>
              <a:buFont typeface="Calibri Light" panose="020F0302020204030204" pitchFamily="34" charset="0"/>
              <a:buChar char="-"/>
              <a:defRPr sz="1700" b="0" i="0">
                <a:latin typeface="+mj-lt"/>
                <a:ea typeface="Calibri" charset="0"/>
                <a:cs typeface="Calibri" charset="0"/>
              </a:defRPr>
            </a:lvl2pPr>
            <a:lvl3pPr marL="1101098" indent="-221542">
              <a:spcBef>
                <a:spcPts val="0"/>
              </a:spcBef>
              <a:spcAft>
                <a:spcPts val="831"/>
              </a:spcAft>
              <a:buSzPct val="85000"/>
              <a:buFont typeface="Wingdings" panose="05000000000000000000" pitchFamily="2" charset="2"/>
              <a:buChar char="§"/>
              <a:defRPr sz="1500" b="0" i="0">
                <a:latin typeface="+mj-lt"/>
                <a:ea typeface="Calibri" charset="0"/>
                <a:cs typeface="Calibri" charset="0"/>
              </a:defRPr>
            </a:lvl3pPr>
            <a:lvl4pPr marL="1469784" indent="-209969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 sz="1300" b="0" i="0" baseline="0">
                <a:latin typeface="+mj-lt"/>
                <a:ea typeface="Calibri" charset="0"/>
                <a:cs typeface="Calibri" charset="0"/>
              </a:defRPr>
            </a:lvl4pPr>
            <a:lvl5pPr>
              <a:defRPr sz="1300" b="0" i="0">
                <a:latin typeface="+mj-lt"/>
                <a:ea typeface="Calibri" charset="0"/>
                <a:cs typeface="Calibri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11254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9F9FE868-178E-0F4D-8A9A-79941EADC299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24.11.2023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281363" y="6412485"/>
            <a:ext cx="3343275" cy="36512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ru-RU" dirty="0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1220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‹#›</a:t>
            </a:fld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681038" y="846044"/>
            <a:ext cx="8540566" cy="1"/>
            <a:chOff x="658813" y="800103"/>
            <a:chExt cx="10511466" cy="1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658814" y="800103"/>
              <a:ext cx="1051146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16200000">
              <a:off x="1357457" y="101459"/>
              <a:ext cx="0" cy="139728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975"/>
          <a:stretch/>
        </p:blipFill>
        <p:spPr>
          <a:xfrm>
            <a:off x="7449373" y="422524"/>
            <a:ext cx="1777754" cy="321108"/>
          </a:xfrm>
          <a:prstGeom prst="rect">
            <a:avLst/>
          </a:prstGeom>
        </p:spPr>
      </p:pic>
      <p:grpSp>
        <p:nvGrpSpPr>
          <p:cNvPr id="11" name="Группа 10"/>
          <p:cNvGrpSpPr/>
          <p:nvPr userDrawn="1"/>
        </p:nvGrpSpPr>
        <p:grpSpPr>
          <a:xfrm>
            <a:off x="8723399" y="6426967"/>
            <a:ext cx="502330" cy="3"/>
            <a:chOff x="658813" y="800103"/>
            <a:chExt cx="618252" cy="3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 flipV="1">
              <a:off x="658814" y="800105"/>
              <a:ext cx="618251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 13"/>
          <p:cNvGrpSpPr/>
          <p:nvPr userDrawn="1"/>
        </p:nvGrpSpPr>
        <p:grpSpPr>
          <a:xfrm>
            <a:off x="687128" y="6426965"/>
            <a:ext cx="677581" cy="4"/>
            <a:chOff x="658813" y="800103"/>
            <a:chExt cx="833946" cy="4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Текст 17"/>
          <p:cNvSpPr>
            <a:spLocks noGrp="1"/>
          </p:cNvSpPr>
          <p:nvPr>
            <p:ph type="body" sz="quarter" idx="13" hasCustomPrompt="1"/>
          </p:nvPr>
        </p:nvSpPr>
        <p:spPr>
          <a:xfrm>
            <a:off x="577851" y="1192099"/>
            <a:ext cx="4789309" cy="437244"/>
          </a:xfrm>
          <a:solidFill>
            <a:srgbClr val="ED1C24"/>
          </a:solidFill>
        </p:spPr>
        <p:txBody>
          <a:bodyPr anchor="ctr">
            <a:noAutofit/>
          </a:bodyPr>
          <a:lstStyle>
            <a:lvl1pPr marL="33066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Подзаголовок слайда (опционально)</a:t>
            </a:r>
          </a:p>
        </p:txBody>
      </p:sp>
    </p:spTree>
    <p:extLst>
      <p:ext uri="{BB962C8B-B14F-4D97-AF65-F5344CB8AC3E}">
        <p14:creationId xmlns:p14="http://schemas.microsoft.com/office/powerpoint/2010/main" val="979317203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529" userDrawn="1">
          <p15:clr>
            <a:srgbClr val="FBAE40"/>
          </p15:clr>
        </p15:guide>
        <p15:guide id="2" orient="horz" pos="4042" userDrawn="1">
          <p15:clr>
            <a:srgbClr val="FBAE40"/>
          </p15:clr>
        </p15:guide>
        <p15:guide id="3" pos="7151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2617" y="234062"/>
            <a:ext cx="6756127" cy="662780"/>
          </a:xfrm>
        </p:spPr>
        <p:txBody>
          <a:bodyPr>
            <a:normAutofit/>
          </a:bodyPr>
          <a:lstStyle>
            <a:lvl1pPr>
              <a:defRPr sz="260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6395" y="1156156"/>
            <a:ext cx="8721437" cy="5041446"/>
          </a:xfrm>
        </p:spPr>
        <p:txBody>
          <a:bodyPr/>
          <a:lstStyle>
            <a:lvl1pPr marL="330660" indent="-330660">
              <a:lnSpc>
                <a:spcPct val="100000"/>
              </a:lnSpc>
              <a:spcBef>
                <a:spcPts val="0"/>
              </a:spcBef>
              <a:spcAft>
                <a:spcPts val="1109"/>
              </a:spcAft>
              <a:buFont typeface="Arial" panose="020B0604020202020204" pitchFamily="34" charset="0"/>
              <a:buChar char="•"/>
              <a:defRPr sz="1800" b="0" i="0">
                <a:latin typeface="+mj-lt"/>
                <a:ea typeface="Calibri" charset="0"/>
                <a:cs typeface="Calibri" charset="0"/>
              </a:defRPr>
            </a:lvl1pPr>
            <a:lvl2pPr marL="714226" indent="-274448">
              <a:lnSpc>
                <a:spcPct val="100000"/>
              </a:lnSpc>
              <a:spcBef>
                <a:spcPts val="0"/>
              </a:spcBef>
              <a:spcAft>
                <a:spcPts val="924"/>
              </a:spcAft>
              <a:buFont typeface="Calibri Light" panose="020F0302020204030204" pitchFamily="34" charset="0"/>
              <a:buChar char="-"/>
              <a:defRPr sz="1700" b="0" i="0">
                <a:latin typeface="+mj-lt"/>
                <a:ea typeface="Calibri" charset="0"/>
                <a:cs typeface="Calibri" charset="0"/>
              </a:defRPr>
            </a:lvl2pPr>
            <a:lvl3pPr marL="1101098" indent="-221542">
              <a:spcBef>
                <a:spcPts val="0"/>
              </a:spcBef>
              <a:spcAft>
                <a:spcPts val="831"/>
              </a:spcAft>
              <a:buSzPct val="85000"/>
              <a:buFont typeface="Wingdings" panose="05000000000000000000" pitchFamily="2" charset="2"/>
              <a:buChar char="§"/>
              <a:defRPr sz="1500" b="0" i="0">
                <a:latin typeface="+mj-lt"/>
                <a:ea typeface="Calibri" charset="0"/>
                <a:cs typeface="Calibri" charset="0"/>
              </a:defRPr>
            </a:lvl3pPr>
            <a:lvl4pPr marL="1469784" indent="-209969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 sz="1300" b="0" i="0" baseline="0">
                <a:latin typeface="+mj-lt"/>
                <a:ea typeface="Calibri" charset="0"/>
                <a:cs typeface="Calibri" charset="0"/>
              </a:defRPr>
            </a:lvl4pPr>
            <a:lvl5pPr marL="1889722" indent="-209969">
              <a:buFont typeface="Arial" panose="020B0604020202020204" pitchFamily="34" charset="0"/>
              <a:buChar char="•"/>
              <a:defRPr sz="1300" b="0" i="0">
                <a:latin typeface="+mj-lt"/>
                <a:ea typeface="Calibri" charset="0"/>
                <a:cs typeface="Calibri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11254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9F9FE868-178E-0F4D-8A9A-79941EADC299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24.11.2023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281363" y="6412485"/>
            <a:ext cx="3343275" cy="36512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ru-RU" dirty="0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1220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‹#›</a:t>
            </a:fld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681038" y="846044"/>
            <a:ext cx="8540566" cy="1"/>
            <a:chOff x="658813" y="800103"/>
            <a:chExt cx="10511466" cy="1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658814" y="800103"/>
              <a:ext cx="1051146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16200000">
              <a:off x="1357457" y="101459"/>
              <a:ext cx="0" cy="139728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Группа 10"/>
          <p:cNvGrpSpPr/>
          <p:nvPr userDrawn="1"/>
        </p:nvGrpSpPr>
        <p:grpSpPr>
          <a:xfrm>
            <a:off x="8723399" y="6426967"/>
            <a:ext cx="502330" cy="3"/>
            <a:chOff x="658813" y="800103"/>
            <a:chExt cx="618252" cy="3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 flipV="1">
              <a:off x="658814" y="800105"/>
              <a:ext cx="618251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 13"/>
          <p:cNvGrpSpPr/>
          <p:nvPr userDrawn="1"/>
        </p:nvGrpSpPr>
        <p:grpSpPr>
          <a:xfrm>
            <a:off x="687128" y="6426965"/>
            <a:ext cx="677581" cy="4"/>
            <a:chOff x="658813" y="800103"/>
            <a:chExt cx="833946" cy="4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975"/>
          <a:stretch/>
        </p:blipFill>
        <p:spPr>
          <a:xfrm>
            <a:off x="7449373" y="422524"/>
            <a:ext cx="1777754" cy="321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139239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529" userDrawn="1">
          <p15:clr>
            <a:srgbClr val="FBAE40"/>
          </p15:clr>
        </p15:guide>
        <p15:guide id="2" orient="horz" pos="4042" userDrawn="1">
          <p15:clr>
            <a:srgbClr val="FBAE40"/>
          </p15:clr>
        </p15:guide>
        <p15:guide id="3" pos="7151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8067121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38" y="365128"/>
            <a:ext cx="8543925" cy="1325563"/>
          </a:xfrm>
          <a:prstGeom prst="rect">
            <a:avLst/>
          </a:prstGeom>
        </p:spPr>
        <p:txBody>
          <a:bodyPr vert="horz" lIns="83984" tIns="41992" rIns="83984" bIns="41992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1038" y="1825628"/>
            <a:ext cx="8543925" cy="4351338"/>
          </a:xfrm>
          <a:prstGeom prst="rect">
            <a:avLst/>
          </a:prstGeom>
        </p:spPr>
        <p:txBody>
          <a:bodyPr vert="horz" lIns="83984" tIns="41992" rIns="83984" bIns="41992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83984" tIns="41992" rIns="83984" bIns="41992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59"/>
            <a:fld id="{72E54A96-148C-F54C-A0C8-C109EC283038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457159"/>
              <a:t>24.11.2023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281365" y="6356351"/>
            <a:ext cx="3343275" cy="365125"/>
          </a:xfrm>
          <a:prstGeom prst="rect">
            <a:avLst/>
          </a:prstGeom>
        </p:spPr>
        <p:txBody>
          <a:bodyPr vert="horz" lIns="83984" tIns="41992" rIns="83984" bIns="41992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59"/>
            <a:r>
              <a:rPr lang="ru-RU">
                <a:solidFill>
                  <a:srgbClr val="0C0C0C">
                    <a:tint val="75000"/>
                  </a:srgbClr>
                </a:solidFill>
              </a:rPr>
              <a:t>2016 © 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996112" y="6356351"/>
            <a:ext cx="2228850" cy="365125"/>
          </a:xfrm>
          <a:prstGeom prst="rect">
            <a:avLst/>
          </a:prstGeom>
        </p:spPr>
        <p:txBody>
          <a:bodyPr vert="horz" lIns="83984" tIns="41992" rIns="83984" bIns="41992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59"/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457159"/>
              <a:t>‹#›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5111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</p:sldLayoutIdLst>
  <p:hf hdr="0" ftr="0"/>
  <p:txStyles>
    <p:titleStyle>
      <a:lvl1pPr algn="l" defTabSz="839828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9957" indent="-209957" algn="l" defTabSz="839828" rtl="0" eaLnBrk="1" latinLnBrk="0" hangingPunct="1">
        <a:lnSpc>
          <a:spcPct val="90000"/>
        </a:lnSpc>
        <a:spcBef>
          <a:spcPts val="919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29871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49785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69698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889612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309526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729438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149355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569267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19913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39828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259742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679655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099569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19483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2939397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359310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83988" tIns="41994" rIns="83988" bIns="41994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1038" y="1825626"/>
            <a:ext cx="8543925" cy="4351338"/>
          </a:xfrm>
          <a:prstGeom prst="rect">
            <a:avLst/>
          </a:prstGeom>
        </p:spPr>
        <p:txBody>
          <a:bodyPr vert="horz" lIns="83988" tIns="41994" rIns="83988" bIns="41994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83988" tIns="41994" rIns="83988" bIns="41994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87"/>
            <a:fld id="{72E54A96-148C-F54C-A0C8-C109EC283038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457187"/>
              <a:t>24.11.2023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 vert="horz" lIns="83988" tIns="41994" rIns="83988" bIns="41994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87"/>
            <a:r>
              <a:rPr lang="ru-RU">
                <a:solidFill>
                  <a:srgbClr val="0C0C0C">
                    <a:tint val="75000"/>
                  </a:srgbClr>
                </a:solidFill>
              </a:rPr>
              <a:t>2016 © 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996112" y="6356351"/>
            <a:ext cx="2228850" cy="365125"/>
          </a:xfrm>
          <a:prstGeom prst="rect">
            <a:avLst/>
          </a:prstGeom>
        </p:spPr>
        <p:txBody>
          <a:bodyPr vert="horz" lIns="83988" tIns="41994" rIns="83988" bIns="41994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87"/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457187"/>
              <a:t>‹#›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2747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</p:sldLayoutIdLst>
  <p:hf hdr="0" ftr="0"/>
  <p:txStyles>
    <p:titleStyle>
      <a:lvl1pPr algn="l" defTabSz="839876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9969" indent="-209969" algn="l" defTabSz="839876" rtl="0" eaLnBrk="1" latinLnBrk="0" hangingPunct="1">
        <a:lnSpc>
          <a:spcPct val="90000"/>
        </a:lnSpc>
        <a:spcBef>
          <a:spcPts val="919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29907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49846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69784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889722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309660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729598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149537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569475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19938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39876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259815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679753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099691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19629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2939567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359506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618565" y="1695226"/>
            <a:ext cx="9072282" cy="1121711"/>
          </a:xfrm>
          <a:prstGeom prst="rect">
            <a:avLst/>
          </a:prstGeom>
        </p:spPr>
        <p:txBody>
          <a:bodyPr>
            <a:noAutofit/>
          </a:bodyPr>
          <a:lstStyle>
            <a:lvl1pPr algn="l" defTabSz="83987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9108" marR="18146">
              <a:lnSpc>
                <a:spcPct val="111800"/>
              </a:lnSpc>
              <a:spcBef>
                <a:spcPts val="628"/>
              </a:spcBef>
            </a:pPr>
            <a:r>
              <a:rPr lang="ru-RU" spc="-44" dirty="0">
                <a:solidFill>
                  <a:schemeClr val="accent2">
                    <a:lumMod val="50000"/>
                  </a:schemeClr>
                </a:solidFill>
                <a:latin typeface="Lato Black"/>
                <a:cs typeface="Lato Black"/>
              </a:rPr>
              <a:t>Интеллектуальная система экологического мониторинга</a:t>
            </a:r>
          </a:p>
          <a:p>
            <a:pPr marL="39108" marR="18146">
              <a:lnSpc>
                <a:spcPct val="111800"/>
              </a:lnSpc>
              <a:spcBef>
                <a:spcPts val="628"/>
              </a:spcBef>
            </a:pPr>
            <a:r>
              <a:rPr lang="ru-RU" spc="-44" dirty="0">
                <a:solidFill>
                  <a:schemeClr val="accent2">
                    <a:lumMod val="50000"/>
                  </a:schemeClr>
                </a:solidFill>
                <a:latin typeface="Lato Black"/>
                <a:cs typeface="Lato Black"/>
              </a:rPr>
              <a:t>состояния воздуха</a:t>
            </a:r>
            <a:r>
              <a:rPr lang="ru-RU" sz="3200" b="1" dirty="0">
                <a:solidFill>
                  <a:schemeClr val="accent2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/>
            </a:r>
            <a:br>
              <a:rPr lang="ru-RU" sz="3200" b="1" dirty="0">
                <a:solidFill>
                  <a:schemeClr val="accent2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endParaRPr lang="ru-RU" sz="1800" spc="-2" dirty="0">
              <a:solidFill>
                <a:schemeClr val="accent2">
                  <a:lumMod val="50000"/>
                </a:schemeClr>
              </a:solidFill>
              <a:latin typeface="Lato"/>
              <a:cs typeface="Lato"/>
            </a:endParaRPr>
          </a:p>
        </p:txBody>
      </p:sp>
      <p:sp>
        <p:nvSpPr>
          <p:cNvPr id="3" name="Нижний колонтитул 3"/>
          <p:cNvSpPr txBox="1">
            <a:spLocks/>
          </p:cNvSpPr>
          <p:nvPr/>
        </p:nvSpPr>
        <p:spPr>
          <a:xfrm>
            <a:off x="636487" y="6137714"/>
            <a:ext cx="2788025" cy="365125"/>
          </a:xfrm>
          <a:prstGeom prst="rect">
            <a:avLst/>
          </a:prstGeom>
        </p:spPr>
        <p:txBody>
          <a:bodyPr vert="horz" lIns="83988" tIns="41994" rIns="83988" bIns="41994" rtlCol="0" anchor="ctr"/>
          <a:lstStyle>
            <a:defPPr>
              <a:defRPr lang="ru-RU"/>
            </a:defPPr>
            <a:lvl1pPr marL="0" algn="ctr" defTabSz="914321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59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2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80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4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99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62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2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8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chemeClr val="accent4">
                    <a:lumMod val="50000"/>
                  </a:schemeClr>
                </a:solidFill>
              </a:rPr>
              <a:t>2023, РГРТУ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8565" y="5271808"/>
            <a:ext cx="92874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257" marR="2503" defTabSz="839876"/>
            <a:r>
              <a:rPr lang="ru-RU" sz="1600" b="1" spc="-5" dirty="0">
                <a:solidFill>
                  <a:schemeClr val="accent2">
                    <a:lumMod val="50000"/>
                  </a:schemeClr>
                </a:solidFill>
                <a:latin typeface="Lato Black"/>
                <a:ea typeface="+mj-ea"/>
                <a:cs typeface="Lato Black"/>
              </a:rPr>
              <a:t>Акселерационная программа: </a:t>
            </a:r>
          </a:p>
          <a:p>
            <a:pPr marL="6257" marR="2503" defTabSz="839876"/>
            <a:r>
              <a:rPr lang="ru-RU" sz="1600" b="1" spc="-5" dirty="0">
                <a:solidFill>
                  <a:schemeClr val="accent2">
                    <a:lumMod val="50000"/>
                  </a:schemeClr>
                </a:solidFill>
                <a:latin typeface="Lato Black"/>
                <a:ea typeface="+mj-ea"/>
                <a:cs typeface="Lato Black"/>
              </a:rPr>
              <a:t>Школа студенческого технологического предпринимательства «Мой </a:t>
            </a:r>
            <a:r>
              <a:rPr lang="ru-RU" sz="1600" b="1" spc="-5" dirty="0" err="1">
                <a:solidFill>
                  <a:schemeClr val="accent2">
                    <a:lumMod val="50000"/>
                  </a:schemeClr>
                </a:solidFill>
                <a:latin typeface="Lato Black"/>
                <a:ea typeface="+mj-ea"/>
                <a:cs typeface="Lato Black"/>
              </a:rPr>
              <a:t>стартап</a:t>
            </a:r>
            <a:r>
              <a:rPr lang="ru-RU" sz="1600" b="1" spc="-5" dirty="0">
                <a:solidFill>
                  <a:schemeClr val="accent2">
                    <a:lumMod val="50000"/>
                  </a:schemeClr>
                </a:solidFill>
                <a:latin typeface="Lato Black"/>
                <a:ea typeface="+mj-ea"/>
                <a:cs typeface="Lato Black"/>
              </a:rPr>
              <a:t>»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463" y="5845148"/>
            <a:ext cx="1661692" cy="950259"/>
          </a:xfrm>
          <a:prstGeom prst="rect">
            <a:avLst/>
          </a:prstGeom>
        </p:spPr>
      </p:pic>
      <p:grpSp>
        <p:nvGrpSpPr>
          <p:cNvPr id="12" name="Группа 11"/>
          <p:cNvGrpSpPr/>
          <p:nvPr/>
        </p:nvGrpSpPr>
        <p:grpSpPr>
          <a:xfrm>
            <a:off x="7628965" y="49163"/>
            <a:ext cx="2268068" cy="2891261"/>
            <a:chOff x="5699037" y="1158679"/>
            <a:chExt cx="4207116" cy="4540492"/>
          </a:xfrm>
        </p:grpSpPr>
        <p:grpSp>
          <p:nvGrpSpPr>
            <p:cNvPr id="13" name="object 10"/>
            <p:cNvGrpSpPr/>
            <p:nvPr/>
          </p:nvGrpSpPr>
          <p:grpSpPr>
            <a:xfrm>
              <a:off x="5699037" y="1158679"/>
              <a:ext cx="4207078" cy="3613531"/>
              <a:chOff x="11566123" y="1047087"/>
              <a:chExt cx="8538210" cy="7333615"/>
            </a:xfrm>
          </p:grpSpPr>
          <p:sp>
            <p:nvSpPr>
              <p:cNvPr id="15" name="object 11"/>
              <p:cNvSpPr/>
              <p:nvPr/>
            </p:nvSpPr>
            <p:spPr>
              <a:xfrm>
                <a:off x="12830283" y="1108417"/>
                <a:ext cx="7273925" cy="7272655"/>
              </a:xfrm>
              <a:custGeom>
                <a:avLst/>
                <a:gdLst/>
                <a:ahLst/>
                <a:cxnLst/>
                <a:rect l="l" t="t" r="r" b="b"/>
                <a:pathLst>
                  <a:path w="7273925" h="7272655">
                    <a:moveTo>
                      <a:pt x="7273809" y="0"/>
                    </a:moveTo>
                    <a:lnTo>
                      <a:pt x="5644561" y="0"/>
                    </a:lnTo>
                    <a:lnTo>
                      <a:pt x="5644561" y="2112050"/>
                    </a:lnTo>
                    <a:lnTo>
                      <a:pt x="2683876" y="2112050"/>
                    </a:lnTo>
                    <a:lnTo>
                      <a:pt x="2683876" y="3552080"/>
                    </a:lnTo>
                    <a:lnTo>
                      <a:pt x="12041" y="3552080"/>
                    </a:lnTo>
                    <a:lnTo>
                      <a:pt x="12041" y="5496115"/>
                    </a:lnTo>
                    <a:lnTo>
                      <a:pt x="0" y="5520125"/>
                    </a:lnTo>
                    <a:lnTo>
                      <a:pt x="2852373" y="5524093"/>
                    </a:lnTo>
                    <a:lnTo>
                      <a:pt x="2852373" y="7272155"/>
                    </a:lnTo>
                    <a:lnTo>
                      <a:pt x="7273809" y="7272155"/>
                    </a:lnTo>
                    <a:lnTo>
                      <a:pt x="7273809" y="0"/>
                    </a:lnTo>
                    <a:close/>
                  </a:path>
                </a:pathLst>
              </a:custGeom>
              <a:solidFill>
                <a:srgbClr val="457DA2"/>
              </a:solidFill>
            </p:spPr>
            <p:txBody>
              <a:bodyPr wrap="square" lIns="0" tIns="0" rIns="0" bIns="0" rtlCol="0"/>
              <a:lstStyle/>
              <a:p>
                <a:endParaRPr sz="887"/>
              </a:p>
            </p:txBody>
          </p:sp>
          <p:sp>
            <p:nvSpPr>
              <p:cNvPr id="16" name="object 12"/>
              <p:cNvSpPr/>
              <p:nvPr/>
            </p:nvSpPr>
            <p:spPr>
              <a:xfrm>
                <a:off x="11587065" y="1068029"/>
                <a:ext cx="6450330" cy="3185795"/>
              </a:xfrm>
              <a:custGeom>
                <a:avLst/>
                <a:gdLst/>
                <a:ahLst/>
                <a:cxnLst/>
                <a:rect l="l" t="t" r="r" b="b"/>
                <a:pathLst>
                  <a:path w="6450330" h="3185795">
                    <a:moveTo>
                      <a:pt x="6450002" y="1705937"/>
                    </a:moveTo>
                    <a:lnTo>
                      <a:pt x="3354002" y="1705937"/>
                    </a:lnTo>
                    <a:lnTo>
                      <a:pt x="3354002" y="3185295"/>
                    </a:lnTo>
                    <a:lnTo>
                      <a:pt x="0" y="3185295"/>
                    </a:lnTo>
                    <a:lnTo>
                      <a:pt x="0" y="990912"/>
                    </a:lnTo>
                    <a:lnTo>
                      <a:pt x="5136545" y="990912"/>
                    </a:lnTo>
                    <a:lnTo>
                      <a:pt x="5136545" y="0"/>
                    </a:lnTo>
                    <a:lnTo>
                      <a:pt x="6445112" y="0"/>
                    </a:lnTo>
                    <a:lnTo>
                      <a:pt x="6450002" y="1705937"/>
                    </a:lnTo>
                    <a:close/>
                  </a:path>
                </a:pathLst>
              </a:custGeom>
              <a:ln w="41883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sz="887"/>
              </a:p>
            </p:txBody>
          </p:sp>
        </p:grpSp>
        <p:sp>
          <p:nvSpPr>
            <p:cNvPr id="14" name="object 13"/>
            <p:cNvSpPr/>
            <p:nvPr/>
          </p:nvSpPr>
          <p:spPr>
            <a:xfrm>
              <a:off x="8208116" y="4991108"/>
              <a:ext cx="1698037" cy="708063"/>
            </a:xfrm>
            <a:custGeom>
              <a:avLst/>
              <a:gdLst/>
              <a:ahLst/>
              <a:cxnLst/>
              <a:rect l="l" t="t" r="r" b="b"/>
              <a:pathLst>
                <a:path w="3446144" h="1437004">
                  <a:moveTo>
                    <a:pt x="3445832" y="0"/>
                  </a:moveTo>
                  <a:lnTo>
                    <a:pt x="0" y="0"/>
                  </a:lnTo>
                  <a:lnTo>
                    <a:pt x="0" y="1436511"/>
                  </a:lnTo>
                  <a:lnTo>
                    <a:pt x="3445832" y="1436511"/>
                  </a:lnTo>
                  <a:lnTo>
                    <a:pt x="3445832" y="0"/>
                  </a:lnTo>
                  <a:close/>
                </a:path>
              </a:pathLst>
            </a:custGeom>
            <a:solidFill>
              <a:srgbClr val="E93B47"/>
            </a:solidFill>
          </p:spPr>
          <p:txBody>
            <a:bodyPr wrap="square" lIns="0" tIns="0" rIns="0" bIns="0" rtlCol="0"/>
            <a:lstStyle/>
            <a:p>
              <a:endParaRPr sz="887"/>
            </a:p>
          </p:txBody>
        </p:sp>
      </p:grpSp>
      <p:grpSp>
        <p:nvGrpSpPr>
          <p:cNvPr id="21" name="Группа 20"/>
          <p:cNvGrpSpPr/>
          <p:nvPr/>
        </p:nvGrpSpPr>
        <p:grpSpPr>
          <a:xfrm>
            <a:off x="717176" y="5971994"/>
            <a:ext cx="4545105" cy="19160"/>
            <a:chOff x="717176" y="5971994"/>
            <a:chExt cx="4545105" cy="19160"/>
          </a:xfrm>
        </p:grpSpPr>
        <p:cxnSp>
          <p:nvCxnSpPr>
            <p:cNvPr id="18" name="Прямая соединительная линия 17"/>
            <p:cNvCxnSpPr/>
            <p:nvPr/>
          </p:nvCxnSpPr>
          <p:spPr>
            <a:xfrm flipV="1">
              <a:off x="717176" y="5971994"/>
              <a:ext cx="4545105" cy="19160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>
              <a:off x="730620" y="5991154"/>
              <a:ext cx="1645026" cy="0"/>
            </a:xfrm>
            <a:prstGeom prst="line">
              <a:avLst/>
            </a:prstGeom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Группа 21"/>
          <p:cNvGrpSpPr/>
          <p:nvPr/>
        </p:nvGrpSpPr>
        <p:grpSpPr>
          <a:xfrm>
            <a:off x="699123" y="4971517"/>
            <a:ext cx="4545105" cy="19160"/>
            <a:chOff x="717176" y="5971994"/>
            <a:chExt cx="4545105" cy="19160"/>
          </a:xfrm>
        </p:grpSpPr>
        <p:cxnSp>
          <p:nvCxnSpPr>
            <p:cNvPr id="23" name="Прямая соединительная линия 22"/>
            <p:cNvCxnSpPr/>
            <p:nvPr/>
          </p:nvCxnSpPr>
          <p:spPr>
            <a:xfrm flipV="1">
              <a:off x="717176" y="5971994"/>
              <a:ext cx="4545105" cy="19160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Прямая соединительная линия 23"/>
            <p:cNvCxnSpPr/>
            <p:nvPr/>
          </p:nvCxnSpPr>
          <p:spPr>
            <a:xfrm>
              <a:off x="730620" y="5991154"/>
              <a:ext cx="1645026" cy="0"/>
            </a:xfrm>
            <a:prstGeom prst="line">
              <a:avLst/>
            </a:prstGeom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Прямоугольник 24"/>
          <p:cNvSpPr/>
          <p:nvPr/>
        </p:nvSpPr>
        <p:spPr>
          <a:xfrm>
            <a:off x="588301" y="4171688"/>
            <a:ext cx="8729398" cy="6844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9108" marR="18146">
              <a:lnSpc>
                <a:spcPct val="111800"/>
              </a:lnSpc>
              <a:spcBef>
                <a:spcPts val="628"/>
              </a:spcBef>
            </a:pPr>
            <a:r>
              <a:rPr lang="ru-RU" spc="-2" dirty="0">
                <a:solidFill>
                  <a:schemeClr val="accent2">
                    <a:lumMod val="50000"/>
                  </a:schemeClr>
                </a:solidFill>
                <a:latin typeface="Lato"/>
                <a:cs typeface="Lato"/>
              </a:rPr>
              <a:t>Рынок НТИ: «</a:t>
            </a:r>
            <a:r>
              <a:rPr lang="en-US" spc="-2" dirty="0">
                <a:solidFill>
                  <a:schemeClr val="accent2">
                    <a:lumMod val="50000"/>
                  </a:schemeClr>
                </a:solidFill>
                <a:latin typeface="Lato"/>
                <a:cs typeface="Lato"/>
              </a:rPr>
              <a:t>TECHNET</a:t>
            </a:r>
            <a:r>
              <a:rPr lang="ru-RU" spc="-2" dirty="0">
                <a:solidFill>
                  <a:schemeClr val="accent2">
                    <a:lumMod val="50000"/>
                  </a:schemeClr>
                </a:solidFill>
                <a:latin typeface="Lato"/>
                <a:cs typeface="Lato"/>
              </a:rPr>
              <a:t>»</a:t>
            </a:r>
            <a:br>
              <a:rPr lang="ru-RU" spc="-2" dirty="0">
                <a:solidFill>
                  <a:schemeClr val="accent2">
                    <a:lumMod val="50000"/>
                  </a:schemeClr>
                </a:solidFill>
                <a:latin typeface="Lato"/>
                <a:cs typeface="Lato"/>
              </a:rPr>
            </a:br>
            <a:r>
              <a:rPr lang="ru-RU" spc="-2" dirty="0">
                <a:solidFill>
                  <a:schemeClr val="accent2">
                    <a:lumMod val="50000"/>
                  </a:schemeClr>
                </a:solidFill>
                <a:latin typeface="Lato"/>
                <a:cs typeface="Lato"/>
              </a:rPr>
              <a:t>Сквозные технологии: «Новые производственные технологии» </a:t>
            </a: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95" y="29364"/>
            <a:ext cx="3576917" cy="1532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5381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1000" y="367536"/>
            <a:ext cx="9191563" cy="29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86" b="1" dirty="0"/>
              <a:t>Технологии мониторинга и прогнозирования состояния окружающей среды, предотвращения и ликвидации ее загрязнения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Shape 185" descr="C:\Users\pankratov.in\YandexDisk\!NTI\DOCS\ProjectPresentation\icons\PNG\256\19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78217" y="840843"/>
            <a:ext cx="430058" cy="411474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8"/>
          <p:cNvSpPr txBox="1"/>
          <p:nvPr/>
        </p:nvSpPr>
        <p:spPr>
          <a:xfrm>
            <a:off x="974720" y="860130"/>
            <a:ext cx="1126399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проекта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 flipH="1">
            <a:off x="381000" y="3017526"/>
            <a:ext cx="5189211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975162" y="3132163"/>
            <a:ext cx="1557349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проекта</a:t>
            </a:r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 flipH="1">
            <a:off x="381000" y="5739740"/>
            <a:ext cx="9149651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Диаграмма 31"/>
          <p:cNvGraphicFramePr/>
          <p:nvPr>
            <p:extLst>
              <p:ext uri="{D42A27DB-BD31-4B8C-83A1-F6EECF244321}">
                <p14:modId xmlns:p14="http://schemas.microsoft.com/office/powerpoint/2010/main" val="1525145292"/>
              </p:ext>
            </p:extLst>
          </p:nvPr>
        </p:nvGraphicFramePr>
        <p:xfrm>
          <a:off x="3170395" y="5753834"/>
          <a:ext cx="965142" cy="9155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5" name="Shape 208"/>
          <p:cNvSpPr/>
          <p:nvPr/>
        </p:nvSpPr>
        <p:spPr>
          <a:xfrm>
            <a:off x="478217" y="1279347"/>
            <a:ext cx="4989126" cy="1719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pPr lvl="0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направлен на разработку концепции создания универсальной системы, которую можно быстро установить в точке контроля качества воздуха и оборудовать современными средствами связи с сервером (GSM и Ethernet 5G). ИИ (например, GPT-4) сможет обрабатывать данные со станций и в реальном времени формировать экологическую “карту” территории, не требуя вмешательства человека или минимизируя его участие.</a:t>
            </a:r>
          </a:p>
        </p:txBody>
      </p:sp>
      <p:sp>
        <p:nvSpPr>
          <p:cNvPr id="37" name="Shape 208"/>
          <p:cNvSpPr/>
          <p:nvPr/>
        </p:nvSpPr>
        <p:spPr>
          <a:xfrm>
            <a:off x="581086" y="3551774"/>
            <a:ext cx="4989126" cy="1673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pPr lvl="0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Результатом проекта является концепция создания системы контроля качества воздуха, которую  возможно настраивать под различные условия и определенные экологические проблемы. Система мониторинга оснащается современными средствами связи для обмена данными с сервером. Система ИИ, такая как GPT-4, может обрабатывать полученные со станций данные и предоставлять в режиме реального времени информацию об экологической ситуации на определенной территории, минимально вовлекая человека в этот процесс.</a:t>
            </a:r>
          </a:p>
        </p:txBody>
      </p:sp>
      <p:pic>
        <p:nvPicPr>
          <p:cNvPr id="39" name="Shape 177" descr="C:\Users\pankratov.in\YandexDisk\!NTI\DOCS\ProjectPresentation\icons\PNG\256\330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43549" y="3120394"/>
            <a:ext cx="411831" cy="402970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TextBox 44"/>
          <p:cNvSpPr txBox="1"/>
          <p:nvPr/>
        </p:nvSpPr>
        <p:spPr>
          <a:xfrm>
            <a:off x="5703145" y="840843"/>
            <a:ext cx="1405449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 проекта</a:t>
            </a:r>
          </a:p>
        </p:txBody>
      </p:sp>
      <p:sp>
        <p:nvSpPr>
          <p:cNvPr id="63" name="Shape 179"/>
          <p:cNvSpPr/>
          <p:nvPr/>
        </p:nvSpPr>
        <p:spPr>
          <a:xfrm>
            <a:off x="5570212" y="4780665"/>
            <a:ext cx="1755399" cy="1047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endParaRPr sz="1071" dirty="0">
              <a:latin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cxnSp>
        <p:nvCxnSpPr>
          <p:cNvPr id="74" name="Прямая соединительная линия 73"/>
          <p:cNvCxnSpPr/>
          <p:nvPr/>
        </p:nvCxnSpPr>
        <p:spPr>
          <a:xfrm>
            <a:off x="5570211" y="754417"/>
            <a:ext cx="1" cy="4985323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381000" y="78892"/>
            <a:ext cx="9544180" cy="3340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571" dirty="0"/>
              <a:t>Интеллектуальная система экологического мониторинга состояния воздуха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56558" y="1131051"/>
            <a:ext cx="17425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100" b="1" dirty="0">
                <a:solidFill>
                  <a:srgbClr val="003462"/>
                </a:solidFill>
                <a:sym typeface="Calibri"/>
              </a:rPr>
              <a:t>Косорукова Анастасия</a:t>
            </a:r>
            <a:endParaRPr lang="ru-RU" sz="1100" dirty="0"/>
          </a:p>
        </p:txBody>
      </p:sp>
      <p:sp>
        <p:nvSpPr>
          <p:cNvPr id="60" name="Rounded Rectangle 2099"/>
          <p:cNvSpPr/>
          <p:nvPr/>
        </p:nvSpPr>
        <p:spPr>
          <a:xfrm>
            <a:off x="5715880" y="1363962"/>
            <a:ext cx="680730" cy="226960"/>
          </a:xfrm>
          <a:prstGeom prst="roundRect">
            <a:avLst>
              <a:gd name="adj" fmla="val 25436"/>
            </a:avLst>
          </a:prstGeom>
          <a:solidFill>
            <a:srgbClr val="D1E2EB">
              <a:alpha val="70980"/>
            </a:srgbClr>
          </a:solidFill>
          <a:ln w="6350">
            <a:solidFill>
              <a:schemeClr val="accent2">
                <a:lumMod val="75000"/>
              </a:schemeClr>
            </a:solidFill>
          </a:ln>
        </p:spPr>
        <p:txBody>
          <a:bodyPr wrap="square" lIns="0" tIns="25712" rIns="0" bIns="25712" anchor="ctr">
            <a:spAutoFit/>
          </a:bodyPr>
          <a:lstStyle/>
          <a:p>
            <a:pPr lvl="0" algn="ctr"/>
            <a:r>
              <a:rPr lang="ru-RU" sz="929" dirty="0">
                <a:latin typeface="Calibri"/>
                <a:ea typeface="Calibri"/>
                <a:cs typeface="Calibri"/>
              </a:rPr>
              <a:t>Лидер</a:t>
            </a:r>
          </a:p>
        </p:txBody>
      </p:sp>
      <p:sp>
        <p:nvSpPr>
          <p:cNvPr id="61" name="Shape 280"/>
          <p:cNvSpPr/>
          <p:nvPr/>
        </p:nvSpPr>
        <p:spPr>
          <a:xfrm>
            <a:off x="5656559" y="1591408"/>
            <a:ext cx="1309651" cy="5395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r>
              <a:rPr lang="ru-RU" sz="786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Студент 1 курса, направление 11.04.04 «Электроника и </a:t>
            </a:r>
            <a:r>
              <a:rPr lang="ru-RU" sz="786" dirty="0" err="1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наноэлектроника</a:t>
            </a:r>
            <a:r>
              <a:rPr lang="ru-RU" sz="786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»</a:t>
            </a:r>
          </a:p>
        </p:txBody>
      </p:sp>
      <p:sp>
        <p:nvSpPr>
          <p:cNvPr id="65" name="Shape 275"/>
          <p:cNvSpPr/>
          <p:nvPr/>
        </p:nvSpPr>
        <p:spPr>
          <a:xfrm>
            <a:off x="5656558" y="2218836"/>
            <a:ext cx="1952168" cy="373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r>
              <a:rPr lang="ru-RU" sz="1000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Горохов Андрей</a:t>
            </a:r>
            <a:br>
              <a:rPr lang="ru-RU" sz="1000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929" dirty="0">
                <a:ea typeface="Calibri"/>
                <a:cs typeface="Calibri"/>
                <a:sym typeface="Calibri"/>
              </a:rPr>
              <a:t>Генератор идей, эксперт</a:t>
            </a:r>
            <a:endParaRPr sz="929" dirty="0">
              <a:latin typeface="Calibri"/>
              <a:ea typeface="Calibri"/>
              <a:cs typeface="Calibri"/>
            </a:endParaRPr>
          </a:p>
        </p:txBody>
      </p:sp>
      <p:sp>
        <p:nvSpPr>
          <p:cNvPr id="77" name="Shape 280"/>
          <p:cNvSpPr/>
          <p:nvPr/>
        </p:nvSpPr>
        <p:spPr>
          <a:xfrm>
            <a:off x="5656558" y="2592565"/>
            <a:ext cx="1309651" cy="5395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r>
              <a:rPr lang="ru-RU" sz="786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Студент 1 курса, направление 11.04.04 «Электроника и </a:t>
            </a:r>
            <a:r>
              <a:rPr lang="ru-RU" sz="786" dirty="0" err="1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наноэлектроника</a:t>
            </a:r>
            <a:r>
              <a:rPr lang="ru-RU" sz="786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»</a:t>
            </a:r>
          </a:p>
        </p:txBody>
      </p:sp>
      <p:sp>
        <p:nvSpPr>
          <p:cNvPr id="78" name="Shape 275"/>
          <p:cNvSpPr/>
          <p:nvPr/>
        </p:nvSpPr>
        <p:spPr>
          <a:xfrm>
            <a:off x="5656559" y="3185671"/>
            <a:ext cx="1952168" cy="373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r>
              <a:rPr lang="ru-RU" sz="1000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Морозов Иван</a:t>
            </a:r>
            <a:br>
              <a:rPr lang="ru-RU" sz="1000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929" dirty="0">
                <a:ea typeface="Calibri"/>
                <a:cs typeface="Calibri"/>
                <a:sym typeface="Calibri"/>
              </a:rPr>
              <a:t>Исполнитель</a:t>
            </a:r>
            <a:endParaRPr sz="929" dirty="0">
              <a:latin typeface="Calibri"/>
              <a:ea typeface="Calibri"/>
              <a:cs typeface="Calibri"/>
            </a:endParaRPr>
          </a:p>
        </p:txBody>
      </p:sp>
      <p:sp>
        <p:nvSpPr>
          <p:cNvPr id="79" name="Shape 280"/>
          <p:cNvSpPr/>
          <p:nvPr/>
        </p:nvSpPr>
        <p:spPr>
          <a:xfrm>
            <a:off x="5656559" y="3545919"/>
            <a:ext cx="1309651" cy="5395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r>
              <a:rPr lang="ru-RU" sz="786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Студент 2 курса, направление 11.03.04 «Электроника и </a:t>
            </a:r>
            <a:r>
              <a:rPr lang="ru-RU" sz="786" dirty="0" err="1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наноэлектроника</a:t>
            </a:r>
            <a:r>
              <a:rPr lang="ru-RU" sz="786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»</a:t>
            </a:r>
          </a:p>
        </p:txBody>
      </p:sp>
      <p:sp>
        <p:nvSpPr>
          <p:cNvPr id="80" name="Shape 275"/>
          <p:cNvSpPr/>
          <p:nvPr/>
        </p:nvSpPr>
        <p:spPr>
          <a:xfrm>
            <a:off x="7399110" y="1150338"/>
            <a:ext cx="1952168" cy="373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r>
              <a:rPr lang="ru-RU" sz="1000" b="1" dirty="0" err="1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Мартиросян</a:t>
            </a:r>
            <a:r>
              <a:rPr lang="ru-RU" sz="1000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 Светлана</a:t>
            </a:r>
            <a:br>
              <a:rPr lang="ru-RU" sz="1000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929" dirty="0">
                <a:ea typeface="Calibri"/>
                <a:cs typeface="Calibri"/>
                <a:sym typeface="Calibri"/>
              </a:rPr>
              <a:t>Экономист</a:t>
            </a:r>
            <a:endParaRPr sz="929" dirty="0">
              <a:latin typeface="Calibri"/>
              <a:ea typeface="Calibri"/>
              <a:cs typeface="Calibri"/>
            </a:endParaRPr>
          </a:p>
        </p:txBody>
      </p:sp>
      <p:sp>
        <p:nvSpPr>
          <p:cNvPr id="81" name="Shape 280"/>
          <p:cNvSpPr/>
          <p:nvPr/>
        </p:nvSpPr>
        <p:spPr>
          <a:xfrm>
            <a:off x="7399110" y="1524067"/>
            <a:ext cx="1309651" cy="5395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r>
              <a:rPr lang="ru-RU" sz="786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Студент 2 курса, направление 08.03.01 «Экономика»</a:t>
            </a:r>
          </a:p>
        </p:txBody>
      </p:sp>
      <p:sp>
        <p:nvSpPr>
          <p:cNvPr id="82" name="Shape 275"/>
          <p:cNvSpPr/>
          <p:nvPr/>
        </p:nvSpPr>
        <p:spPr>
          <a:xfrm>
            <a:off x="7399110" y="2209698"/>
            <a:ext cx="1952168" cy="373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r>
              <a:rPr lang="ru-RU" sz="1000" b="1" dirty="0" err="1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Ефанова</a:t>
            </a:r>
            <a:r>
              <a:rPr lang="ru-RU" sz="1000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 Екатерина</a:t>
            </a:r>
            <a:br>
              <a:rPr lang="ru-RU" sz="1000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929" dirty="0">
                <a:ea typeface="Calibri"/>
                <a:cs typeface="Calibri"/>
                <a:sym typeface="Calibri"/>
              </a:rPr>
              <a:t>Экономист</a:t>
            </a:r>
            <a:endParaRPr sz="929" dirty="0">
              <a:latin typeface="Calibri"/>
              <a:ea typeface="Calibri"/>
              <a:cs typeface="Calibri"/>
            </a:endParaRPr>
          </a:p>
        </p:txBody>
      </p:sp>
      <p:sp>
        <p:nvSpPr>
          <p:cNvPr id="83" name="Shape 280"/>
          <p:cNvSpPr/>
          <p:nvPr/>
        </p:nvSpPr>
        <p:spPr>
          <a:xfrm>
            <a:off x="7399110" y="2586710"/>
            <a:ext cx="1309651" cy="5395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r>
              <a:rPr lang="ru-RU" sz="786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Студент 2 курса, направление 08.03.01 «Экономика»</a:t>
            </a:r>
          </a:p>
        </p:txBody>
      </p:sp>
      <p:sp>
        <p:nvSpPr>
          <p:cNvPr id="88" name="Shape 275"/>
          <p:cNvSpPr/>
          <p:nvPr/>
        </p:nvSpPr>
        <p:spPr>
          <a:xfrm>
            <a:off x="7399110" y="3164468"/>
            <a:ext cx="1952168" cy="373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r>
              <a:rPr lang="ru-RU" sz="1000" b="1" dirty="0" err="1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Крючкова</a:t>
            </a:r>
            <a:r>
              <a:rPr lang="ru-RU" sz="1000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 Анжелика</a:t>
            </a:r>
            <a:br>
              <a:rPr lang="ru-RU" sz="1000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929" dirty="0">
                <a:ea typeface="Calibri"/>
                <a:cs typeface="Calibri"/>
                <a:sym typeface="Calibri"/>
              </a:rPr>
              <a:t>Экономист</a:t>
            </a:r>
            <a:endParaRPr sz="929" dirty="0">
              <a:latin typeface="Calibri"/>
              <a:ea typeface="Calibri"/>
              <a:cs typeface="Calibri"/>
            </a:endParaRPr>
          </a:p>
        </p:txBody>
      </p:sp>
      <p:sp>
        <p:nvSpPr>
          <p:cNvPr id="96" name="Shape 280"/>
          <p:cNvSpPr/>
          <p:nvPr/>
        </p:nvSpPr>
        <p:spPr>
          <a:xfrm>
            <a:off x="7399110" y="3523364"/>
            <a:ext cx="1309651" cy="5395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r>
              <a:rPr lang="ru-RU" sz="786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Студент 2 курса, направление 08.03.01 «Экономика»</a:t>
            </a:r>
          </a:p>
        </p:txBody>
      </p:sp>
      <p:sp>
        <p:nvSpPr>
          <p:cNvPr id="97" name="Shape 275"/>
          <p:cNvSpPr/>
          <p:nvPr/>
        </p:nvSpPr>
        <p:spPr>
          <a:xfrm>
            <a:off x="5659801" y="4195184"/>
            <a:ext cx="1494491" cy="6065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r>
              <a:rPr lang="ru-RU" sz="1000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Литвинов Владимир Георгиевич</a:t>
            </a:r>
            <a:br>
              <a:rPr lang="ru-RU" sz="1000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929" dirty="0">
                <a:latin typeface="Calibri"/>
                <a:ea typeface="Calibri"/>
                <a:cs typeface="Calibri"/>
                <a:sym typeface="Calibri"/>
              </a:rPr>
              <a:t>Технический наставник</a:t>
            </a:r>
            <a:endParaRPr sz="929" dirty="0">
              <a:latin typeface="Calibri"/>
              <a:ea typeface="Calibri"/>
              <a:cs typeface="Calibri"/>
            </a:endParaRPr>
          </a:p>
        </p:txBody>
      </p:sp>
      <p:sp>
        <p:nvSpPr>
          <p:cNvPr id="98" name="Shape 280"/>
          <p:cNvSpPr/>
          <p:nvPr/>
        </p:nvSpPr>
        <p:spPr>
          <a:xfrm>
            <a:off x="5659801" y="4685501"/>
            <a:ext cx="1309651" cy="5395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r>
              <a:rPr lang="ru-RU" sz="786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д.ф.-м.н., доцент, заведующий кафедрой МНЭЛ</a:t>
            </a:r>
          </a:p>
        </p:txBody>
      </p:sp>
      <p:sp>
        <p:nvSpPr>
          <p:cNvPr id="99" name="Shape 275"/>
          <p:cNvSpPr/>
          <p:nvPr/>
        </p:nvSpPr>
        <p:spPr>
          <a:xfrm>
            <a:off x="7353226" y="4175598"/>
            <a:ext cx="1494491" cy="6065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r>
              <a:rPr lang="ru-RU" sz="1000" b="1" dirty="0" err="1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Есаков</a:t>
            </a:r>
            <a:r>
              <a:rPr lang="ru-RU" sz="1000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 Михаил Михайлович</a:t>
            </a:r>
            <a:br>
              <a:rPr lang="ru-RU" sz="1000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929" dirty="0">
                <a:latin typeface="Calibri"/>
                <a:ea typeface="Calibri"/>
                <a:cs typeface="Calibri"/>
                <a:sym typeface="Calibri"/>
              </a:rPr>
              <a:t>Наставник-экономист</a:t>
            </a:r>
            <a:endParaRPr sz="929" dirty="0">
              <a:latin typeface="Calibri"/>
              <a:ea typeface="Calibri"/>
              <a:cs typeface="Calibri"/>
            </a:endParaRPr>
          </a:p>
        </p:txBody>
      </p:sp>
      <p:sp>
        <p:nvSpPr>
          <p:cNvPr id="100" name="Shape 280"/>
          <p:cNvSpPr/>
          <p:nvPr/>
        </p:nvSpPr>
        <p:spPr>
          <a:xfrm>
            <a:off x="7353226" y="4678428"/>
            <a:ext cx="1309651" cy="5395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r>
              <a:rPr lang="ru-RU" sz="786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доцент кафедры </a:t>
            </a:r>
            <a:r>
              <a:rPr lang="ru-RU" sz="786" dirty="0" err="1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ГМУиЭТ</a:t>
            </a:r>
            <a:r>
              <a:rPr lang="ru-RU" sz="786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, кандидат технических наук</a:t>
            </a:r>
          </a:p>
        </p:txBody>
      </p:sp>
    </p:spTree>
    <p:extLst>
      <p:ext uri="{BB962C8B-B14F-4D97-AF65-F5344CB8AC3E}">
        <p14:creationId xmlns:p14="http://schemas.microsoft.com/office/powerpoint/2010/main" val="27745142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32520" y="207927"/>
            <a:ext cx="1763624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b="1" dirty="0"/>
              <a:t>Актуальность проекта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361820" y="-17097"/>
            <a:ext cx="6651821" cy="3340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71" dirty="0"/>
              <a:t>Интеллектуальная система экологического мониторинга состояния воздуха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90395" y="1063024"/>
            <a:ext cx="7683985" cy="3170926"/>
          </a:xfrm>
          <a:prstGeom prst="roundRect">
            <a:avLst>
              <a:gd name="adj" fmla="val 2129"/>
            </a:avLst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ru-RU" sz="1286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30029" y="1063023"/>
            <a:ext cx="757577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Создание системы контроля качества воздуха поможет улучшить экологическую ситуацию в регионе и повысить уровень безопасности для населения. Система способна определять уровень загрязнения, его изменение в зависимости от направления ветра, а также прогнозировать среднюю загрязненность. Она собирает данные о количестве и динамике загрязняющих веществ, определяет источники загрязнения и предоставляет информацию для принятия мер по улучшению экологической обстановки. Адаптивность интеллектуальной системы мониторинга позволяет ей эффективно работать в различных условиях и использовать современные средства связи для передачи данных.</a:t>
            </a:r>
          </a:p>
        </p:txBody>
      </p:sp>
      <p:pic>
        <p:nvPicPr>
          <p:cNvPr id="3" name="Picture 77" descr="C:\Users\pankratov.in\YandexDisk\!NTI\DOCS\ProjectPresentation\icons\PNG\256\475.png">
            <a:extLst>
              <a:ext uri="{FF2B5EF4-FFF2-40B4-BE49-F238E27FC236}">
                <a16:creationId xmlns:a16="http://schemas.microsoft.com/office/drawing/2014/main" xmlns="" id="{9002F9FA-9229-936B-DE8A-50C7339A6D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1579" y="3593215"/>
            <a:ext cx="664262" cy="664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40046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32520" y="207927"/>
            <a:ext cx="918008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b="1" dirty="0"/>
              <a:t>Проблема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361820" y="-17097"/>
            <a:ext cx="6651821" cy="3340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71" dirty="0"/>
              <a:t>Интеллектуальная система экологического мониторинга состояния воздуха</a:t>
            </a:r>
          </a:p>
        </p:txBody>
      </p:sp>
      <p:sp>
        <p:nvSpPr>
          <p:cNvPr id="6" name="Текст 10">
            <a:extLst>
              <a:ext uri="{FF2B5EF4-FFF2-40B4-BE49-F238E27FC236}">
                <a16:creationId xmlns:a16="http://schemas.microsoft.com/office/drawing/2014/main" xmlns="" id="{C72ED528-466D-BB48-85E5-2A2D73A027E8}"/>
              </a:ext>
            </a:extLst>
          </p:cNvPr>
          <p:cNvSpPr txBox="1">
            <a:spLocks/>
          </p:cNvSpPr>
          <p:nvPr/>
        </p:nvSpPr>
        <p:spPr>
          <a:xfrm>
            <a:off x="381947" y="857851"/>
            <a:ext cx="4320000" cy="5578808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txBody>
          <a:bodyPr/>
          <a:lstStyle>
            <a:lvl1pPr marL="209969" indent="-209969" algn="l" defTabSz="839876" rtl="0" eaLnBrk="1" latinLnBrk="0" hangingPunct="1">
              <a:lnSpc>
                <a:spcPct val="90000"/>
              </a:lnSpc>
              <a:spcBef>
                <a:spcPts val="919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9907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9846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9784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89722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09660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29598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49537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569475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экологического мониторинга качества воздуха решает проблему контроля и улучшения экологической ситуации в регионе. Она сможет анализировать состояние воздуха в режиме реального времени и выявлять отклонения от норм ПДК. На основе полученных данных могут приниматься управленческие решения для улучшения экологической обстановки и обеспечения безопасности населения. Таким образом, система имеет ярко выраженную социальную значимость и направлена на решение актуальной проблемы современного мира - загрязнения окружающей среды.</a:t>
            </a:r>
          </a:p>
        </p:txBody>
      </p:sp>
      <p:sp>
        <p:nvSpPr>
          <p:cNvPr id="9" name="Текст 15">
            <a:extLst>
              <a:ext uri="{FF2B5EF4-FFF2-40B4-BE49-F238E27FC236}">
                <a16:creationId xmlns:a16="http://schemas.microsoft.com/office/drawing/2014/main" xmlns="" id="{E8E038BC-E53B-614C-A9F9-2C3CA505EC53}"/>
              </a:ext>
            </a:extLst>
          </p:cNvPr>
          <p:cNvSpPr txBox="1">
            <a:spLocks/>
          </p:cNvSpPr>
          <p:nvPr/>
        </p:nvSpPr>
        <p:spPr>
          <a:xfrm>
            <a:off x="5127812" y="857851"/>
            <a:ext cx="4320000" cy="5578808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txBody>
          <a:bodyPr/>
          <a:lstStyle>
            <a:lvl1pPr marL="209969" indent="-209969" algn="l" defTabSz="839876" rtl="0" eaLnBrk="1" latinLnBrk="0" hangingPunct="1">
              <a:lnSpc>
                <a:spcPct val="90000"/>
              </a:lnSpc>
              <a:spcBef>
                <a:spcPts val="919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9907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9846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9784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89722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09660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29598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49537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569475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Существующие системы мониторинга качества воздуха зачастую не обеспечивают достаточной эффективности и гибкости в работе. Во-первых, их установка и настройка могут занимать много времени и требовать значительных затрат. Во-вторых, они могут быть недостаточно адаптированы к современным условиям и требованиям, таким как быстрый монтаж и использование современных средств связи. В-третьих, они не всегда способны обрабатывать большой объем данных и предоставлять актуальную информацию в режиме реального времени, что делает их менее эффективными для принятия решений на основе полученных данных. Разрабатываемая система, с другой стороны, обладает рядом преимуществ, таких как быстрый монтаж, использование современных средств связи, гибкая настройка и обработка данных с помощью ИИ. Все это делает ее более эффективной и актуальной для решения задач экологического мониторинга.</a:t>
            </a:r>
          </a:p>
        </p:txBody>
      </p:sp>
      <p:pic>
        <p:nvPicPr>
          <p:cNvPr id="3" name="Picture 47" descr="C:\Users\pankratov.in\YandexDisk\!NTI\DOCS\ProjectPresentation\icons\PNG\256\445.png">
            <a:extLst>
              <a:ext uri="{FF2B5EF4-FFF2-40B4-BE49-F238E27FC236}">
                <a16:creationId xmlns:a16="http://schemas.microsoft.com/office/drawing/2014/main" xmlns="" id="{8A616241-F744-257E-157E-C6452C93FE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188" y="5602004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7926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10893" y="207927"/>
            <a:ext cx="2564676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b="1" dirty="0"/>
              <a:t>Описание продукта и технологии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361820" y="-17097"/>
            <a:ext cx="6651821" cy="3340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71" dirty="0"/>
              <a:t>Интеллектуальная система экологического мониторинга состояния воздуха</a:t>
            </a: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4901566" y="754417"/>
            <a:ext cx="0" cy="6103583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Скругленный прямоугольник 18"/>
          <p:cNvSpPr/>
          <p:nvPr/>
        </p:nvSpPr>
        <p:spPr>
          <a:xfrm>
            <a:off x="5024960" y="966094"/>
            <a:ext cx="4225230" cy="5378343"/>
          </a:xfrm>
          <a:prstGeom prst="roundRect">
            <a:avLst>
              <a:gd name="adj" fmla="val 2129"/>
            </a:avLst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реализации идеи проекта предполагается использование высоких и продвинутых технологий.</a:t>
            </a:r>
          </a:p>
          <a:p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непосредственного анализа воздуха предполагается использование известных, производимых в течение длительного времени, аттестованных датчиков физических величин (температуры, скорости ветра, атмосферного давления, различных газов).</a:t>
            </a:r>
          </a:p>
          <a:p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накопления и анализа полученных данных предполагается использование информационных технологий, подходов к анализу больших данных (если это будет необходимо). Возможна организация и построение системы мониторинга в региональном масштабе по сетевому принципу, когда передача данных со всех устройств осуществляется на один сервер с использованием GSM канала связи и беспроводного Интернета.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04394" y="966095"/>
            <a:ext cx="4225230" cy="5378343"/>
          </a:xfrm>
          <a:prstGeom prst="roundRect">
            <a:avLst>
              <a:gd name="adj" fmla="val 2129"/>
            </a:avLst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представляет собой комплекс датчиков для контроля качества воздуха. Она способна собирать и анализировать данные о различных параметрах воздуха в режиме реального времени. Гибкость системы позволяет адаптировать ее под конкретные экологические проблемы и требования местности.</a:t>
            </a:r>
          </a:p>
          <a:p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Высокая точность и надежность измерений обеспечивают достоверную информацию о состоянии воздуха, что позволяет принимать обоснованные решения в области экологической безопасности.</a:t>
            </a:r>
          </a:p>
          <a:p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легко интегрируется в существующую инфраструктуру, оснащена GSM и 5G Ethernet для быстрой и надежной передачи данных на сервер.</a:t>
            </a:r>
          </a:p>
          <a:p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использует искусственный интеллект (например, GPT-4) для обработки данных и предоставления экологической картины в реальном времени или с минимальным участием человека.</a:t>
            </a:r>
          </a:p>
          <a:p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Результатом внедрения такой системы является улучшение экологической обстановки, повышение эффективности труда как для предприятий, так и для муниципальных образований.</a:t>
            </a:r>
          </a:p>
        </p:txBody>
      </p:sp>
      <p:pic>
        <p:nvPicPr>
          <p:cNvPr id="3" name="Picture 158" descr="C:\Users\pankratov.in\YandexDisk\!NTI\DOCS\ProjectPresentation\icons\PNG\256\312.png">
            <a:extLst>
              <a:ext uri="{FF2B5EF4-FFF2-40B4-BE49-F238E27FC236}">
                <a16:creationId xmlns:a16="http://schemas.microsoft.com/office/drawing/2014/main" xmlns="" id="{0708CE00-8CFA-589A-B2E0-449A30C03B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0898" y="5465731"/>
            <a:ext cx="772886" cy="772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011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32520" y="207927"/>
            <a:ext cx="1261884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b="1" dirty="0"/>
              <a:t>Рынок проекта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361820" y="-17097"/>
            <a:ext cx="6651821" cy="3340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71" dirty="0"/>
              <a:t>Интеллектуальная система экологического мониторинга состояния воздуха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9FD25E54-91C7-42E4-BFBD-1498672C410B}"/>
              </a:ext>
            </a:extLst>
          </p:cNvPr>
          <p:cNvSpPr txBox="1"/>
          <p:nvPr/>
        </p:nvSpPr>
        <p:spPr>
          <a:xfrm>
            <a:off x="556260" y="935583"/>
            <a:ext cx="837438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Целевым рынком является TECHNET. </a:t>
            </a:r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TECHNET включает в себя высокотехнологичные отрасли, такие как информационные технологии, робототехника, искусственный интеллект, нанотехнологии и т. д.</a:t>
            </a:r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рынка постоянно меняется, в зависимости от технологических инноваций, изменения потребительских предпочтений и экономической ситуации. Например, развитие искусственного интеллекта и стимулирует рост рынка робототехники и информационных технологий. </a:t>
            </a:r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Основными барьерами для выхода на рынок TECHNET могут быть высокие начальные инвестиции, необходимость наличия определенных знаний и навыков, а также сильная конкуренция со стороны уже существующих компаний. </a:t>
            </a:r>
          </a:p>
        </p:txBody>
      </p:sp>
      <p:pic>
        <p:nvPicPr>
          <p:cNvPr id="3" name="Picture 27" descr="C:\Users\pankratov.in\YandexDisk\!NTI\DOCS\ProjectPresentation\icons\PNG\256\107.png">
            <a:extLst>
              <a:ext uri="{FF2B5EF4-FFF2-40B4-BE49-F238E27FC236}">
                <a16:creationId xmlns:a16="http://schemas.microsoft.com/office/drawing/2014/main" xmlns="" id="{645F6C40-C70E-A8AF-5CC8-0EC93923EF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4125" y="5745908"/>
            <a:ext cx="800876" cy="800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39737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32520" y="207927"/>
            <a:ext cx="1055995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b="1" dirty="0"/>
              <a:t>Конкуренты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361820" y="-17097"/>
            <a:ext cx="6651821" cy="3340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71" dirty="0"/>
              <a:t>Интеллектуальная система экологического мониторинга состояния воздуха</a:t>
            </a:r>
          </a:p>
        </p:txBody>
      </p:sp>
      <p:sp>
        <p:nvSpPr>
          <p:cNvPr id="19" name="Rounded Rectangle 2099"/>
          <p:cNvSpPr/>
          <p:nvPr/>
        </p:nvSpPr>
        <p:spPr>
          <a:xfrm>
            <a:off x="561401" y="754417"/>
            <a:ext cx="8432124" cy="5539702"/>
          </a:xfrm>
          <a:prstGeom prst="roundRect">
            <a:avLst>
              <a:gd name="adj" fmla="val 6236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</p:spPr>
        <p:txBody>
          <a:bodyPr wrap="square" lIns="65309" tIns="32654" rIns="65309" bIns="32654" anchor="ctr">
            <a:noAutofit/>
          </a:bodyPr>
          <a:lstStyle/>
          <a:p>
            <a:pPr>
              <a:spcAft>
                <a:spcPts val="857"/>
              </a:spcAft>
            </a:pPr>
            <a:r>
              <a:rPr lang="ru-RU" sz="1400" dirty="0">
                <a:solidFill>
                  <a:schemeClr val="tx2"/>
                </a:solidFill>
                <a:latin typeface="Times New Roman" panose="02020603050405020304" pitchFamily="18" charset="0"/>
                <a:ea typeface="Helvetica Neue" charset="0"/>
                <a:cs typeface="Times New Roman" panose="02020603050405020304" pitchFamily="18" charset="0"/>
              </a:rPr>
              <a:t>Основными конкурентами разрабатываемой системы являются системы </a:t>
            </a:r>
            <a:r>
              <a:rPr lang="ru-RU" sz="1400" dirty="0" err="1">
                <a:solidFill>
                  <a:schemeClr val="tx2"/>
                </a:solidFill>
                <a:latin typeface="Times New Roman" panose="02020603050405020304" pitchFamily="18" charset="0"/>
                <a:ea typeface="Helvetica Neue" charset="0"/>
                <a:cs typeface="Times New Roman" panose="02020603050405020304" pitchFamily="18" charset="0"/>
              </a:rPr>
              <a:t>AirVisual</a:t>
            </a:r>
            <a:r>
              <a:rPr lang="ru-RU" sz="1400" dirty="0">
                <a:solidFill>
                  <a:schemeClr val="tx2"/>
                </a:solidFill>
                <a:latin typeface="Times New Roman" panose="02020603050405020304" pitchFamily="18" charset="0"/>
                <a:ea typeface="Helvetica Neue" charset="0"/>
                <a:cs typeface="Times New Roman" panose="02020603050405020304" pitchFamily="18" charset="0"/>
              </a:rPr>
              <a:t>, Dark Sky, </a:t>
            </a:r>
            <a:r>
              <a:rPr lang="ru-RU" sz="1400" dirty="0" err="1">
                <a:solidFill>
                  <a:schemeClr val="tx2"/>
                </a:solidFill>
                <a:latin typeface="Times New Roman" panose="02020603050405020304" pitchFamily="18" charset="0"/>
                <a:ea typeface="Helvetica Neue" charset="0"/>
                <a:cs typeface="Times New Roman" panose="02020603050405020304" pitchFamily="18" charset="0"/>
              </a:rPr>
              <a:t>IQAir</a:t>
            </a:r>
            <a:r>
              <a:rPr lang="ru-RU" sz="1400" dirty="0">
                <a:solidFill>
                  <a:schemeClr val="tx2"/>
                </a:solidFill>
                <a:latin typeface="Times New Roman" panose="02020603050405020304" pitchFamily="18" charset="0"/>
                <a:ea typeface="Helvetica Neue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solidFill>
                  <a:schemeClr val="tx2"/>
                </a:solidFill>
                <a:latin typeface="Times New Roman" panose="02020603050405020304" pitchFamily="18" charset="0"/>
                <a:ea typeface="Helvetica Neue" charset="0"/>
                <a:cs typeface="Times New Roman" panose="02020603050405020304" pitchFamily="18" charset="0"/>
              </a:rPr>
              <a:t>SmogScope</a:t>
            </a:r>
            <a:r>
              <a:rPr lang="ru-RU" sz="1400" dirty="0">
                <a:solidFill>
                  <a:schemeClr val="tx2"/>
                </a:solidFill>
                <a:latin typeface="Times New Roman" panose="02020603050405020304" pitchFamily="18" charset="0"/>
                <a:ea typeface="Helvetica Neue" charset="0"/>
                <a:cs typeface="Times New Roman" panose="02020603050405020304" pitchFamily="18" charset="0"/>
              </a:rPr>
              <a:t>, Мосэкомониторинг и Экологический портал Санкт-Петербурга. </a:t>
            </a:r>
          </a:p>
          <a:p>
            <a:pPr>
              <a:spcAft>
                <a:spcPts val="857"/>
              </a:spcAft>
            </a:pPr>
            <a:r>
              <a:rPr lang="ru-RU" sz="1400" dirty="0">
                <a:solidFill>
                  <a:schemeClr val="tx2"/>
                </a:solidFill>
                <a:latin typeface="Times New Roman" panose="02020603050405020304" pitchFamily="18" charset="0"/>
                <a:ea typeface="Helvetica Neue" charset="0"/>
                <a:cs typeface="Times New Roman" panose="02020603050405020304" pitchFamily="18" charset="0"/>
              </a:rPr>
              <a:t>Система </a:t>
            </a:r>
            <a:r>
              <a:rPr lang="ru-RU" sz="1400" dirty="0" err="1">
                <a:solidFill>
                  <a:schemeClr val="tx2"/>
                </a:solidFill>
                <a:latin typeface="Times New Roman" panose="02020603050405020304" pitchFamily="18" charset="0"/>
                <a:ea typeface="Helvetica Neue" charset="0"/>
                <a:cs typeface="Times New Roman" panose="02020603050405020304" pitchFamily="18" charset="0"/>
              </a:rPr>
              <a:t>AirVisual</a:t>
            </a:r>
            <a:r>
              <a:rPr lang="ru-RU" sz="1400" dirty="0">
                <a:solidFill>
                  <a:schemeClr val="tx2"/>
                </a:solidFill>
                <a:latin typeface="Times New Roman" panose="02020603050405020304" pitchFamily="18" charset="0"/>
                <a:ea typeface="Helvetica Neue" charset="0"/>
                <a:cs typeface="Times New Roman" panose="02020603050405020304" pitchFamily="18" charset="0"/>
              </a:rPr>
              <a:t> производится компанией </a:t>
            </a:r>
            <a:r>
              <a:rPr lang="ru-RU" sz="1400" dirty="0" err="1">
                <a:solidFill>
                  <a:schemeClr val="tx2"/>
                </a:solidFill>
                <a:latin typeface="Times New Roman" panose="02020603050405020304" pitchFamily="18" charset="0"/>
                <a:ea typeface="Helvetica Neue" charset="0"/>
                <a:cs typeface="Times New Roman" panose="02020603050405020304" pitchFamily="18" charset="0"/>
              </a:rPr>
              <a:t>AirVisual</a:t>
            </a:r>
            <a:r>
              <a:rPr lang="ru-RU" sz="1400" dirty="0">
                <a:solidFill>
                  <a:schemeClr val="tx2"/>
                </a:solidFill>
                <a:latin typeface="Times New Roman" panose="02020603050405020304" pitchFamily="18" charset="0"/>
                <a:ea typeface="Helvetica Neue" charset="0"/>
                <a:cs typeface="Times New Roman" panose="02020603050405020304" pitchFamily="18" charset="0"/>
              </a:rPr>
              <a:t> Inc. Она предназначена для мониторинга качества воздуха и предоставляет информацию о содержании различных загрязняющих веществ, таких как пыльца, оксиды азота, оксид углерода и другие. Работает во многих странах, но не предоставляет актуальную информацию о качестве воздуха в реальном времени повсеместно. </a:t>
            </a:r>
          </a:p>
          <a:p>
            <a:pPr>
              <a:spcAft>
                <a:spcPts val="857"/>
              </a:spcAft>
            </a:pPr>
            <a:r>
              <a:rPr lang="ru-RU" sz="1400" dirty="0">
                <a:solidFill>
                  <a:schemeClr val="tx2"/>
                </a:solidFill>
                <a:latin typeface="Times New Roman" panose="02020603050405020304" pitchFamily="18" charset="0"/>
                <a:ea typeface="Helvetica Neue" charset="0"/>
                <a:cs typeface="Times New Roman" panose="02020603050405020304" pitchFamily="18" charset="0"/>
              </a:rPr>
              <a:t>Системы Dark Sky и </a:t>
            </a:r>
            <a:r>
              <a:rPr lang="ru-RU" sz="1400" dirty="0" err="1">
                <a:solidFill>
                  <a:schemeClr val="tx2"/>
                </a:solidFill>
                <a:latin typeface="Times New Roman" panose="02020603050405020304" pitchFamily="18" charset="0"/>
                <a:ea typeface="Helvetica Neue" charset="0"/>
                <a:cs typeface="Times New Roman" panose="02020603050405020304" pitchFamily="18" charset="0"/>
              </a:rPr>
              <a:t>SmogScope</a:t>
            </a:r>
            <a:r>
              <a:rPr lang="ru-RU" sz="1400" dirty="0">
                <a:solidFill>
                  <a:schemeClr val="tx2"/>
                </a:solidFill>
                <a:latin typeface="Times New Roman" panose="02020603050405020304" pitchFamily="18" charset="0"/>
                <a:ea typeface="Helvetica Neue" charset="0"/>
                <a:cs typeface="Times New Roman" panose="02020603050405020304" pitchFamily="18" charset="0"/>
              </a:rPr>
              <a:t> производятся компаниями </a:t>
            </a:r>
            <a:r>
              <a:rPr lang="en-US" sz="1400" dirty="0">
                <a:solidFill>
                  <a:schemeClr val="tx2"/>
                </a:solidFill>
                <a:latin typeface="Times New Roman" panose="02020603050405020304" pitchFamily="18" charset="0"/>
                <a:ea typeface="Helvetica Neue" charset="0"/>
                <a:cs typeface="Times New Roman" panose="02020603050405020304" pitchFamily="18" charset="0"/>
              </a:rPr>
              <a:t>Dark Sky Limited</a:t>
            </a:r>
            <a:r>
              <a:rPr lang="ru-RU" sz="1400" dirty="0">
                <a:solidFill>
                  <a:schemeClr val="tx2"/>
                </a:solidFill>
                <a:latin typeface="Times New Roman" panose="02020603050405020304" pitchFamily="18" charset="0"/>
                <a:ea typeface="Helvetica Neue" charset="0"/>
                <a:cs typeface="Times New Roman" panose="02020603050405020304" pitchFamily="18" charset="0"/>
              </a:rPr>
              <a:t>  и </a:t>
            </a:r>
            <a:r>
              <a:rPr lang="en-US" sz="1400" dirty="0" err="1">
                <a:solidFill>
                  <a:schemeClr val="tx2"/>
                </a:solidFill>
                <a:latin typeface="Times New Roman" panose="02020603050405020304" pitchFamily="18" charset="0"/>
                <a:ea typeface="Helvetica Neue" charset="0"/>
                <a:cs typeface="Times New Roman" panose="02020603050405020304" pitchFamily="18" charset="0"/>
              </a:rPr>
              <a:t>SmogScope</a:t>
            </a:r>
            <a:r>
              <a:rPr lang="en-US" sz="1400" dirty="0">
                <a:solidFill>
                  <a:schemeClr val="tx2"/>
                </a:solidFill>
                <a:latin typeface="Times New Roman" panose="02020603050405020304" pitchFamily="18" charset="0"/>
                <a:ea typeface="Helvetica Neue" charset="0"/>
                <a:cs typeface="Times New Roman" panose="02020603050405020304" pitchFamily="18" charset="0"/>
              </a:rPr>
              <a:t> LLC</a:t>
            </a:r>
            <a:r>
              <a:rPr lang="ru-RU" sz="1400" dirty="0">
                <a:solidFill>
                  <a:schemeClr val="tx2"/>
                </a:solidFill>
                <a:latin typeface="Times New Roman" panose="02020603050405020304" pitchFamily="18" charset="0"/>
                <a:ea typeface="Helvetica Neue" charset="0"/>
                <a:cs typeface="Times New Roman" panose="02020603050405020304" pitchFamily="18" charset="0"/>
              </a:rPr>
              <a:t> . Они предназначены для мониторинга погодных условий и качества воздуха соответственно. Система </a:t>
            </a:r>
            <a:r>
              <a:rPr lang="ru-RU" sz="1400" dirty="0" err="1">
                <a:solidFill>
                  <a:schemeClr val="tx2"/>
                </a:solidFill>
                <a:latin typeface="Times New Roman" panose="02020603050405020304" pitchFamily="18" charset="0"/>
                <a:ea typeface="Helvetica Neue" charset="0"/>
                <a:cs typeface="Times New Roman" panose="02020603050405020304" pitchFamily="18" charset="0"/>
              </a:rPr>
              <a:t>IQAir</a:t>
            </a:r>
            <a:r>
              <a:rPr lang="ru-RU" sz="1400" dirty="0">
                <a:solidFill>
                  <a:schemeClr val="tx2"/>
                </a:solidFill>
                <a:latin typeface="Times New Roman" panose="02020603050405020304" pitchFamily="18" charset="0"/>
                <a:ea typeface="Helvetica Neue" charset="0"/>
                <a:cs typeface="Times New Roman" panose="02020603050405020304" pitchFamily="18" charset="0"/>
              </a:rPr>
              <a:t> производится компанией </a:t>
            </a:r>
            <a:r>
              <a:rPr lang="ru-RU" sz="1400" dirty="0" err="1">
                <a:solidFill>
                  <a:schemeClr val="tx2"/>
                </a:solidFill>
                <a:latin typeface="Times New Roman" panose="02020603050405020304" pitchFamily="18" charset="0"/>
                <a:ea typeface="Helvetica Neue" charset="0"/>
                <a:cs typeface="Times New Roman" panose="02020603050405020304" pitchFamily="18" charset="0"/>
              </a:rPr>
              <a:t>IQAir</a:t>
            </a:r>
            <a:r>
              <a:rPr lang="ru-RU" sz="1400" dirty="0">
                <a:solidFill>
                  <a:schemeClr val="tx2"/>
                </a:solidFill>
                <a:latin typeface="Times New Roman" panose="02020603050405020304" pitchFamily="18" charset="0"/>
                <a:ea typeface="Helvetica Neue" charset="0"/>
                <a:cs typeface="Times New Roman" panose="02020603050405020304" pitchFamily="18" charset="0"/>
              </a:rPr>
              <a:t> Inc. и предназначена для контроля качества воздуха внутри помещений. Все эти системы доступны в большинстве стран, но не охватывает полностью все города.</a:t>
            </a:r>
          </a:p>
          <a:p>
            <a:pPr>
              <a:spcAft>
                <a:spcPts val="857"/>
              </a:spcAft>
            </a:pPr>
            <a:r>
              <a:rPr lang="ru-RU" sz="1400" dirty="0">
                <a:solidFill>
                  <a:schemeClr val="tx2"/>
                </a:solidFill>
                <a:latin typeface="Times New Roman" panose="02020603050405020304" pitchFamily="18" charset="0"/>
                <a:ea typeface="Helvetica Neue" charset="0"/>
                <a:cs typeface="Times New Roman" panose="02020603050405020304" pitchFamily="18" charset="0"/>
              </a:rPr>
              <a:t>По сравнению с аналогами разрабатываемая система имеет следующие преимущества:</a:t>
            </a:r>
          </a:p>
          <a:p>
            <a:pPr marL="171450" indent="-171450">
              <a:spcAft>
                <a:spcPts val="857"/>
              </a:spcAft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2"/>
                </a:solidFill>
                <a:latin typeface="Times New Roman" panose="02020603050405020304" pitchFamily="18" charset="0"/>
                <a:ea typeface="Helvetica Neue" charset="0"/>
                <a:cs typeface="Times New Roman" panose="02020603050405020304" pitchFamily="18" charset="0"/>
              </a:rPr>
              <a:t>Быстрый монтаж</a:t>
            </a:r>
          </a:p>
          <a:p>
            <a:pPr marL="171450" indent="-171450">
              <a:spcAft>
                <a:spcPts val="857"/>
              </a:spcAft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2"/>
                </a:solidFill>
                <a:latin typeface="Times New Roman" panose="02020603050405020304" pitchFamily="18" charset="0"/>
                <a:ea typeface="Helvetica Neue" charset="0"/>
                <a:cs typeface="Times New Roman" panose="02020603050405020304" pitchFamily="18" charset="0"/>
              </a:rPr>
              <a:t>Современные средства связи</a:t>
            </a:r>
          </a:p>
          <a:p>
            <a:pPr marL="171450" indent="-171450">
              <a:spcAft>
                <a:spcPts val="857"/>
              </a:spcAft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2"/>
                </a:solidFill>
                <a:latin typeface="Times New Roman" panose="02020603050405020304" pitchFamily="18" charset="0"/>
                <a:ea typeface="Helvetica Neue" charset="0"/>
                <a:cs typeface="Times New Roman" panose="02020603050405020304" pitchFamily="18" charset="0"/>
              </a:rPr>
              <a:t>Гибкая настройка</a:t>
            </a:r>
          </a:p>
          <a:p>
            <a:pPr marL="171450" indent="-171450">
              <a:spcAft>
                <a:spcPts val="857"/>
              </a:spcAft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2"/>
                </a:solidFill>
                <a:latin typeface="Times New Roman" panose="02020603050405020304" pitchFamily="18" charset="0"/>
                <a:ea typeface="Helvetica Neue" charset="0"/>
                <a:cs typeface="Times New Roman" panose="02020603050405020304" pitchFamily="18" charset="0"/>
              </a:rPr>
              <a:t>Обработка данных ИИ</a:t>
            </a:r>
            <a:endParaRPr lang="ru-RU" sz="1400" dirty="0">
              <a:solidFill>
                <a:schemeClr val="tx2"/>
              </a:solidFill>
              <a:latin typeface="Calibri Light"/>
              <a:ea typeface="Helvetica Neue" charset="0"/>
              <a:cs typeface="Helvetica Neue" charset="0"/>
            </a:endParaRPr>
          </a:p>
          <a:p>
            <a:pPr>
              <a:spcAft>
                <a:spcPts val="429"/>
              </a:spcAft>
            </a:pPr>
            <a:endParaRPr lang="ru-RU" sz="857" dirty="0">
              <a:solidFill>
                <a:schemeClr val="tx1">
                  <a:lumMod val="75000"/>
                  <a:lumOff val="25000"/>
                </a:schemeClr>
              </a:solidFill>
              <a:latin typeface="Calibri Light"/>
              <a:ea typeface="Helvetica Neue" charset="0"/>
              <a:cs typeface="Helvetica Neue" charset="0"/>
            </a:endParaRPr>
          </a:p>
        </p:txBody>
      </p:sp>
      <p:pic>
        <p:nvPicPr>
          <p:cNvPr id="3" name="Picture 39" descr="C:\Users\pankratov.in\YandexDisk\!NTI\DOCS\ProjectPresentation\icons\PNG\256\437.png">
            <a:extLst>
              <a:ext uri="{FF2B5EF4-FFF2-40B4-BE49-F238E27FC236}">
                <a16:creationId xmlns:a16="http://schemas.microsoft.com/office/drawing/2014/main" xmlns="" id="{F467049F-D777-258A-708C-3EC88B8E36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9053" y="5261280"/>
            <a:ext cx="842303" cy="842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9553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2520" y="207927"/>
            <a:ext cx="1274644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b="1" dirty="0"/>
              <a:t>Бизнес-модель</a:t>
            </a:r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361820" y="498135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361820" y="-17097"/>
            <a:ext cx="6651821" cy="3340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71" dirty="0"/>
              <a:t>Интеллектуальная система экологического мониторинга состояния воздуха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30017" y="936518"/>
            <a:ext cx="8676736" cy="4915641"/>
          </a:xfrm>
          <a:prstGeom prst="roundRect">
            <a:avLst>
              <a:gd name="adj" fmla="val 2129"/>
            </a:avLst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ru-RU" sz="11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AB458C67-4D36-4A83-9D8A-27FF3153C235}"/>
              </a:ext>
            </a:extLst>
          </p:cNvPr>
          <p:cNvSpPr txBox="1"/>
          <p:nvPr/>
        </p:nvSpPr>
        <p:spPr>
          <a:xfrm>
            <a:off x="699247" y="1096886"/>
            <a:ext cx="8507506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Сегменты потребителей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-Промышленные предприятия, осуществляющие контроль выбросов вредных веществ;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-Муниципалитеты, осуществляющие контроль качества воздуха для экологического благополучия и  здоровья населения;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-Экологические и научные исследования, изучающие состояние окружающей среды.</a:t>
            </a:r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Ценностные предложения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-Интеллектуальная система мониторинга воздуха представляет из себя сеть датчиков, которая даёт возможность увидеть экологическую картину воздуха в режиме реального времени без участия человека; 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-Данная система позволит построить онлайн-карту загрязнений, которая будет отображать движение загрязняющего облака.</a:t>
            </a:r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Каналы сбыта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Маркетплейс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-Партнерство с производителями оборудования;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-Партнерство с экологическими организациями и государственными учреждениями;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-Аренда и лизинг;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-Прямые продажи через рекламу, предложения по электронной почте и прямые контакты для продажи системы;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-Выставки и конференции.</a:t>
            </a:r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14" descr="C:\Users\pankratov.in\YandexDisk\!NTI\DOCS\ProjectPresentation\icons\PNG\256\412.png">
            <a:extLst>
              <a:ext uri="{FF2B5EF4-FFF2-40B4-BE49-F238E27FC236}">
                <a16:creationId xmlns:a16="http://schemas.microsoft.com/office/drawing/2014/main" xmlns="" id="{5C992091-1984-23A4-F434-8DF4B69AF3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8608" y="596172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93251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2520" y="207927"/>
            <a:ext cx="1274644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b="1" dirty="0"/>
              <a:t>Бизнес-модель</a:t>
            </a:r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361820" y="498135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361820" y="-17097"/>
            <a:ext cx="6651821" cy="3340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71" dirty="0"/>
              <a:t>Интеллектуальная система экологического мониторинга состояния воздуха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30017" y="936518"/>
            <a:ext cx="8676736" cy="4915641"/>
          </a:xfrm>
          <a:prstGeom prst="roundRect">
            <a:avLst>
              <a:gd name="adj" fmla="val 2129"/>
            </a:avLst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ru-RU" sz="11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AB458C67-4D36-4A83-9D8A-27FF3153C235}"/>
              </a:ext>
            </a:extLst>
          </p:cNvPr>
          <p:cNvSpPr txBox="1"/>
          <p:nvPr/>
        </p:nvSpPr>
        <p:spPr>
          <a:xfrm>
            <a:off x="680067" y="1086014"/>
            <a:ext cx="8507506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Отношения с клиентами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Через электронные ресурсы: создание и поддержание сайта. Через печатную продукцию: листовки.</a:t>
            </a:r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Источники доходов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Извлечение дохода предполагается на основе продажи лицензии на результат разработки и оказание услуг по сопровождению в размере 3-5% от продаж.</a:t>
            </a:r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Ключевые ресурсы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Трудовые ресурсы (участники проекта, разработчики идеи);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Материальные ресурсы (ресурсы, созданные на базе имеющихся);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Финансовые ресурсы (денежные средства, полученные от: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государственной программы;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фонда поддержки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стартапов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гранты и конкурсы).</a:t>
            </a:r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Ключевые виды деятельности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идеи.</a:t>
            </a:r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14" descr="C:\Users\pankratov.in\YandexDisk\!NTI\DOCS\ProjectPresentation\icons\PNG\256\412.png">
            <a:extLst>
              <a:ext uri="{FF2B5EF4-FFF2-40B4-BE49-F238E27FC236}">
                <a16:creationId xmlns:a16="http://schemas.microsoft.com/office/drawing/2014/main" xmlns="" id="{5C992091-1984-23A4-F434-8DF4B69AF3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8608" y="596172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19169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2520" y="207927"/>
            <a:ext cx="1274644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b="1" dirty="0"/>
              <a:t>Бизнес-модель</a:t>
            </a:r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361820" y="498135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361820" y="-17097"/>
            <a:ext cx="6651821" cy="3340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71" dirty="0"/>
              <a:t>Интеллектуальная система экологического мониторинга состояния воздуха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30017" y="936518"/>
            <a:ext cx="8676736" cy="4915641"/>
          </a:xfrm>
          <a:prstGeom prst="roundRect">
            <a:avLst>
              <a:gd name="adj" fmla="val 2129"/>
            </a:avLst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ru-RU" sz="11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AB458C67-4D36-4A83-9D8A-27FF3153C235}"/>
              </a:ext>
            </a:extLst>
          </p:cNvPr>
          <p:cNvSpPr txBox="1"/>
          <p:nvPr/>
        </p:nvSpPr>
        <p:spPr>
          <a:xfrm>
            <a:off x="680067" y="1072903"/>
            <a:ext cx="8507506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 Ключевые партнеры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Муниципальные и государственные организации;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Научно-исследовательские институты; 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Экологические и природоохранные организации.</a:t>
            </a:r>
          </a:p>
          <a:p>
            <a:pPr marL="285750" indent="-285750">
              <a:buFontTx/>
              <a:buChar char="-"/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9. Структура издержек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Планируется получить финансирование в размере 7,4 млн. руб. за счет собственных средств и привлечения инвестиций для разработки идеи, отработки данной концепции-установки, проведения маркетинговых мероприятий.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основе экспертной оценки выявлено время, необходимое для разработки идеи -1 год. </a:t>
            </a:r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14" descr="C:\Users\pankratov.in\YandexDisk\!NTI\DOCS\ProjectPresentation\icons\PNG\256\412.png">
            <a:extLst>
              <a:ext uri="{FF2B5EF4-FFF2-40B4-BE49-F238E27FC236}">
                <a16:creationId xmlns:a16="http://schemas.microsoft.com/office/drawing/2014/main" xmlns="" id="{5C992091-1984-23A4-F434-8DF4B69AF3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8608" y="596172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11783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32520" y="207927"/>
            <a:ext cx="1943224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b="1" dirty="0"/>
              <a:t>Финансовые показатели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361820" y="-17097"/>
            <a:ext cx="6651821" cy="3340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71" dirty="0"/>
              <a:t>Интеллектуальная система экологического мониторинга состояния воздуха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50097" y="1185179"/>
            <a:ext cx="656510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экологического мониторинга может распространяться через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сотрудничество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производителями техники, партнерство с организациями по защите окружающей среды и аренду/лизинг. Продвижение системы может быть осуществлено через рекламу, электронные рассылки, демонстрации, а также поддержку законодательной и исполнительной власти.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32520" y="1010700"/>
            <a:ext cx="7181065" cy="3021061"/>
          </a:xfrm>
          <a:prstGeom prst="roundRect">
            <a:avLst>
              <a:gd name="adj" fmla="val 2129"/>
            </a:avLst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86"/>
          </a:p>
        </p:txBody>
      </p:sp>
      <p:pic>
        <p:nvPicPr>
          <p:cNvPr id="6" name="Picture 8" descr="C:\Users\pankratov.in\YandexDisk\!NTI\DOCS\ProjectPresentation\icons\PNG\256\406.png">
            <a:extLst>
              <a:ext uri="{FF2B5EF4-FFF2-40B4-BE49-F238E27FC236}">
                <a16:creationId xmlns:a16="http://schemas.microsoft.com/office/drawing/2014/main" xmlns="" id="{ACB32EBB-888A-9A9D-AF47-B8E5C691A3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0049" y="3062719"/>
            <a:ext cx="872221" cy="872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92499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32520" y="207927"/>
            <a:ext cx="1487395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b="1" dirty="0"/>
              <a:t>План по расходам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361820" y="-17097"/>
            <a:ext cx="6651821" cy="3340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71" dirty="0"/>
              <a:t>Интеллектуальная система экологического мониторинга состояния воздуха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43995" y="1063023"/>
            <a:ext cx="184731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286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83079BED-04C2-4197-9634-7483BE462D0B}"/>
              </a:ext>
            </a:extLst>
          </p:cNvPr>
          <p:cNvSpPr txBox="1"/>
          <p:nvPr/>
        </p:nvSpPr>
        <p:spPr>
          <a:xfrm>
            <a:off x="381000" y="826170"/>
            <a:ext cx="9067800" cy="57038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Затраты на реализации разработки:</a:t>
            </a:r>
            <a:endParaRPr lang="ru-RU" sz="1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Затраты на один год:</a:t>
            </a:r>
            <a:endParaRPr lang="ru-RU" sz="1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Затраты на аренду: 20 000*12 = 240 000 руб.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Затраты на заработную плату: 50 000*8*12=4 800 000 руб.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Страховые отчисления во внебюджетные фонды = 4 800 000*30,2% = 1 449 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00 руб.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Затраты на материалы и комплектующие = 865 550 руб.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Итого: 7 355 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50 руб.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Данные затраты имеют место быть на протяжении всего времени работы над проектом. Таким образом, за год проведения научно- исследовательской работы сумма расходов будет равна примерно 7,4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млн.руб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Затраты на привлечение клиентов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Затраты на создание сайта 160 тыс. руб.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Поддержание работы сайта 15 тыс. руб. в месяц.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Продвижение сайта 50 тыс. руб. в месяц. Хостинг 40 тыс. руб. в год.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Печать рекламных листовок 10250 руб. за партию 4000 шт. В дальнейшем размеры партий и затраты на них будут зависеть от эффективности данного способа продвижения.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Итого: 990 250 руб.</a:t>
            </a:r>
          </a:p>
        </p:txBody>
      </p:sp>
      <p:pic>
        <p:nvPicPr>
          <p:cNvPr id="9" name="Picture 92" descr="C:\Users\pankratov.in\YandexDisk\!NTI\DOCS\ProjectPresentation\icons\PNG\256\246.png">
            <a:extLst>
              <a:ext uri="{FF2B5EF4-FFF2-40B4-BE49-F238E27FC236}">
                <a16:creationId xmlns:a16="http://schemas.microsoft.com/office/drawing/2014/main" xmlns="" id="{B70AC708-5C40-4973-9FAB-1C736843C2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7184" y="595780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50066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730620" y="2526127"/>
            <a:ext cx="9072282" cy="1121711"/>
          </a:xfrm>
          <a:prstGeom prst="rect">
            <a:avLst/>
          </a:prstGeom>
        </p:spPr>
        <p:txBody>
          <a:bodyPr>
            <a:noAutofit/>
          </a:bodyPr>
          <a:lstStyle>
            <a:lvl1pPr algn="l" defTabSz="83987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9108" marR="18146">
              <a:lnSpc>
                <a:spcPct val="111800"/>
              </a:lnSpc>
              <a:spcBef>
                <a:spcPts val="628"/>
              </a:spcBef>
            </a:pPr>
            <a:r>
              <a:rPr lang="ru-RU" sz="4800" spc="-44" dirty="0">
                <a:solidFill>
                  <a:schemeClr val="accent2">
                    <a:lumMod val="50000"/>
                  </a:schemeClr>
                </a:solidFill>
                <a:latin typeface="Lato Black"/>
                <a:cs typeface="Lato Black"/>
              </a:rPr>
              <a:t>Спасибо за внимание!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/>
            </a:r>
            <a:br>
              <a:rPr lang="ru-RU" b="1" dirty="0">
                <a:solidFill>
                  <a:schemeClr val="accent2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endParaRPr lang="ru-RU" sz="2400" spc="-2" dirty="0">
              <a:solidFill>
                <a:schemeClr val="accent2">
                  <a:lumMod val="50000"/>
                </a:schemeClr>
              </a:solidFill>
              <a:latin typeface="Lato"/>
              <a:cs typeface="Lato"/>
            </a:endParaRPr>
          </a:p>
        </p:txBody>
      </p:sp>
      <p:sp>
        <p:nvSpPr>
          <p:cNvPr id="3" name="Нижний колонтитул 3"/>
          <p:cNvSpPr txBox="1">
            <a:spLocks/>
          </p:cNvSpPr>
          <p:nvPr/>
        </p:nvSpPr>
        <p:spPr>
          <a:xfrm>
            <a:off x="636487" y="6137714"/>
            <a:ext cx="2788025" cy="365125"/>
          </a:xfrm>
          <a:prstGeom prst="rect">
            <a:avLst/>
          </a:prstGeom>
        </p:spPr>
        <p:txBody>
          <a:bodyPr vert="horz" lIns="83988" tIns="41994" rIns="83988" bIns="41994" rtlCol="0" anchor="ctr"/>
          <a:lstStyle>
            <a:defPPr>
              <a:defRPr lang="ru-RU"/>
            </a:defPPr>
            <a:lvl1pPr marL="0" algn="ctr" defTabSz="914321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59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2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80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4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99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62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2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8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chemeClr val="accent4">
                    <a:lumMod val="50000"/>
                  </a:schemeClr>
                </a:solidFill>
              </a:rPr>
              <a:t>2023, РГРТУ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463" y="5845148"/>
            <a:ext cx="1661692" cy="950259"/>
          </a:xfrm>
          <a:prstGeom prst="rect">
            <a:avLst/>
          </a:prstGeom>
        </p:spPr>
      </p:pic>
      <p:grpSp>
        <p:nvGrpSpPr>
          <p:cNvPr id="12" name="Группа 11"/>
          <p:cNvGrpSpPr/>
          <p:nvPr/>
        </p:nvGrpSpPr>
        <p:grpSpPr>
          <a:xfrm>
            <a:off x="7628965" y="49163"/>
            <a:ext cx="2268068" cy="2891261"/>
            <a:chOff x="5699037" y="1158679"/>
            <a:chExt cx="4207116" cy="4540492"/>
          </a:xfrm>
        </p:grpSpPr>
        <p:grpSp>
          <p:nvGrpSpPr>
            <p:cNvPr id="13" name="object 10"/>
            <p:cNvGrpSpPr/>
            <p:nvPr/>
          </p:nvGrpSpPr>
          <p:grpSpPr>
            <a:xfrm>
              <a:off x="5699037" y="1158679"/>
              <a:ext cx="4207078" cy="3613531"/>
              <a:chOff x="11566123" y="1047087"/>
              <a:chExt cx="8538210" cy="7333615"/>
            </a:xfrm>
          </p:grpSpPr>
          <p:sp>
            <p:nvSpPr>
              <p:cNvPr id="15" name="object 11"/>
              <p:cNvSpPr/>
              <p:nvPr/>
            </p:nvSpPr>
            <p:spPr>
              <a:xfrm>
                <a:off x="12830283" y="1108417"/>
                <a:ext cx="7273925" cy="7272655"/>
              </a:xfrm>
              <a:custGeom>
                <a:avLst/>
                <a:gdLst/>
                <a:ahLst/>
                <a:cxnLst/>
                <a:rect l="l" t="t" r="r" b="b"/>
                <a:pathLst>
                  <a:path w="7273925" h="7272655">
                    <a:moveTo>
                      <a:pt x="7273809" y="0"/>
                    </a:moveTo>
                    <a:lnTo>
                      <a:pt x="5644561" y="0"/>
                    </a:lnTo>
                    <a:lnTo>
                      <a:pt x="5644561" y="2112050"/>
                    </a:lnTo>
                    <a:lnTo>
                      <a:pt x="2683876" y="2112050"/>
                    </a:lnTo>
                    <a:lnTo>
                      <a:pt x="2683876" y="3552080"/>
                    </a:lnTo>
                    <a:lnTo>
                      <a:pt x="12041" y="3552080"/>
                    </a:lnTo>
                    <a:lnTo>
                      <a:pt x="12041" y="5496115"/>
                    </a:lnTo>
                    <a:lnTo>
                      <a:pt x="0" y="5520125"/>
                    </a:lnTo>
                    <a:lnTo>
                      <a:pt x="2852373" y="5524093"/>
                    </a:lnTo>
                    <a:lnTo>
                      <a:pt x="2852373" y="7272155"/>
                    </a:lnTo>
                    <a:lnTo>
                      <a:pt x="7273809" y="7272155"/>
                    </a:lnTo>
                    <a:lnTo>
                      <a:pt x="7273809" y="0"/>
                    </a:lnTo>
                    <a:close/>
                  </a:path>
                </a:pathLst>
              </a:custGeom>
              <a:solidFill>
                <a:srgbClr val="457DA2"/>
              </a:solidFill>
            </p:spPr>
            <p:txBody>
              <a:bodyPr wrap="square" lIns="0" tIns="0" rIns="0" bIns="0" rtlCol="0"/>
              <a:lstStyle/>
              <a:p>
                <a:endParaRPr sz="887"/>
              </a:p>
            </p:txBody>
          </p:sp>
          <p:sp>
            <p:nvSpPr>
              <p:cNvPr id="16" name="object 12"/>
              <p:cNvSpPr/>
              <p:nvPr/>
            </p:nvSpPr>
            <p:spPr>
              <a:xfrm>
                <a:off x="11587065" y="1068029"/>
                <a:ext cx="6450330" cy="3185795"/>
              </a:xfrm>
              <a:custGeom>
                <a:avLst/>
                <a:gdLst/>
                <a:ahLst/>
                <a:cxnLst/>
                <a:rect l="l" t="t" r="r" b="b"/>
                <a:pathLst>
                  <a:path w="6450330" h="3185795">
                    <a:moveTo>
                      <a:pt x="6450002" y="1705937"/>
                    </a:moveTo>
                    <a:lnTo>
                      <a:pt x="3354002" y="1705937"/>
                    </a:lnTo>
                    <a:lnTo>
                      <a:pt x="3354002" y="3185295"/>
                    </a:lnTo>
                    <a:lnTo>
                      <a:pt x="0" y="3185295"/>
                    </a:lnTo>
                    <a:lnTo>
                      <a:pt x="0" y="990912"/>
                    </a:lnTo>
                    <a:lnTo>
                      <a:pt x="5136545" y="990912"/>
                    </a:lnTo>
                    <a:lnTo>
                      <a:pt x="5136545" y="0"/>
                    </a:lnTo>
                    <a:lnTo>
                      <a:pt x="6445112" y="0"/>
                    </a:lnTo>
                    <a:lnTo>
                      <a:pt x="6450002" y="1705937"/>
                    </a:lnTo>
                    <a:close/>
                  </a:path>
                </a:pathLst>
              </a:custGeom>
              <a:ln w="41883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sz="887"/>
              </a:p>
            </p:txBody>
          </p:sp>
        </p:grpSp>
        <p:sp>
          <p:nvSpPr>
            <p:cNvPr id="14" name="object 13"/>
            <p:cNvSpPr/>
            <p:nvPr/>
          </p:nvSpPr>
          <p:spPr>
            <a:xfrm>
              <a:off x="8208116" y="4991108"/>
              <a:ext cx="1698037" cy="708063"/>
            </a:xfrm>
            <a:custGeom>
              <a:avLst/>
              <a:gdLst/>
              <a:ahLst/>
              <a:cxnLst/>
              <a:rect l="l" t="t" r="r" b="b"/>
              <a:pathLst>
                <a:path w="3446144" h="1437004">
                  <a:moveTo>
                    <a:pt x="3445832" y="0"/>
                  </a:moveTo>
                  <a:lnTo>
                    <a:pt x="0" y="0"/>
                  </a:lnTo>
                  <a:lnTo>
                    <a:pt x="0" y="1436511"/>
                  </a:lnTo>
                  <a:lnTo>
                    <a:pt x="3445832" y="1436511"/>
                  </a:lnTo>
                  <a:lnTo>
                    <a:pt x="3445832" y="0"/>
                  </a:lnTo>
                  <a:close/>
                </a:path>
              </a:pathLst>
            </a:custGeom>
            <a:solidFill>
              <a:srgbClr val="E93B47"/>
            </a:solidFill>
          </p:spPr>
          <p:txBody>
            <a:bodyPr wrap="square" lIns="0" tIns="0" rIns="0" bIns="0" rtlCol="0"/>
            <a:lstStyle/>
            <a:p>
              <a:endParaRPr sz="887"/>
            </a:p>
          </p:txBody>
        </p:sp>
      </p:grpSp>
      <p:grpSp>
        <p:nvGrpSpPr>
          <p:cNvPr id="21" name="Группа 20"/>
          <p:cNvGrpSpPr/>
          <p:nvPr/>
        </p:nvGrpSpPr>
        <p:grpSpPr>
          <a:xfrm>
            <a:off x="717176" y="5971994"/>
            <a:ext cx="4545105" cy="19160"/>
            <a:chOff x="717176" y="5971994"/>
            <a:chExt cx="4545105" cy="19160"/>
          </a:xfrm>
        </p:grpSpPr>
        <p:cxnSp>
          <p:nvCxnSpPr>
            <p:cNvPr id="18" name="Прямая соединительная линия 17"/>
            <p:cNvCxnSpPr/>
            <p:nvPr/>
          </p:nvCxnSpPr>
          <p:spPr>
            <a:xfrm flipV="1">
              <a:off x="717176" y="5971994"/>
              <a:ext cx="4545105" cy="19160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>
              <a:off x="730620" y="5991154"/>
              <a:ext cx="1645026" cy="0"/>
            </a:xfrm>
            <a:prstGeom prst="line">
              <a:avLst/>
            </a:prstGeom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Рисунок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95" y="29364"/>
            <a:ext cx="3576917" cy="1532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417316"/>
      </p:ext>
    </p:extLst>
  </p:cSld>
  <p:clrMapOvr>
    <a:masterClrMapping/>
  </p:clrMapOvr>
</p:sld>
</file>

<file path=ppt/theme/theme1.xml><?xml version="1.0" encoding="utf-8"?>
<a:theme xmlns:a="http://schemas.openxmlformats.org/drawingml/2006/main" name="1_Тема Office">
  <a:themeElements>
    <a:clrScheme name="НТИ">
      <a:dk1>
        <a:srgbClr val="0C0C0C"/>
      </a:dk1>
      <a:lt1>
        <a:sysClr val="window" lastClr="FFFFFF"/>
      </a:lt1>
      <a:dk2>
        <a:srgbClr val="0C0C0C"/>
      </a:dk2>
      <a:lt2>
        <a:srgbClr val="FFFFFF"/>
      </a:lt2>
      <a:accent1>
        <a:srgbClr val="8E708F"/>
      </a:accent1>
      <a:accent2>
        <a:srgbClr val="71A2C3"/>
      </a:accent2>
      <a:accent3>
        <a:srgbClr val="C8B1AC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Тема Office">
  <a:themeElements>
    <a:clrScheme name="НТИ">
      <a:dk1>
        <a:srgbClr val="0C0C0C"/>
      </a:dk1>
      <a:lt1>
        <a:sysClr val="window" lastClr="FFFFFF"/>
      </a:lt1>
      <a:dk2>
        <a:srgbClr val="0C0C0C"/>
      </a:dk2>
      <a:lt2>
        <a:srgbClr val="FFFFFF"/>
      </a:lt2>
      <a:accent1>
        <a:srgbClr val="8E708F"/>
      </a:accent1>
      <a:accent2>
        <a:srgbClr val="71A2C3"/>
      </a:accent2>
      <a:accent3>
        <a:srgbClr val="C8B1AC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4060778A680BE145B3E171F8BCE5FCC2" ma:contentTypeVersion="10" ma:contentTypeDescription="Создание документа." ma:contentTypeScope="" ma:versionID="48cf80f593d2d0fa224fb36be141b76a">
  <xsd:schema xmlns:xsd="http://www.w3.org/2001/XMLSchema" xmlns:xs="http://www.w3.org/2001/XMLSchema" xmlns:p="http://schemas.microsoft.com/office/2006/metadata/properties" xmlns:ns2="69cc3dea-af89-41ea-b8da-7ab11462d30a" xmlns:ns3="d8b453d6-be7a-4931-bedf-235701e60354" targetNamespace="http://schemas.microsoft.com/office/2006/metadata/properties" ma:root="true" ma:fieldsID="5a12abfc72ef197ef8bcff461a1448d9" ns2:_="" ns3:_="">
    <xsd:import namespace="69cc3dea-af89-41ea-b8da-7ab11462d30a"/>
    <xsd:import namespace="d8b453d6-be7a-4931-bedf-235701e60354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EventHashCode" minOccurs="0"/>
                <xsd:element ref="ns3:MediaServiceGenerationTime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cc3dea-af89-41ea-b8da-7ab11462d30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Общий доступ с использованием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Совместно с подробностями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b453d6-be7a-4931-bedf-235701e6035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3" nillable="true" ma:displayName="MediaServiceAutoTags" ma:description="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D80CA30-6DA9-45CC-B03D-6C7DFE6270D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9cc3dea-af89-41ea-b8da-7ab11462d30a"/>
    <ds:schemaRef ds:uri="d8b453d6-be7a-4931-bedf-235701e6035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15F2574-6B2D-4151-B4E6-5F2B862C21E6}">
  <ds:schemaRefs>
    <ds:schemaRef ds:uri="69cc3dea-af89-41ea-b8da-7ab11462d30a"/>
    <ds:schemaRef ds:uri="http://www.w3.org/XML/1998/namespace"/>
    <ds:schemaRef ds:uri="http://schemas.microsoft.com/office/2006/metadata/properties"/>
    <ds:schemaRef ds:uri="http://schemas.microsoft.com/office/2006/documentManagement/types"/>
    <ds:schemaRef ds:uri="http://purl.org/dc/terms/"/>
    <ds:schemaRef ds:uri="http://purl.org/dc/elements/1.1/"/>
    <ds:schemaRef ds:uri="http://purl.org/dc/dcmitype/"/>
    <ds:schemaRef ds:uri="http://schemas.openxmlformats.org/package/2006/metadata/core-properties"/>
    <ds:schemaRef ds:uri="http://schemas.microsoft.com/office/infopath/2007/PartnerControls"/>
    <ds:schemaRef ds:uri="d8b453d6-be7a-4931-bedf-235701e60354"/>
  </ds:schemaRefs>
</ds:datastoreItem>
</file>

<file path=customXml/itemProps3.xml><?xml version="1.0" encoding="utf-8"?>
<ds:datastoreItem xmlns:ds="http://schemas.openxmlformats.org/officeDocument/2006/customXml" ds:itemID="{AB0319F3-832D-4CD2-8CE3-1288F9B2FAB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15841</TotalTime>
  <Words>1619</Words>
  <Application>Microsoft Office PowerPoint</Application>
  <PresentationFormat>Лист A4 (210x297 мм)</PresentationFormat>
  <Paragraphs>136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15" baseType="lpstr">
      <vt:lpstr>1_Тема Office</vt:lpstr>
      <vt:lpstr>2_Тема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Буассонад Георгий Владимирович</dc:creator>
  <cp:lastModifiedBy>46_lab</cp:lastModifiedBy>
  <cp:revision>400</cp:revision>
  <cp:lastPrinted>2017-09-07T15:28:26Z</cp:lastPrinted>
  <dcterms:created xsi:type="dcterms:W3CDTF">2016-03-23T11:46:06Z</dcterms:created>
  <dcterms:modified xsi:type="dcterms:W3CDTF">2023-11-24T07:17:19Z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0x0101004060778A680BE145B3E171F8BCE5FCC2</vt:lpwstr>
  </property>
</Properties>
</file>