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83" r:id="rId4"/>
    <p:sldId id="284" r:id="rId5"/>
    <p:sldId id="258" r:id="rId6"/>
    <p:sldId id="285" r:id="rId7"/>
    <p:sldId id="286" r:id="rId8"/>
    <p:sldId id="287" r:id="rId9"/>
    <p:sldId id="259" r:id="rId10"/>
    <p:sldId id="288" r:id="rId11"/>
    <p:sldId id="260" r:id="rId12"/>
    <p:sldId id="289" r:id="rId13"/>
    <p:sldId id="290" r:id="rId14"/>
    <p:sldId id="263" r:id="rId15"/>
    <p:sldId id="264" r:id="rId16"/>
  </p:sldIdLst>
  <p:sldSz cx="18288000" cy="10287000"/>
  <p:notesSz cx="18288000" cy="10287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60">
          <p15:clr>
            <a:srgbClr val="A4A3A4"/>
          </p15:clr>
        </p15:guide>
        <p15:guide id="2" pos="288">
          <p15:clr>
            <a:srgbClr val="A4A3A4"/>
          </p15:clr>
        </p15:guide>
        <p15:guide id="3" orient="horz" pos="6216">
          <p15:clr>
            <a:srgbClr val="A4A3A4"/>
          </p15:clr>
        </p15:guide>
        <p15:guide id="4" pos="11232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8" roundtripDataSignature="AMtx7mjDC5eJRALLL8iuaa9htttcchYK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C00"/>
    <a:srgbClr val="9F00FF"/>
    <a:srgbClr val="FBB3C1"/>
    <a:srgbClr val="ADDAE3"/>
    <a:srgbClr val="86C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6420258-7AEB-4361-B5D0-A842EF7D3DC2}">
  <a:tblStyle styleId="{36420258-7AEB-4361-B5D0-A842EF7D3DC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  <a:fill>
          <a:solidFill>
            <a:srgbClr val="CFD7E7"/>
          </a:solidFill>
        </a:fill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02"/>
    <p:restoredTop sz="94632"/>
  </p:normalViewPr>
  <p:slideViewPr>
    <p:cSldViewPr snapToGrid="0">
      <p:cViewPr>
        <p:scale>
          <a:sx n="70" d="100"/>
          <a:sy n="70" d="100"/>
        </p:scale>
        <p:origin x="-132" y="-72"/>
      </p:cViewPr>
      <p:guideLst>
        <p:guide orient="horz" pos="360"/>
        <p:guide orient="horz" pos="6216"/>
        <p:guide pos="288"/>
        <p:guide pos="112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92480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0358438" y="0"/>
            <a:ext cx="7924800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9074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9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7917960" y="-7544"/>
            <a:ext cx="2369035" cy="2039532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5181600" y="-7544"/>
            <a:ext cx="2736360" cy="2039532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2514600" y="-18080"/>
            <a:ext cx="2736360" cy="2039532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-7310" y="-18080"/>
            <a:ext cx="2555291" cy="20395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10286996" y="0"/>
            <a:ext cx="370293" cy="2146944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565985" y="2950135"/>
            <a:ext cx="8412662" cy="237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 fontScale="92500" lnSpcReduction="20000"/>
          </a:bodyPr>
          <a:lstStyle/>
          <a:p>
            <a:pPr lvl="0"/>
            <a:r>
              <a:rPr lang="ru-RU" sz="6000" b="0" i="0" u="none" strike="noStrike" cap="none" dirty="0" smtClean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6000" dirty="0">
                <a:solidFill>
                  <a:srgbClr val="7030A0"/>
                </a:solidFill>
              </a:rPr>
              <a:t>Система контроля параметров вилочных погрузчиков</a:t>
            </a:r>
            <a:r>
              <a:rPr lang="ru-RU" sz="6000" b="0" i="0" u="none" strike="noStrike" cap="none" dirty="0" smtClean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» </a:t>
            </a:r>
            <a:endParaRPr dirty="0"/>
          </a:p>
        </p:txBody>
      </p:sp>
      <p:sp>
        <p:nvSpPr>
          <p:cNvPr id="95" name="Google Shape;95;p1"/>
          <p:cNvSpPr/>
          <p:nvPr/>
        </p:nvSpPr>
        <p:spPr>
          <a:xfrm>
            <a:off x="10286996" y="2031988"/>
            <a:ext cx="370293" cy="2146944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10286996" y="4012550"/>
            <a:ext cx="370293" cy="2146944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10286996" y="5993112"/>
            <a:ext cx="370293" cy="2146944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10286995" y="8140056"/>
            <a:ext cx="370293" cy="2146944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10651467" y="0"/>
            <a:ext cx="92733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4744" y="283400"/>
            <a:ext cx="1830072" cy="13987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1"/>
          <p:cNvGrpSpPr/>
          <p:nvPr/>
        </p:nvGrpSpPr>
        <p:grpSpPr>
          <a:xfrm>
            <a:off x="183671" y="496460"/>
            <a:ext cx="764629" cy="814804"/>
            <a:chOff x="5451714" y="454866"/>
            <a:chExt cx="1304628" cy="1390238"/>
          </a:xfrm>
        </p:grpSpPr>
        <p:sp>
          <p:nvSpPr>
            <p:cNvPr id="102" name="Google Shape;102;p1"/>
            <p:cNvSpPr/>
            <p:nvPr/>
          </p:nvSpPr>
          <p:spPr>
            <a:xfrm>
              <a:off x="5451714" y="454866"/>
              <a:ext cx="1304628" cy="1204706"/>
            </a:xfrm>
            <a:prstGeom prst="triangle">
              <a:avLst>
                <a:gd name="adj" fmla="val 50000"/>
              </a:avLst>
            </a:prstGeom>
            <a:no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5562600" y="845185"/>
              <a:ext cx="1082855" cy="999919"/>
            </a:xfrm>
            <a:prstGeom prst="triangle">
              <a:avLst>
                <a:gd name="adj" fmla="val 50000"/>
              </a:avLst>
            </a:prstGeom>
            <a:noFill/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1"/>
          <p:cNvSpPr txBox="1"/>
          <p:nvPr/>
        </p:nvSpPr>
        <p:spPr>
          <a:xfrm>
            <a:off x="1021840" y="766000"/>
            <a:ext cx="168152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Группа компаний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«Деловой альянс»</a:t>
            </a:r>
            <a:endParaRPr/>
          </a:p>
        </p:txBody>
      </p:sp>
      <p:pic>
        <p:nvPicPr>
          <p:cNvPr id="105" name="Google Shape;105;p1" descr="Picture background"/>
          <p:cNvPicPr preferRelativeResize="0"/>
          <p:nvPr/>
        </p:nvPicPr>
        <p:blipFill rotWithShape="1">
          <a:blip r:embed="rId4">
            <a:alphaModFix/>
          </a:blip>
          <a:srcRect r="73311"/>
          <a:stretch/>
        </p:blipFill>
        <p:spPr>
          <a:xfrm>
            <a:off x="8133565" y="550871"/>
            <a:ext cx="911563" cy="90163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/>
        </p:nvSpPr>
        <p:spPr>
          <a:xfrm>
            <a:off x="9149860" y="770086"/>
            <a:ext cx="150160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Московский </a:t>
            </a:r>
            <a:r>
              <a:rPr lang="ru-RU" sz="16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политех</a:t>
            </a:r>
            <a:endParaRPr dirty="0"/>
          </a:p>
        </p:txBody>
      </p:sp>
      <p:sp>
        <p:nvSpPr>
          <p:cNvPr id="107" name="Google Shape;107;p1"/>
          <p:cNvSpPr txBox="1"/>
          <p:nvPr/>
        </p:nvSpPr>
        <p:spPr>
          <a:xfrm>
            <a:off x="605972" y="5623780"/>
            <a:ext cx="9151256" cy="581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Краткое описание идеи: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Создание инновационной системы мониторинга и контроля параметров вилочных погрузчиков, которая обеспечивает постоянное отслеживание состояния техники в реальном времени. Благодаря установке датчиков на ключевые узлы, система поможет повысить безопасность, снизить риск поломок и увеличить эффективность работы, автоматизируя обслуживание и позволяя оперативно реагировать на отклонения от нормы.</a:t>
            </a:r>
          </a:p>
          <a:p>
            <a:r>
              <a:rPr lang="ru-RU" sz="2400" dirty="0"/>
              <a:t/>
            </a:r>
            <a:br>
              <a:rPr lang="ru-RU" sz="2400" dirty="0"/>
            </a:br>
            <a:endParaRPr sz="22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 txBox="1"/>
          <p:nvPr/>
        </p:nvSpPr>
        <p:spPr>
          <a:xfrm>
            <a:off x="509748" y="9063800"/>
            <a:ext cx="8412662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 dirty="0" smtClean="0">
                <a:solidFill>
                  <a:srgbClr val="FFAC00"/>
                </a:solidFill>
              </a:rPr>
              <a:t>Вадейкин Дмитрий Александрович</a:t>
            </a:r>
            <a:endParaRPr dirty="0"/>
          </a:p>
        </p:txBody>
      </p:sp>
      <p:cxnSp>
        <p:nvCxnSpPr>
          <p:cNvPr id="109" name="Google Shape;109;p1"/>
          <p:cNvCxnSpPr/>
          <p:nvPr/>
        </p:nvCxnSpPr>
        <p:spPr>
          <a:xfrm flipH="1">
            <a:off x="183670" y="1268625"/>
            <a:ext cx="152400" cy="271401"/>
          </a:xfrm>
          <a:prstGeom prst="straightConnector1">
            <a:avLst/>
          </a:prstGeom>
          <a:noFill/>
          <a:ln w="571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0" name="Google Shape;110;p1"/>
          <p:cNvCxnSpPr/>
          <p:nvPr/>
        </p:nvCxnSpPr>
        <p:spPr>
          <a:xfrm rot="10800000">
            <a:off x="787129" y="1258443"/>
            <a:ext cx="152400" cy="271401"/>
          </a:xfrm>
          <a:prstGeom prst="straightConnector1">
            <a:avLst/>
          </a:prstGeom>
          <a:noFill/>
          <a:ln w="571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1"/>
          <p:cNvCxnSpPr/>
          <p:nvPr/>
        </p:nvCxnSpPr>
        <p:spPr>
          <a:xfrm rot="10800000">
            <a:off x="304800" y="1311264"/>
            <a:ext cx="473588" cy="0"/>
          </a:xfrm>
          <a:prstGeom prst="straightConnector1">
            <a:avLst/>
          </a:prstGeom>
          <a:noFill/>
          <a:ln w="571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2" name="Google Shape;112;p1"/>
          <p:cNvCxnSpPr/>
          <p:nvPr/>
        </p:nvCxnSpPr>
        <p:spPr>
          <a:xfrm rot="10800000">
            <a:off x="337385" y="1311264"/>
            <a:ext cx="473588" cy="0"/>
          </a:xfrm>
          <a:prstGeom prst="straightConnector1">
            <a:avLst/>
          </a:prstGeom>
          <a:noFill/>
          <a:ln w="571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3" name="Google Shape;11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3599" y="582553"/>
            <a:ext cx="2188569" cy="83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672" y="162856"/>
            <a:ext cx="6749429" cy="1012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"/>
          <p:cNvSpPr txBox="1"/>
          <p:nvPr/>
        </p:nvSpPr>
        <p:spPr>
          <a:xfrm>
            <a:off x="381000" y="495300"/>
            <a:ext cx="158878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ADDAE3"/>
                </a:solidFill>
                <a:latin typeface="Arial"/>
                <a:ea typeface="Arial"/>
                <a:cs typeface="Arial"/>
                <a:sym typeface="Arial"/>
              </a:rPr>
              <a:t>РЕШЕНИЕ</a:t>
            </a:r>
            <a:endParaRPr sz="1800">
              <a:solidFill>
                <a:srgbClr val="ADDAE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"/>
          <p:cNvSpPr/>
          <p:nvPr/>
        </p:nvSpPr>
        <p:spPr>
          <a:xfrm>
            <a:off x="-14093" y="9563100"/>
            <a:ext cx="776094" cy="735444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55817" y="9744752"/>
            <a:ext cx="636274" cy="37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10803344" y="1485900"/>
            <a:ext cx="7484656" cy="88011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Внешний вид изделия</a:t>
            </a:r>
            <a:endParaRPr/>
          </a:p>
        </p:txBody>
      </p:sp>
      <p:sp>
        <p:nvSpPr>
          <p:cNvPr id="169" name="Google Shape;169;p4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ADDA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4"/>
          <p:cNvSpPr txBox="1"/>
          <p:nvPr/>
        </p:nvSpPr>
        <p:spPr>
          <a:xfrm>
            <a:off x="375950" y="2218453"/>
            <a:ext cx="11522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 sz="2000" dirty="0">
              <a:solidFill>
                <a:srgbClr val="FFA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"/>
          <p:cNvSpPr txBox="1"/>
          <p:nvPr/>
        </p:nvSpPr>
        <p:spPr>
          <a:xfrm>
            <a:off x="1528246" y="2449285"/>
            <a:ext cx="8987354" cy="701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ВОЗМОЖНОСТИ ПРОИЗВОДСТВА</a:t>
            </a:r>
            <a:endParaRPr dirty="0"/>
          </a:p>
          <a:p>
            <a:r>
              <a:rPr lang="ru-RU" sz="2400" b="1" dirty="0" smtClean="0"/>
              <a:t>Срок </a:t>
            </a:r>
            <a:r>
              <a:rPr lang="ru-RU" sz="2400" b="1" dirty="0"/>
              <a:t>до запуска серийного производства:</a:t>
            </a:r>
            <a:r>
              <a:rPr lang="ru-RU" sz="2400" dirty="0"/>
              <a:t> 4–8 месяцев. Время зависит от объема заказа и этапов тестирования.</a:t>
            </a:r>
          </a:p>
          <a:p>
            <a:r>
              <a:rPr lang="ru-RU" sz="2400" b="1" dirty="0"/>
              <a:t>Уровень локализации:</a:t>
            </a:r>
            <a:r>
              <a:rPr lang="ru-RU" sz="2400" dirty="0"/>
              <a:t> планируется локализация сборки и производства ключевых компонентов (датчиков, электронных плат, корпуса) на территории России/страны заказчика для обеспечения контроля качества и снижения затрат.</a:t>
            </a:r>
          </a:p>
          <a:p>
            <a:r>
              <a:rPr lang="ru-RU" sz="2400" b="1" dirty="0"/>
              <a:t>Результаты интеллектуальной деятельности:</a:t>
            </a:r>
            <a:r>
              <a:rPr lang="ru-RU" sz="2400" dirty="0"/>
              <a:t> запатентованные разработки датчиков, программное обеспечение с авторскими алгоритмами обработки данных, техническая документация.</a:t>
            </a:r>
          </a:p>
          <a:p>
            <a:r>
              <a:rPr lang="ru-RU" sz="2400" b="1" dirty="0"/>
              <a:t>Иные возможности:</a:t>
            </a:r>
            <a:r>
              <a:rPr lang="ru-RU" sz="2400" dirty="0"/>
              <a:t> возможность масштабирования — от небольших партий до масштабных партий, адаптация для различных моделей вилочных погрузчиков, интеграция с существующими системами предприятия.</a:t>
            </a:r>
          </a:p>
          <a:p>
            <a:r>
              <a:rPr lang="ru-RU" sz="2400" b="1" dirty="0"/>
              <a:t>Ограничения:</a:t>
            </a:r>
            <a:r>
              <a:rPr lang="ru-RU" sz="2400" dirty="0"/>
              <a:t> необходимость сертификации и соответствия промышленным стандартам, зависимость от поставок высокоточных датчиков и коммуникационного оборудования.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344" y="1398801"/>
            <a:ext cx="7460177" cy="888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79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381000" y="495300"/>
            <a:ext cx="158878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FBB3C1"/>
                </a:solidFill>
                <a:latin typeface="Arial"/>
                <a:ea typeface="Arial"/>
                <a:cs typeface="Arial"/>
                <a:sym typeface="Arial"/>
              </a:rPr>
              <a:t>ЦЕЛЕВАЯ АУДИТОРИЯ</a:t>
            </a:r>
            <a:endParaRPr sz="1800">
              <a:solidFill>
                <a:srgbClr val="FBB3C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-14093" y="9563100"/>
            <a:ext cx="776094" cy="735444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55817" y="9744752"/>
            <a:ext cx="636274" cy="37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FBB3C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10803344" y="1485900"/>
            <a:ext cx="7484656" cy="88011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Визуализация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(картинка / фото)</a:t>
            </a:r>
            <a:endParaRPr/>
          </a:p>
        </p:txBody>
      </p:sp>
      <p:sp>
        <p:nvSpPr>
          <p:cNvPr id="188" name="Google Shape;188;p5"/>
          <p:cNvSpPr txBox="1"/>
          <p:nvPr/>
        </p:nvSpPr>
        <p:spPr>
          <a:xfrm>
            <a:off x="1528246" y="2449285"/>
            <a:ext cx="860640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ПОТЕНЦИАЛЬНЫЙ ЗАКАЗЧИК</a:t>
            </a:r>
            <a:endParaRPr dirty="0"/>
          </a:p>
          <a:p>
            <a:r>
              <a:rPr lang="ru-RU" sz="2800" dirty="0" smtClean="0"/>
              <a:t>компании </a:t>
            </a:r>
            <a:r>
              <a:rPr lang="ru-RU" sz="2800" dirty="0"/>
              <a:t>с большим парком вилочных погрузчиков, стремящиеся повысить безопасность и снизить расходы на техническое обслуживание.</a:t>
            </a:r>
          </a:p>
          <a:p>
            <a:r>
              <a:rPr lang="ru-RU" sz="2800" b="1" dirty="0"/>
              <a:t>Проблема:</a:t>
            </a:r>
            <a:r>
              <a:rPr lang="ru-RU" sz="2800" dirty="0"/>
              <a:t> частые поломки, невозможность своевременного контроля параметров, что ведет к простоям и высоким затратам.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6000A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375950" y="2218453"/>
            <a:ext cx="9906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200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1528246" y="4751139"/>
            <a:ext cx="8606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6000A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"/>
          <p:cNvSpPr txBox="1"/>
          <p:nvPr/>
        </p:nvSpPr>
        <p:spPr>
          <a:xfrm>
            <a:off x="1528246" y="7378006"/>
            <a:ext cx="8606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344" y="1460749"/>
            <a:ext cx="7484656" cy="883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381000" y="495300"/>
            <a:ext cx="158878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FBB3C1"/>
                </a:solidFill>
                <a:latin typeface="Arial"/>
                <a:ea typeface="Arial"/>
                <a:cs typeface="Arial"/>
                <a:sym typeface="Arial"/>
              </a:rPr>
              <a:t>ЦЕЛЕВАЯ АУДИТОРИЯ</a:t>
            </a:r>
            <a:endParaRPr sz="1800">
              <a:solidFill>
                <a:srgbClr val="FBB3C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-14093" y="9563100"/>
            <a:ext cx="776094" cy="735444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55817" y="9744752"/>
            <a:ext cx="636274" cy="37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FBB3C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1518144" y="2449285"/>
            <a:ext cx="86064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6000A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375950" y="2218453"/>
            <a:ext cx="9906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2000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1366551" y="2449285"/>
            <a:ext cx="8606400" cy="569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БАЗОВЫЙ ПОЛЬЗОВАТЕЛЬ</a:t>
            </a:r>
            <a:endParaRPr dirty="0"/>
          </a:p>
          <a:p>
            <a:r>
              <a:rPr lang="ru-RU" sz="2800" b="1" dirty="0"/>
              <a:t>Признаки:</a:t>
            </a:r>
            <a:r>
              <a:rPr lang="ru-RU" sz="2800" dirty="0"/>
              <a:t> операторы и инженеры без глубоких технических знаний, отвечающие за эксплуатацию и первичный техобслуживание погрузчиков.</a:t>
            </a:r>
          </a:p>
          <a:p>
            <a:r>
              <a:rPr lang="ru-RU" sz="2800" b="1" dirty="0"/>
              <a:t>Ситуация возникновения проблемы:</a:t>
            </a:r>
            <a:r>
              <a:rPr lang="ru-RU" sz="2800" dirty="0"/>
              <a:t> недостаток информации о состоянии техники, необходимость быстрого реагирования на нештатные ситуации без привлечения специалистов, возможные ошибки при ручном контроле и диагностике.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6000A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"/>
          <p:cNvSpPr txBox="1"/>
          <p:nvPr/>
        </p:nvSpPr>
        <p:spPr>
          <a:xfrm>
            <a:off x="1528246" y="7378006"/>
            <a:ext cx="8606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288" y="2012955"/>
            <a:ext cx="7484656" cy="711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0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381000" y="495300"/>
            <a:ext cx="158878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FBB3C1"/>
                </a:solidFill>
                <a:latin typeface="Arial"/>
                <a:ea typeface="Arial"/>
                <a:cs typeface="Arial"/>
                <a:sym typeface="Arial"/>
              </a:rPr>
              <a:t>ЦЕЛЕВАЯ АУДИТОРИЯ</a:t>
            </a:r>
            <a:endParaRPr sz="1800">
              <a:solidFill>
                <a:srgbClr val="FBB3C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-14093" y="9563100"/>
            <a:ext cx="776094" cy="735444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55817" y="9744752"/>
            <a:ext cx="636274" cy="37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FBB3C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1528246" y="2449285"/>
            <a:ext cx="8606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6000A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375950" y="2218453"/>
            <a:ext cx="9906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2000" dirty="0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5"/>
          <p:cNvSpPr txBox="1"/>
          <p:nvPr/>
        </p:nvSpPr>
        <p:spPr>
          <a:xfrm>
            <a:off x="1528246" y="4751139"/>
            <a:ext cx="86064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6000A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"/>
          <p:cNvSpPr txBox="1"/>
          <p:nvPr/>
        </p:nvSpPr>
        <p:spPr>
          <a:xfrm>
            <a:off x="1528246" y="2449285"/>
            <a:ext cx="8606400" cy="735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ГРУППЫ ПОТЕНЦИАЛЬНЫХ ПОЛЬЗОВАТЕЛЕЙ</a:t>
            </a:r>
            <a:endParaRPr dirty="0"/>
          </a:p>
          <a:p>
            <a:r>
              <a:rPr lang="ru-RU" sz="2800" b="1" dirty="0"/>
              <a:t>1. Операторы вилочных погрузчиков:</a:t>
            </a:r>
            <a:endParaRPr lang="ru-RU" sz="2800" dirty="0"/>
          </a:p>
          <a:p>
            <a:r>
              <a:rPr lang="ru-RU" sz="2400" i="1" dirty="0"/>
              <a:t>Признаки:</a:t>
            </a:r>
            <a:r>
              <a:rPr lang="ru-RU" sz="2400" dirty="0"/>
              <a:t> непосредственно управляют техникой, ежедневно выполняют погрузочно-разгрузочные работы.</a:t>
            </a:r>
          </a:p>
          <a:p>
            <a:r>
              <a:rPr lang="ru-RU" sz="2400" i="1" dirty="0"/>
              <a:t>Проблема:</a:t>
            </a:r>
            <a:r>
              <a:rPr lang="ru-RU" sz="2400" dirty="0"/>
              <a:t> отсутствие оперативной информации о неисправностях, что может привести к авариям и простою.</a:t>
            </a:r>
          </a:p>
          <a:p>
            <a:r>
              <a:rPr lang="ru-RU" sz="2400" b="1" dirty="0"/>
              <a:t>2. Технический персонал и механики:</a:t>
            </a:r>
            <a:endParaRPr lang="ru-RU" sz="2400" dirty="0"/>
          </a:p>
          <a:p>
            <a:r>
              <a:rPr lang="ru-RU" sz="2400" i="1" dirty="0"/>
              <a:t>Признаки:</a:t>
            </a:r>
            <a:r>
              <a:rPr lang="ru-RU" sz="2400" dirty="0"/>
              <a:t> отвечают за техобслуживание и ремонт погрузчиков.</a:t>
            </a:r>
          </a:p>
          <a:p>
            <a:r>
              <a:rPr lang="ru-RU" sz="2400" i="1" dirty="0"/>
              <a:t>Проблема:</a:t>
            </a:r>
            <a:r>
              <a:rPr lang="ru-RU" sz="2400" dirty="0"/>
              <a:t> сложности с диагностикой состояния техники из-за недостатка данных, частые незапланированные ремонты.</a:t>
            </a:r>
          </a:p>
          <a:p>
            <a:r>
              <a:rPr lang="ru-RU" sz="2400" b="1" dirty="0"/>
              <a:t>3. Руководители складов и логистики:</a:t>
            </a:r>
            <a:endParaRPr lang="ru-RU" sz="2400" dirty="0"/>
          </a:p>
          <a:p>
            <a:r>
              <a:rPr lang="ru-RU" sz="2400" i="1" dirty="0"/>
              <a:t>Признаки:</a:t>
            </a:r>
            <a:r>
              <a:rPr lang="ru-RU" sz="2400" dirty="0"/>
              <a:t> контролируют процессы и управление парком техники.</a:t>
            </a:r>
          </a:p>
          <a:p>
            <a:r>
              <a:rPr lang="ru-RU" sz="2400" i="1" dirty="0"/>
              <a:t>Проблема:</a:t>
            </a:r>
            <a:r>
              <a:rPr lang="ru-RU" sz="2400" dirty="0"/>
              <a:t> высокая стоимость обслуживания и простой техники из-за отсутствия системного мониторинга.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590" y="1832456"/>
            <a:ext cx="6960330" cy="773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64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8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8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 txBox="1"/>
          <p:nvPr/>
        </p:nvSpPr>
        <p:spPr>
          <a:xfrm>
            <a:off x="381000" y="495300"/>
            <a:ext cx="158878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КОМАНДА ПРОЕКТА</a:t>
            </a:r>
            <a:endParaRPr sz="1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-14093" y="9563100"/>
            <a:ext cx="776094" cy="7354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DDA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8"/>
          <p:cNvSpPr/>
          <p:nvPr/>
        </p:nvSpPr>
        <p:spPr>
          <a:xfrm>
            <a:off x="55817" y="9744752"/>
            <a:ext cx="636274" cy="37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8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ADDA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8" name="Google Shape;258;p8"/>
          <p:cNvGraphicFramePr/>
          <p:nvPr>
            <p:extLst>
              <p:ext uri="{D42A27DB-BD31-4B8C-83A1-F6EECF244321}">
                <p14:modId xmlns:p14="http://schemas.microsoft.com/office/powerpoint/2010/main" val="2980603763"/>
              </p:ext>
            </p:extLst>
          </p:nvPr>
        </p:nvGraphicFramePr>
        <p:xfrm>
          <a:off x="1066801" y="6279001"/>
          <a:ext cx="16154400" cy="3453100"/>
        </p:xfrm>
        <a:graphic>
          <a:graphicData uri="http://schemas.openxmlformats.org/drawingml/2006/table">
            <a:tbl>
              <a:tblPr firstRow="1" bandRow="1">
                <a:noFill/>
                <a:tableStyleId>{36420258-7AEB-4361-B5D0-A842EF7D3DC2}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6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9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500" dirty="0">
                          <a:solidFill>
                            <a:schemeClr val="lt1"/>
                          </a:solidFill>
                        </a:rPr>
                        <a:t>№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500">
                          <a:solidFill>
                            <a:schemeClr val="lt1"/>
                          </a:solidFill>
                        </a:rPr>
                        <a:t>ФИО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500">
                          <a:solidFill>
                            <a:schemeClr val="lt1"/>
                          </a:solidFill>
                        </a:rPr>
                        <a:t>Роль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500">
                          <a:solidFill>
                            <a:schemeClr val="lt1"/>
                          </a:solidFill>
                        </a:rPr>
                        <a:t>Опыт, компетенции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Вадейкин</a:t>
                      </a:r>
                      <a:r>
                        <a:rPr lang="ru-RU" sz="1800" baseline="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Дмитрий Александрович</a:t>
                      </a: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Лидер</a:t>
                      </a: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нет</a:t>
                      </a: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Нонкин Иван Андреевич</a:t>
                      </a: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советник</a:t>
                      </a: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нет</a:t>
                      </a: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Даниилов Игорь Дмитриевич</a:t>
                      </a: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советник</a:t>
                      </a: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нет</a:t>
                      </a: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Скворцов</a:t>
                      </a:r>
                      <a:r>
                        <a:rPr lang="ru-RU" sz="1800" baseline="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Даниил Сергеевич</a:t>
                      </a: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советник</a:t>
                      </a: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 smtClean="0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нет</a:t>
                      </a: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3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olidFill>
                            <a:srgbClr val="26262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26262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6000A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59" name="Google Shape;259;p8"/>
          <p:cNvSpPr/>
          <p:nvPr/>
        </p:nvSpPr>
        <p:spPr>
          <a:xfrm>
            <a:off x="1066801" y="2088297"/>
            <a:ext cx="3276600" cy="327660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38100" cap="flat" cmpd="sng">
            <a:solidFill>
              <a:srgbClr val="9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>
            <a:off x="5314243" y="2088149"/>
            <a:ext cx="3276600" cy="327660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38100" cap="flat" cmpd="sng">
            <a:solidFill>
              <a:srgbClr val="9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8"/>
          <p:cNvSpPr/>
          <p:nvPr/>
        </p:nvSpPr>
        <p:spPr>
          <a:xfrm>
            <a:off x="9561686" y="2088149"/>
            <a:ext cx="3276600" cy="327660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38100" cap="flat" cmpd="sng">
            <a:solidFill>
              <a:srgbClr val="9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>
            <a:off x="13944599" y="2088149"/>
            <a:ext cx="3276600" cy="327660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 w="38100" cap="flat" cmpd="sng">
            <a:solidFill>
              <a:srgbClr val="9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8"/>
          <p:cNvSpPr txBox="1"/>
          <p:nvPr/>
        </p:nvSpPr>
        <p:spPr>
          <a:xfrm>
            <a:off x="1451659" y="5364749"/>
            <a:ext cx="250688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FFAC00"/>
                </a:solidFill>
              </a:rPr>
              <a:t>Вадейкин Дмитрий</a:t>
            </a:r>
            <a:endParaRPr dirty="0"/>
          </a:p>
        </p:txBody>
      </p:sp>
      <p:sp>
        <p:nvSpPr>
          <p:cNvPr id="266" name="Google Shape;266;p8"/>
          <p:cNvSpPr txBox="1"/>
          <p:nvPr/>
        </p:nvSpPr>
        <p:spPr>
          <a:xfrm>
            <a:off x="5699101" y="5367635"/>
            <a:ext cx="25068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FFAC00"/>
                </a:solidFill>
              </a:rPr>
              <a:t>Нонкин Иван</a:t>
            </a:r>
            <a:endParaRPr sz="2800" dirty="0">
              <a:solidFill>
                <a:srgbClr val="FFAC00"/>
              </a:solidFill>
            </a:endParaRPr>
          </a:p>
        </p:txBody>
      </p:sp>
      <p:sp>
        <p:nvSpPr>
          <p:cNvPr id="267" name="Google Shape;267;p8"/>
          <p:cNvSpPr txBox="1"/>
          <p:nvPr/>
        </p:nvSpPr>
        <p:spPr>
          <a:xfrm>
            <a:off x="9946543" y="5367635"/>
            <a:ext cx="250688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FFAC00"/>
                </a:solidFill>
              </a:rPr>
              <a:t>Даниилов Игорь</a:t>
            </a:r>
            <a:endParaRPr dirty="0"/>
          </a:p>
        </p:txBody>
      </p:sp>
      <p:sp>
        <p:nvSpPr>
          <p:cNvPr id="268" name="Google Shape;268;p8"/>
          <p:cNvSpPr txBox="1"/>
          <p:nvPr/>
        </p:nvSpPr>
        <p:spPr>
          <a:xfrm>
            <a:off x="14329457" y="5398392"/>
            <a:ext cx="250688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FFAC00"/>
                </a:solidFill>
              </a:rPr>
              <a:t>Скворцов Даниил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9"/>
          <p:cNvPicPr preferRelativeResize="0"/>
          <p:nvPr/>
        </p:nvPicPr>
        <p:blipFill rotWithShape="1">
          <a:blip r:embed="rId3">
            <a:alphaModFix/>
          </a:blip>
          <a:srcRect r="65191"/>
          <a:stretch/>
        </p:blipFill>
        <p:spPr>
          <a:xfrm>
            <a:off x="0" y="66708"/>
            <a:ext cx="6324600" cy="1022029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9"/>
          <p:cNvSpPr txBox="1"/>
          <p:nvPr/>
        </p:nvSpPr>
        <p:spPr>
          <a:xfrm>
            <a:off x="8763000" y="952500"/>
            <a:ext cx="860635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>
                <a:solidFill>
                  <a:srgbClr val="9F00FF"/>
                </a:solidFill>
                <a:latin typeface="Arial"/>
                <a:ea typeface="Arial"/>
                <a:cs typeface="Arial"/>
                <a:sym typeface="Arial"/>
              </a:rPr>
              <a:t>МЫ ВСЕГДА НА СВЯЗИ!</a:t>
            </a:r>
            <a:endParaRPr sz="6000">
              <a:solidFill>
                <a:srgbClr val="9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/>
          <p:cNvSpPr txBox="1"/>
          <p:nvPr/>
        </p:nvSpPr>
        <p:spPr>
          <a:xfrm>
            <a:off x="8967717" y="2247899"/>
            <a:ext cx="8606354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rgbClr val="FF3526"/>
                </a:solidFill>
                <a:latin typeface="Arial"/>
                <a:ea typeface="Arial"/>
                <a:cs typeface="Arial"/>
                <a:sym typeface="Arial"/>
              </a:rPr>
              <a:t>Мессенджер:</a:t>
            </a:r>
            <a:r>
              <a:rPr lang="en-US" sz="4000" u="sng" dirty="0" smtClean="0">
                <a:solidFill>
                  <a:srgbClr val="FF3526"/>
                </a:solidFill>
                <a:latin typeface="Arial"/>
                <a:ea typeface="Arial"/>
                <a:cs typeface="Arial"/>
                <a:sym typeface="Arial"/>
              </a:rPr>
              <a:t>telegram</a:t>
            </a:r>
            <a:endParaRPr dirty="0"/>
          </a:p>
          <a:p>
            <a:pPr marL="0" marR="0" lvl="0" indent="0" algn="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Телефон:</a:t>
            </a:r>
            <a:r>
              <a:rPr lang="en-US" sz="4000" u="sng" dirty="0" smtClean="0">
                <a:solidFill>
                  <a:srgbClr val="FFAC00"/>
                </a:solidFill>
                <a:sym typeface="Arial"/>
              </a:rPr>
              <a:t>89877396090</a:t>
            </a:r>
            <a:endParaRPr u="sng" dirty="0"/>
          </a:p>
          <a:p>
            <a:pPr marL="0" marR="0" lvl="0" indent="0" algn="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rgbClr val="ADDAE3"/>
                </a:solidFill>
                <a:latin typeface="Arial"/>
                <a:ea typeface="Arial"/>
                <a:cs typeface="Arial"/>
                <a:sym typeface="Arial"/>
              </a:rPr>
              <a:t>Почта:</a:t>
            </a:r>
            <a:r>
              <a:rPr lang="en-US" sz="4000" dirty="0" smtClean="0">
                <a:solidFill>
                  <a:srgbClr val="ADDAE3"/>
                </a:solidFill>
                <a:latin typeface="Arial"/>
                <a:ea typeface="Arial"/>
                <a:cs typeface="Arial"/>
                <a:sym typeface="Arial"/>
              </a:rPr>
              <a:t>vadeikin2004@gmail.com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381000" y="495300"/>
            <a:ext cx="15887848" cy="82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ПРОБЛЕМА </a:t>
            </a:r>
            <a:r>
              <a:rPr lang="ru-RU" sz="4800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(решаемая задача)</a:t>
            </a:r>
            <a:endParaRPr sz="1800">
              <a:solidFill>
                <a:srgbClr val="FFA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" name="Google Shape;124;p2"/>
          <p:cNvGrpSpPr/>
          <p:nvPr/>
        </p:nvGrpSpPr>
        <p:grpSpPr>
          <a:xfrm>
            <a:off x="-14093" y="9563100"/>
            <a:ext cx="776094" cy="735444"/>
            <a:chOff x="-14093" y="9563100"/>
            <a:chExt cx="776094" cy="735444"/>
          </a:xfrm>
        </p:grpSpPr>
        <p:sp>
          <p:nvSpPr>
            <p:cNvPr id="125" name="Google Shape;125;p2"/>
            <p:cNvSpPr/>
            <p:nvPr/>
          </p:nvSpPr>
          <p:spPr>
            <a:xfrm>
              <a:off x="-14093" y="9563100"/>
              <a:ext cx="776094" cy="735444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5817" y="9744752"/>
              <a:ext cx="636274" cy="372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ru-RU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fld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" name="Google Shape;127;p2"/>
          <p:cNvSpPr/>
          <p:nvPr/>
        </p:nvSpPr>
        <p:spPr>
          <a:xfrm>
            <a:off x="10803344" y="1485900"/>
            <a:ext cx="7484656" cy="88011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Визуализация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(картинка / фото)</a:t>
            </a:r>
            <a:endParaRPr dirty="0"/>
          </a:p>
        </p:txBody>
      </p:sp>
      <p:sp>
        <p:nvSpPr>
          <p:cNvPr id="128" name="Google Shape;128;p2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FFA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1528246" y="2449284"/>
            <a:ext cx="9129042" cy="504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КОНТЕКСТ И АКТУАЛЬНОСТЬ</a:t>
            </a:r>
            <a:endParaRPr dirty="0"/>
          </a:p>
          <a:p>
            <a:r>
              <a:rPr lang="ru-RU" sz="2800" dirty="0">
                <a:solidFill>
                  <a:schemeClr val="tx1"/>
                </a:solidFill>
              </a:rPr>
              <a:t>Вилочные погрузчики — важная техника для складских и производственных процессов. Для обеспечения безопасности и минимизации простоев необходимо контролировать их техническое состояние в режиме реального времени. Современные системы мониторинга позволяют своевременно выявлять неисправности и сокращать расходы на обслуживание, что делает разработку таких решений особенно актуальной.</a:t>
            </a:r>
          </a:p>
          <a:p>
            <a:r>
              <a:rPr lang="ru-RU" sz="2800" dirty="0"/>
              <a:t/>
            </a:r>
            <a:br>
              <a:rPr lang="ru-RU" sz="2800" dirty="0"/>
            </a:br>
            <a:endParaRPr dirty="0"/>
          </a:p>
        </p:txBody>
      </p:sp>
      <p:sp>
        <p:nvSpPr>
          <p:cNvPr id="130" name="Google Shape;130;p2"/>
          <p:cNvSpPr txBox="1"/>
          <p:nvPr/>
        </p:nvSpPr>
        <p:spPr>
          <a:xfrm>
            <a:off x="375950" y="2218453"/>
            <a:ext cx="9906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ADDAE3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2000" dirty="0">
              <a:solidFill>
                <a:srgbClr val="ADDAE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1057729" y="7378006"/>
            <a:ext cx="860635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344" y="1485900"/>
            <a:ext cx="7526880" cy="880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381000" y="495300"/>
            <a:ext cx="15887848" cy="82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ПРОБЛЕМА </a:t>
            </a:r>
            <a:r>
              <a:rPr lang="ru-RU" sz="4800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(решаемая задача)</a:t>
            </a:r>
            <a:endParaRPr sz="1800">
              <a:solidFill>
                <a:srgbClr val="FFA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" name="Google Shape;124;p2"/>
          <p:cNvGrpSpPr/>
          <p:nvPr/>
        </p:nvGrpSpPr>
        <p:grpSpPr>
          <a:xfrm>
            <a:off x="-14093" y="9563100"/>
            <a:ext cx="776094" cy="735444"/>
            <a:chOff x="-14093" y="9563100"/>
            <a:chExt cx="776094" cy="735444"/>
          </a:xfrm>
        </p:grpSpPr>
        <p:sp>
          <p:nvSpPr>
            <p:cNvPr id="125" name="Google Shape;125;p2"/>
            <p:cNvSpPr/>
            <p:nvPr/>
          </p:nvSpPr>
          <p:spPr>
            <a:xfrm>
              <a:off x="-14093" y="9563100"/>
              <a:ext cx="776094" cy="735444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5817" y="9744752"/>
              <a:ext cx="636274" cy="372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ru-RU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fld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" name="Google Shape;127;p2"/>
          <p:cNvSpPr/>
          <p:nvPr/>
        </p:nvSpPr>
        <p:spPr>
          <a:xfrm>
            <a:off x="10803344" y="1485900"/>
            <a:ext cx="7484656" cy="88011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Визуализация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(картинка / фото)</a:t>
            </a:r>
            <a:endParaRPr/>
          </a:p>
        </p:txBody>
      </p:sp>
      <p:sp>
        <p:nvSpPr>
          <p:cNvPr id="128" name="Google Shape;128;p2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FFA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1528246" y="2449285"/>
            <a:ext cx="7602106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800" dirty="0" smtClean="0"/>
          </a:p>
          <a:p>
            <a:r>
              <a:rPr lang="ru-RU" sz="2800" dirty="0"/>
              <a:t/>
            </a:r>
            <a:br>
              <a:rPr lang="ru-RU" sz="2800" dirty="0"/>
            </a:br>
            <a:endParaRPr dirty="0"/>
          </a:p>
        </p:txBody>
      </p:sp>
      <p:sp>
        <p:nvSpPr>
          <p:cNvPr id="130" name="Google Shape;130;p2"/>
          <p:cNvSpPr txBox="1"/>
          <p:nvPr/>
        </p:nvSpPr>
        <p:spPr>
          <a:xfrm>
            <a:off x="375950" y="2218453"/>
            <a:ext cx="9906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ADDAE3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2000" dirty="0">
              <a:solidFill>
                <a:srgbClr val="ADDAE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1528246" y="2431614"/>
            <a:ext cx="8606354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МАСШТАБ И ПОСЛЕДСТВИЯ</a:t>
            </a:r>
            <a:endParaRPr dirty="0"/>
          </a:p>
          <a:p>
            <a:pPr lvl="0"/>
            <a:r>
              <a:rPr lang="ru-RU" sz="2800" dirty="0"/>
              <a:t>Проект охватывает промышленные предприятия и склады по всей стране, где используются вилочные погрузчики. Неправильное или отсутствие контроля параметров техники может привести к частым поломкам, авариям и простою оборудования, что вызывает значительные финансовые потери и снижает безопасность работников.</a:t>
            </a:r>
            <a:endParaRPr dirty="0"/>
          </a:p>
        </p:txBody>
      </p:sp>
      <p:sp>
        <p:nvSpPr>
          <p:cNvPr id="133" name="Google Shape;133;p2"/>
          <p:cNvSpPr txBox="1"/>
          <p:nvPr/>
        </p:nvSpPr>
        <p:spPr>
          <a:xfrm>
            <a:off x="1528246" y="7378006"/>
            <a:ext cx="860635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5" name="Picture 3" descr="C:\Users\vadei\Desktop\Снимок экрана 2025-10-12 1734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344" y="1485900"/>
            <a:ext cx="7484656" cy="881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4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381000" y="495300"/>
            <a:ext cx="15887848" cy="82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ПРОБЛЕМА </a:t>
            </a:r>
            <a:r>
              <a:rPr lang="ru-RU" sz="4800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(решаемая задача)</a:t>
            </a:r>
            <a:endParaRPr sz="1800">
              <a:solidFill>
                <a:srgbClr val="FFA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" name="Google Shape;124;p2"/>
          <p:cNvGrpSpPr/>
          <p:nvPr/>
        </p:nvGrpSpPr>
        <p:grpSpPr>
          <a:xfrm>
            <a:off x="-14093" y="9563100"/>
            <a:ext cx="776094" cy="735444"/>
            <a:chOff x="-14093" y="9563100"/>
            <a:chExt cx="776094" cy="735444"/>
          </a:xfrm>
        </p:grpSpPr>
        <p:sp>
          <p:nvSpPr>
            <p:cNvPr id="125" name="Google Shape;125;p2"/>
            <p:cNvSpPr/>
            <p:nvPr/>
          </p:nvSpPr>
          <p:spPr>
            <a:xfrm>
              <a:off x="-14093" y="9563100"/>
              <a:ext cx="776094" cy="735444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5817" y="9744752"/>
              <a:ext cx="636274" cy="3721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ru-RU" sz="2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fld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2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FFA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 txBox="1"/>
          <p:nvPr/>
        </p:nvSpPr>
        <p:spPr>
          <a:xfrm>
            <a:off x="375950" y="2218453"/>
            <a:ext cx="9906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ADDAE3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2000" dirty="0">
              <a:solidFill>
                <a:srgbClr val="ADDAE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1528246" y="2465731"/>
            <a:ext cx="8606354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ВОЗМОЖНЫЕ ОГРАНИЧЕНИЯ</a:t>
            </a:r>
            <a:endParaRPr dirty="0" smtClean="0"/>
          </a:p>
          <a:p>
            <a:pPr lvl="0"/>
            <a:r>
              <a:rPr lang="ru-RU" sz="2800" dirty="0"/>
              <a:t>Основные ограничения проекта связаны с технологическими особенностями оборудования, стоимостью внедрения системы и необходимости обучения персонала. Также возможны сложности с интеграцией системы с существующим оборудованием и инфраструктурой.</a:t>
            </a: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157" y="1743752"/>
            <a:ext cx="7739843" cy="855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91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381000" y="495300"/>
            <a:ext cx="15887848" cy="82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ADDAE3"/>
                </a:solidFill>
                <a:latin typeface="Arial"/>
                <a:ea typeface="Arial"/>
                <a:cs typeface="Arial"/>
                <a:sym typeface="Arial"/>
              </a:rPr>
              <a:t>РЕШЕНИЕ</a:t>
            </a:r>
            <a:endParaRPr sz="1800">
              <a:solidFill>
                <a:srgbClr val="ADDAE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-14093" y="9563100"/>
            <a:ext cx="776094" cy="735444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55817" y="9744752"/>
            <a:ext cx="636274" cy="37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ADDA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 txBox="1"/>
          <p:nvPr/>
        </p:nvSpPr>
        <p:spPr>
          <a:xfrm>
            <a:off x="1160060" y="2449285"/>
            <a:ext cx="122147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dirty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Сущность предлагаемого решения и технологический </a:t>
            </a:r>
            <a:r>
              <a:rPr lang="ru-RU" sz="2800" dirty="0" smtClean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стек</a:t>
            </a:r>
            <a:endParaRPr dirty="0"/>
          </a:p>
        </p:txBody>
      </p:sp>
      <p:sp>
        <p:nvSpPr>
          <p:cNvPr id="149" name="Google Shape;149;p3"/>
          <p:cNvSpPr txBox="1"/>
          <p:nvPr/>
        </p:nvSpPr>
        <p:spPr>
          <a:xfrm>
            <a:off x="375950" y="2218453"/>
            <a:ext cx="9906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2000" dirty="0">
              <a:solidFill>
                <a:srgbClr val="FFA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4525" y="3141783"/>
            <a:ext cx="107817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Предлагаемая система включает установку датчиков для мониторинга ключевых параметров вилочных погрузчиков, таких как температура, давление и положение. Собранные данные передаются на центральный сервер для анализа и отображения в режиме реального времени. Использование современных сетевых технологий (</a:t>
            </a:r>
            <a:r>
              <a:rPr lang="ru-RU" sz="2800" dirty="0" err="1" smtClean="0"/>
              <a:t>Wi-Fi</a:t>
            </a:r>
            <a:r>
              <a:rPr lang="ru-RU" sz="2800" dirty="0" smtClean="0"/>
              <a:t>, </a:t>
            </a:r>
            <a:r>
              <a:rPr lang="ru-RU" sz="2800" dirty="0" err="1" smtClean="0"/>
              <a:t>IoT</a:t>
            </a:r>
            <a:r>
              <a:rPr lang="ru-RU" sz="2800" dirty="0" smtClean="0"/>
              <a:t>, облачные платформы) обеспечивает надежную и быструю обработку информации. Это необходимо сегодня для повышения безопасности, эффективности и профилактики поломок техники.</a:t>
            </a:r>
            <a:endParaRPr lang="ru-RU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806" y="760533"/>
            <a:ext cx="47625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806" y="5523033"/>
            <a:ext cx="4484963" cy="448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381000" y="495300"/>
            <a:ext cx="15887848" cy="82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ADDAE3"/>
                </a:solidFill>
                <a:latin typeface="Arial"/>
                <a:ea typeface="Arial"/>
                <a:cs typeface="Arial"/>
                <a:sym typeface="Arial"/>
              </a:rPr>
              <a:t>РЕШЕНИЕ</a:t>
            </a:r>
            <a:endParaRPr sz="1800">
              <a:solidFill>
                <a:srgbClr val="ADDAE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-14093" y="9563100"/>
            <a:ext cx="776094" cy="735444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55817" y="9744752"/>
            <a:ext cx="636274" cy="37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ADDA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1366550" y="2380578"/>
            <a:ext cx="9290737" cy="569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Фактический продукт, продукт в реальном исполнении </a:t>
            </a:r>
            <a:endParaRPr dirty="0"/>
          </a:p>
          <a:p>
            <a:pPr lvl="0"/>
            <a:r>
              <a:rPr lang="ru-RU" sz="2800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800" dirty="0"/>
              <a:t>Фактический продукт представляет собой систему мониторинга для вилочных погрузчиков, включающую набор датчиков, управляющую электронику и программное обеспечение для отображения данных и оповещений. Основные характеристики — сбор и анализ данных в режиме реального времени, удаленный доступ через мобильные или стационарные устройства, автоматическая выдача предупреждений о возможных неисправностях. Технология превосходит аналогичные решения за счет простоты интеграции, высокой точности измерений и масштабируемости.</a:t>
            </a:r>
            <a:endParaRPr dirty="0"/>
          </a:p>
        </p:txBody>
      </p:sp>
      <p:sp>
        <p:nvSpPr>
          <p:cNvPr id="151" name="Google Shape;151;p3"/>
          <p:cNvSpPr txBox="1"/>
          <p:nvPr/>
        </p:nvSpPr>
        <p:spPr>
          <a:xfrm>
            <a:off x="266700" y="2178221"/>
            <a:ext cx="9906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2000" dirty="0">
              <a:solidFill>
                <a:srgbClr val="FFA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2421" y="2380578"/>
            <a:ext cx="6010072" cy="601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83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381000" y="495300"/>
            <a:ext cx="15887848" cy="82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ADDAE3"/>
                </a:solidFill>
                <a:latin typeface="Arial"/>
                <a:ea typeface="Arial"/>
                <a:cs typeface="Arial"/>
                <a:sym typeface="Arial"/>
              </a:rPr>
              <a:t>РЕШЕНИЕ</a:t>
            </a:r>
            <a:endParaRPr sz="1800">
              <a:solidFill>
                <a:srgbClr val="ADDAE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-14093" y="9563100"/>
            <a:ext cx="776094" cy="735444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55817" y="9744752"/>
            <a:ext cx="636274" cy="37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ADDA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 txBox="1"/>
          <p:nvPr/>
        </p:nvSpPr>
        <p:spPr>
          <a:xfrm>
            <a:off x="1528246" y="2449285"/>
            <a:ext cx="1588784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3"/>
          <p:cNvSpPr txBox="1"/>
          <p:nvPr/>
        </p:nvSpPr>
        <p:spPr>
          <a:xfrm>
            <a:off x="375950" y="2218453"/>
            <a:ext cx="9906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2000" dirty="0">
              <a:solidFill>
                <a:srgbClr val="FFA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1528246" y="4235494"/>
            <a:ext cx="1588784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3"/>
          <p:cNvSpPr txBox="1"/>
          <p:nvPr/>
        </p:nvSpPr>
        <p:spPr>
          <a:xfrm>
            <a:off x="375950" y="4004662"/>
            <a:ext cx="99060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A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"/>
          <p:cNvSpPr txBox="1"/>
          <p:nvPr/>
        </p:nvSpPr>
        <p:spPr>
          <a:xfrm>
            <a:off x="1528246" y="2218452"/>
            <a:ext cx="10618261" cy="320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dirty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Основные эксплуатационные характеристики </a:t>
            </a:r>
            <a:endParaRPr lang="ru-RU" sz="2800" dirty="0" smtClean="0">
              <a:solidFill>
                <a:srgbClr val="6000A8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ru-RU" sz="3200" dirty="0" smtClean="0"/>
              <a:t>Время </a:t>
            </a:r>
            <a:r>
              <a:rPr lang="ru-RU" sz="3200" dirty="0"/>
              <a:t>освоения: 1–3 дня</a:t>
            </a:r>
          </a:p>
          <a:p>
            <a:r>
              <a:rPr lang="ru-RU" sz="3200" dirty="0"/>
              <a:t>Количество персонала: 1–2 человека</a:t>
            </a:r>
          </a:p>
          <a:p>
            <a:r>
              <a:rPr lang="ru-RU" sz="3200" dirty="0" smtClean="0"/>
              <a:t>Климатическое </a:t>
            </a:r>
            <a:r>
              <a:rPr lang="ru-RU" sz="3200" dirty="0"/>
              <a:t>исполнение: от -20°С до +50°С, стойкость к пыли и влаге (IP65)</a:t>
            </a:r>
          </a:p>
          <a:p>
            <a:r>
              <a:rPr lang="ru-RU" sz="3200" dirty="0"/>
              <a:t>Обслуживание: минимальное, проверка раз в полгода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3"/>
          <p:cNvSpPr txBox="1"/>
          <p:nvPr/>
        </p:nvSpPr>
        <p:spPr>
          <a:xfrm>
            <a:off x="375950" y="6042576"/>
            <a:ext cx="115229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A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872" y="838201"/>
            <a:ext cx="5780394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164" y="5670895"/>
            <a:ext cx="5431809" cy="407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88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381000" y="495300"/>
            <a:ext cx="15887848" cy="82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ADDAE3"/>
                </a:solidFill>
                <a:latin typeface="Arial"/>
                <a:ea typeface="Arial"/>
                <a:cs typeface="Arial"/>
                <a:sym typeface="Arial"/>
              </a:rPr>
              <a:t>РЕШЕНИЕ</a:t>
            </a:r>
            <a:endParaRPr sz="1800">
              <a:solidFill>
                <a:srgbClr val="ADDAE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-14093" y="9563100"/>
            <a:ext cx="776094" cy="735444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"/>
          <p:cNvSpPr/>
          <p:nvPr/>
        </p:nvSpPr>
        <p:spPr>
          <a:xfrm>
            <a:off x="55817" y="9744752"/>
            <a:ext cx="636274" cy="37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ADDA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"/>
          <p:cNvSpPr txBox="1"/>
          <p:nvPr/>
        </p:nvSpPr>
        <p:spPr>
          <a:xfrm>
            <a:off x="375950" y="2218453"/>
            <a:ext cx="99060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 smtClean="0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sz="2000" dirty="0">
              <a:solidFill>
                <a:srgbClr val="FFA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"/>
          <p:cNvSpPr txBox="1"/>
          <p:nvPr/>
        </p:nvSpPr>
        <p:spPr>
          <a:xfrm>
            <a:off x="1346822" y="2341543"/>
            <a:ext cx="15887848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Комплектация системы мониторинга</a:t>
            </a:r>
          </a:p>
          <a:p>
            <a:r>
              <a:rPr lang="ru-RU" sz="2400" b="1" dirty="0"/>
              <a:t>Датчики и сенсоры:</a:t>
            </a:r>
            <a:endParaRPr lang="ru-RU" sz="2400" dirty="0"/>
          </a:p>
          <a:p>
            <a:pPr lvl="1"/>
            <a:r>
              <a:rPr lang="ru-RU" sz="2400" dirty="0"/>
              <a:t>Температурные датчики двигателя и гидросистемы</a:t>
            </a:r>
          </a:p>
          <a:p>
            <a:pPr lvl="1"/>
            <a:r>
              <a:rPr lang="ru-RU" sz="2400" dirty="0"/>
              <a:t>Давление масла/гидравлики</a:t>
            </a:r>
          </a:p>
          <a:p>
            <a:pPr lvl="1"/>
            <a:r>
              <a:rPr lang="ru-RU" sz="2400" dirty="0"/>
              <a:t>Датчики положения (угла наклона, высоты вил)</a:t>
            </a:r>
          </a:p>
          <a:p>
            <a:pPr lvl="1"/>
            <a:r>
              <a:rPr lang="ru-RU" sz="2400" dirty="0"/>
              <a:t>Уровень масла и жидкости</a:t>
            </a:r>
          </a:p>
          <a:p>
            <a:r>
              <a:rPr lang="ru-RU" sz="2400" b="1" dirty="0"/>
              <a:t>Устройство сбора данных (микроконтроллер/</a:t>
            </a:r>
            <a:r>
              <a:rPr lang="ru-RU" sz="2400" b="1" dirty="0" err="1"/>
              <a:t>IoT</a:t>
            </a:r>
            <a:r>
              <a:rPr lang="ru-RU" sz="2400" b="1" dirty="0"/>
              <a:t>-модуль):</a:t>
            </a:r>
            <a:endParaRPr lang="ru-RU" sz="2400" dirty="0"/>
          </a:p>
          <a:p>
            <a:pPr lvl="1"/>
            <a:r>
              <a:rPr lang="ru-RU" sz="2400" dirty="0"/>
              <a:t>Обеспечивает связь между датчиками и сетью передачи данных</a:t>
            </a:r>
          </a:p>
          <a:p>
            <a:r>
              <a:rPr lang="ru-RU" sz="2400" b="1" dirty="0"/>
              <a:t>Сетевой коммуникационный модуль:</a:t>
            </a:r>
            <a:endParaRPr lang="ru-RU" sz="2400" dirty="0"/>
          </a:p>
          <a:p>
            <a:pPr lvl="1"/>
            <a:r>
              <a:rPr lang="ru-RU" sz="2400" dirty="0" err="1"/>
              <a:t>Wi-Fi</a:t>
            </a:r>
            <a:r>
              <a:rPr lang="ru-RU" sz="2400" dirty="0"/>
              <a:t>, </a:t>
            </a:r>
            <a:r>
              <a:rPr lang="ru-RU" sz="2400" dirty="0" err="1"/>
              <a:t>Ethernet</a:t>
            </a:r>
            <a:r>
              <a:rPr lang="ru-RU" sz="2400" dirty="0"/>
              <a:t> или </a:t>
            </a:r>
            <a:r>
              <a:rPr lang="ru-RU" sz="2400" dirty="0" err="1"/>
              <a:t>Bluetooth</a:t>
            </a:r>
            <a:r>
              <a:rPr lang="ru-RU" sz="2400" dirty="0"/>
              <a:t>-модуль для передачи данных</a:t>
            </a:r>
          </a:p>
          <a:p>
            <a:r>
              <a:rPr lang="ru-RU" sz="2400" b="1" dirty="0"/>
              <a:t>Блок питания для датчиков и устройств (при необходимости):</a:t>
            </a:r>
            <a:endParaRPr lang="ru-RU" sz="2400" dirty="0"/>
          </a:p>
          <a:p>
            <a:pPr lvl="1"/>
            <a:r>
              <a:rPr lang="ru-RU" sz="2400" dirty="0"/>
              <a:t>Блоки питания или аккумуляторы</a:t>
            </a:r>
          </a:p>
          <a:p>
            <a:r>
              <a:rPr lang="ru-RU" sz="2400" b="1" dirty="0"/>
              <a:t>Программное обеспечение:</a:t>
            </a:r>
            <a:endParaRPr lang="ru-RU" sz="2400" dirty="0"/>
          </a:p>
          <a:p>
            <a:pPr lvl="1"/>
            <a:r>
              <a:rPr lang="ru-RU" sz="2400" dirty="0"/>
              <a:t>Локальное или облачное приложение для мониторинга и аналитики</a:t>
            </a:r>
          </a:p>
          <a:p>
            <a:pPr lvl="1"/>
            <a:r>
              <a:rPr lang="ru-RU" sz="2400" dirty="0"/>
              <a:t>Веб-интерфейс/мобильное приложение</a:t>
            </a:r>
          </a:p>
          <a:p>
            <a:r>
              <a:rPr lang="ru-RU" sz="2400" b="1" dirty="0"/>
              <a:t>Крепежные элементы и кабели:</a:t>
            </a:r>
            <a:endParaRPr lang="ru-RU" sz="2400" dirty="0"/>
          </a:p>
          <a:p>
            <a:pPr lvl="1"/>
            <a:r>
              <a:rPr lang="ru-RU" sz="2400" dirty="0"/>
              <a:t>Для монтажа датчиков и устройств на погрузчик</a:t>
            </a:r>
          </a:p>
          <a:p>
            <a:r>
              <a:rPr lang="ru-RU" sz="2400" b="1" dirty="0"/>
              <a:t>Инструкции по установке и эксплуатации</a:t>
            </a:r>
            <a:endParaRPr 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609" y="3310274"/>
            <a:ext cx="5950424" cy="511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76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"/>
          <p:cNvSpPr/>
          <p:nvPr/>
        </p:nvSpPr>
        <p:spPr>
          <a:xfrm>
            <a:off x="0" y="1485900"/>
            <a:ext cx="5255616" cy="152400"/>
          </a:xfrm>
          <a:prstGeom prst="rect">
            <a:avLst/>
          </a:prstGeom>
          <a:solidFill>
            <a:srgbClr val="FBB3C1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4"/>
          <p:cNvSpPr/>
          <p:nvPr/>
        </p:nvSpPr>
        <p:spPr>
          <a:xfrm>
            <a:off x="1366551" y="1485900"/>
            <a:ext cx="5255620" cy="152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/>
          <p:nvPr/>
        </p:nvSpPr>
        <p:spPr>
          <a:xfrm>
            <a:off x="2733098" y="1485900"/>
            <a:ext cx="5255616" cy="152400"/>
          </a:xfrm>
          <a:prstGeom prst="rect">
            <a:avLst/>
          </a:prstGeom>
          <a:solidFill>
            <a:srgbClr val="9F00FF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4"/>
          <p:cNvSpPr/>
          <p:nvPr/>
        </p:nvSpPr>
        <p:spPr>
          <a:xfrm>
            <a:off x="4035130" y="1485900"/>
            <a:ext cx="5255616" cy="1524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4"/>
          <p:cNvSpPr/>
          <p:nvPr/>
        </p:nvSpPr>
        <p:spPr>
          <a:xfrm>
            <a:off x="5401672" y="1485900"/>
            <a:ext cx="5255616" cy="152400"/>
          </a:xfrm>
          <a:prstGeom prst="rect">
            <a:avLst/>
          </a:prstGeom>
          <a:solidFill>
            <a:srgbClr val="FFAC0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"/>
          <p:cNvSpPr txBox="1"/>
          <p:nvPr/>
        </p:nvSpPr>
        <p:spPr>
          <a:xfrm>
            <a:off x="381000" y="495300"/>
            <a:ext cx="158878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rgbClr val="ADDAE3"/>
                </a:solidFill>
                <a:latin typeface="Arial"/>
                <a:ea typeface="Arial"/>
                <a:cs typeface="Arial"/>
                <a:sym typeface="Arial"/>
              </a:rPr>
              <a:t>РЕШЕНИЕ</a:t>
            </a:r>
            <a:endParaRPr sz="1800">
              <a:solidFill>
                <a:srgbClr val="ADDAE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"/>
          <p:cNvSpPr/>
          <p:nvPr/>
        </p:nvSpPr>
        <p:spPr>
          <a:xfrm>
            <a:off x="-14093" y="9563100"/>
            <a:ext cx="776094" cy="735444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55817" y="9744752"/>
            <a:ext cx="636274" cy="37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"/>
          <p:cNvSpPr/>
          <p:nvPr/>
        </p:nvSpPr>
        <p:spPr>
          <a:xfrm>
            <a:off x="10803344" y="1485900"/>
            <a:ext cx="7484656" cy="88011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Внешний вид изделия</a:t>
            </a:r>
            <a:endParaRPr/>
          </a:p>
        </p:txBody>
      </p:sp>
      <p:sp>
        <p:nvSpPr>
          <p:cNvPr id="169" name="Google Shape;169;p4"/>
          <p:cNvSpPr/>
          <p:nvPr/>
        </p:nvSpPr>
        <p:spPr>
          <a:xfrm rot="10800000">
            <a:off x="0" y="0"/>
            <a:ext cx="914400" cy="838200"/>
          </a:xfrm>
          <a:prstGeom prst="triangle">
            <a:avLst>
              <a:gd name="adj" fmla="val 100000"/>
            </a:avLst>
          </a:prstGeom>
          <a:solidFill>
            <a:srgbClr val="ADDA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4"/>
          <p:cNvSpPr txBox="1"/>
          <p:nvPr/>
        </p:nvSpPr>
        <p:spPr>
          <a:xfrm>
            <a:off x="1528246" y="2449285"/>
            <a:ext cx="8987354" cy="698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6000A8"/>
                </a:solidFill>
                <a:latin typeface="Arial"/>
                <a:ea typeface="Arial"/>
                <a:cs typeface="Arial"/>
                <a:sym typeface="Arial"/>
              </a:rPr>
              <a:t>МОДЕЛЬ ПРИМЕНЕНИЯ</a:t>
            </a:r>
            <a:endParaRPr dirty="0"/>
          </a:p>
          <a:p>
            <a:r>
              <a:rPr lang="ru-RU" sz="2800" dirty="0" smtClean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800" b="1" dirty="0"/>
              <a:t>Установка датчиков</a:t>
            </a:r>
            <a:r>
              <a:rPr lang="ru-RU" sz="2800" dirty="0"/>
              <a:t> на вилочный погрузчик: температура, давление, положение и другие параметры.</a:t>
            </a:r>
          </a:p>
          <a:p>
            <a:r>
              <a:rPr lang="ru-RU" sz="2800" b="1" dirty="0"/>
              <a:t>Передача данных</a:t>
            </a:r>
            <a:r>
              <a:rPr lang="ru-RU" sz="2800" dirty="0"/>
              <a:t> через коммуникационный модуль (</a:t>
            </a:r>
            <a:r>
              <a:rPr lang="ru-RU" sz="2800" dirty="0" err="1"/>
              <a:t>Wi-Fi</a:t>
            </a:r>
            <a:r>
              <a:rPr lang="ru-RU" sz="2800" dirty="0"/>
              <a:t>, </a:t>
            </a:r>
            <a:r>
              <a:rPr lang="ru-RU" sz="2800" dirty="0" err="1"/>
              <a:t>Bluetooth</a:t>
            </a:r>
            <a:r>
              <a:rPr lang="ru-RU" sz="2800" dirty="0"/>
              <a:t>) на центральный сервер или облако.</a:t>
            </a:r>
          </a:p>
          <a:p>
            <a:r>
              <a:rPr lang="ru-RU" sz="2800" b="1" dirty="0"/>
              <a:t>Обработка и хранение данных</a:t>
            </a:r>
            <a:r>
              <a:rPr lang="ru-RU" sz="2800" dirty="0"/>
              <a:t> в программном обеспечении: отображение в интерфейсе пользователя, формирование отчетов, автоматические оповещения.</a:t>
            </a:r>
          </a:p>
          <a:p>
            <a:r>
              <a:rPr lang="ru-RU" sz="2800" b="1" dirty="0"/>
              <a:t>Пользователь</a:t>
            </a:r>
            <a:r>
              <a:rPr lang="ru-RU" sz="2800" dirty="0"/>
              <a:t> следит за статусом техники через веб или мобильное приложение.</a:t>
            </a:r>
          </a:p>
          <a:p>
            <a:r>
              <a:rPr lang="ru-RU" sz="2800" dirty="0"/>
              <a:t>В случае отклонения параметров — система автоматически срабатывает и уведомляет оператора или службу техобслуживания.</a:t>
            </a:r>
          </a:p>
        </p:txBody>
      </p:sp>
      <p:sp>
        <p:nvSpPr>
          <p:cNvPr id="171" name="Google Shape;171;p4"/>
          <p:cNvSpPr txBox="1"/>
          <p:nvPr/>
        </p:nvSpPr>
        <p:spPr>
          <a:xfrm>
            <a:off x="375950" y="2218453"/>
            <a:ext cx="11522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>
                <a:solidFill>
                  <a:srgbClr val="FFAC00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sz="2000">
              <a:solidFill>
                <a:srgbClr val="FFA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4" name="Picture 4" descr="C:\Users\vadei\Downloads\photo_5431471374473495233_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384" y="1485159"/>
            <a:ext cx="7384575" cy="881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662</Words>
  <Application>Microsoft Office PowerPoint</Application>
  <PresentationFormat>Произвольный</PresentationFormat>
  <Paragraphs>154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 Rzhevskaya</dc:creator>
  <cp:lastModifiedBy>vadeikin2004@gmail.com</cp:lastModifiedBy>
  <cp:revision>39</cp:revision>
  <dcterms:created xsi:type="dcterms:W3CDTF">2006-08-16T00:00:00Z</dcterms:created>
  <dcterms:modified xsi:type="dcterms:W3CDTF">2025-10-12T18:16:59Z</dcterms:modified>
</cp:coreProperties>
</file>