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64" r:id="rId3"/>
    <p:sldId id="267" r:id="rId4"/>
    <p:sldId id="270" r:id="rId5"/>
    <p:sldId id="276" r:id="rId6"/>
    <p:sldId id="311" r:id="rId7"/>
    <p:sldId id="313" r:id="rId8"/>
    <p:sldId id="315" r:id="rId9"/>
    <p:sldId id="314" r:id="rId10"/>
    <p:sldId id="256" r:id="rId11"/>
    <p:sldId id="317" r:id="rId12"/>
    <p:sldId id="318" r:id="rId13"/>
    <p:sldId id="300" r:id="rId14"/>
    <p:sldId id="319" r:id="rId15"/>
    <p:sldId id="304" r:id="rId16"/>
    <p:sldId id="306" r:id="rId17"/>
    <p:sldId id="312" r:id="rId18"/>
    <p:sldId id="316" r:id="rId19"/>
    <p:sldId id="309" r:id="rId20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035"/>
    <a:srgbClr val="08C8D6"/>
    <a:srgbClr val="FFFFFF"/>
    <a:srgbClr val="7F7F7F"/>
    <a:srgbClr val="FF0066"/>
    <a:srgbClr val="FF6699"/>
    <a:srgbClr val="CC3399"/>
    <a:srgbClr val="FF33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6C2E0-EC9E-42BD-87DB-5C451AEFA05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2BDC6-960B-40D2-9853-E61122F5B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332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A2BDC6-960B-40D2-9853-E61122F5BA9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178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295b78a7f_0_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6" name="Google Shape;86;g29295b78a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8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forms.yandex.ru/u/6534c472068ff06cc52c037d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lck.ru/SXAua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283609" y="2074709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72517"/>
            <a:ext cx="41072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400" b="0" i="0" dirty="0">
                <a:solidFill>
                  <a:srgbClr val="DBDEE1"/>
                </a:solidFill>
                <a:effectLst/>
                <a:latin typeface="gg sans"/>
              </a:rPr>
              <a:t>MirrorSearch</a:t>
            </a:r>
            <a:r>
              <a:rPr lang="ru-RU" sz="44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 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70439" y="3271526"/>
            <a:ext cx="447911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Продвинутый фильтр изображений</a:t>
            </a:r>
            <a:endParaRPr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6D5C671-EE3C-486E-A7A7-DB1D3CCAA710}"/>
              </a:ext>
            </a:extLst>
          </p:cNvPr>
          <p:cNvCxnSpPr/>
          <p:nvPr/>
        </p:nvCxnSpPr>
        <p:spPr>
          <a:xfrm>
            <a:off x="0" y="3271526"/>
            <a:ext cx="121920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27874" y="1319512"/>
            <a:ext cx="576884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Arial"/>
                <a:cs typeface="Arial"/>
              </a:rPr>
              <a:t>Проблема: Дублирование изображений в памяти устройства, отсутствие возможности фильтровать изображения по схожести.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В настоящее время эту проблему решают следующими способами: Ручная сортировка, несовершенные алгоритмы подобной сортировки.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Они неэффективны, потому что: Занимают много времени и трудозатрат.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7" name="TextBox 16"/>
          <p:cNvSpPr txBox="1"/>
          <p:nvPr/>
        </p:nvSpPr>
        <p:spPr bwMode="auto">
          <a:xfrm>
            <a:off x="7096475" y="5362023"/>
            <a:ext cx="39670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Arial"/>
                <a:cs typeface="Arial"/>
              </a:rPr>
              <a:t>Статистика «Личный пример одного из членов команды»</a:t>
            </a:r>
            <a:endParaRPr dirty="0"/>
          </a:p>
          <a:p>
            <a:pPr algn="ctr">
              <a:defRPr/>
            </a:pPr>
            <a:r>
              <a:rPr lang="ru-RU" dirty="0">
                <a:latin typeface="Arial"/>
                <a:cs typeface="Arial"/>
              </a:rPr>
              <a:t>Источник: файловая система устройства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E2C525-DA29-41ED-B349-C01E929C38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75" y="1024356"/>
            <a:ext cx="3967009" cy="4237856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3E124B8-D580-455D-8129-5BCE02411D9A}"/>
              </a:ext>
            </a:extLst>
          </p:cNvPr>
          <p:cNvCxnSpPr>
            <a:cxnSpLocks/>
          </p:cNvCxnSpPr>
          <p:nvPr/>
        </p:nvCxnSpPr>
        <p:spPr>
          <a:xfrm>
            <a:off x="419314" y="2438400"/>
            <a:ext cx="5390359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611144B7-0A9A-4D79-984B-523D4B3D5294}"/>
              </a:ext>
            </a:extLst>
          </p:cNvPr>
          <p:cNvCxnSpPr>
            <a:cxnSpLocks/>
          </p:cNvCxnSpPr>
          <p:nvPr/>
        </p:nvCxnSpPr>
        <p:spPr bwMode="auto">
          <a:xfrm>
            <a:off x="419314" y="3828473"/>
            <a:ext cx="5390359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FCA8720-F470-4C47-BDA2-275999190F16}"/>
              </a:ext>
            </a:extLst>
          </p:cNvPr>
          <p:cNvCxnSpPr>
            <a:cxnSpLocks/>
          </p:cNvCxnSpPr>
          <p:nvPr/>
        </p:nvCxnSpPr>
        <p:spPr bwMode="auto">
          <a:xfrm>
            <a:off x="419314" y="5003595"/>
            <a:ext cx="5390359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dirty="0">
                  <a:latin typeface="Arial Black"/>
                  <a:cs typeface="Arial"/>
                </a:rPr>
                <a:t>ЦЕЛЕВАЯ АУДИТОРИЯ</a:t>
              </a:r>
              <a:endParaRPr dirty="0"/>
            </a:p>
          </p:txBody>
        </p:sp>
      </p:grpSp>
      <p:sp>
        <p:nvSpPr>
          <p:cNvPr id="3" name="TextBox 2"/>
          <p:cNvSpPr txBox="1"/>
          <p:nvPr/>
        </p:nvSpPr>
        <p:spPr bwMode="auto">
          <a:xfrm>
            <a:off x="4077955" y="1412010"/>
            <a:ext cx="7061100" cy="4197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Люди, любящие создавать много изображений и делиться ими с окружением. Имеют большое количество изображений в памяти своих устройств, и сталкиваются с сложностью из сортировки. Для решения имеющейся проблемы используют ручную сортировку или встроенные в телефоны несовершенные алгоритмы. Подобные способы сортировки мало того что времязатратны, так ещё и требуют ручного труда.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Данная аудитория чаще всего ценит удобства интерфейса приложения, и скорее всего оценит минималистичный, не броский дизайн. </a:t>
            </a: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b="0" strike="noStrike" cap="none" spc="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9345B0-49A6-4E57-B08F-AEF5119F82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120" y="1419571"/>
            <a:ext cx="3078920" cy="45167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82371" y="1384164"/>
            <a:ext cx="59899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Предлагаемая идея</a:t>
            </a:r>
            <a:r>
              <a:rPr lang="ru-RU" dirty="0">
                <a:latin typeface="Arial"/>
                <a:cs typeface="Arial"/>
              </a:rPr>
              <a:t>: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ru-RU" dirty="0">
                <a:latin typeface="Arial"/>
                <a:cs typeface="Arial"/>
              </a:rPr>
              <a:t>Создание программы, которая будет сортировать изображение на основе нейросети, помогая отсортировать изображения по их схожести. Также она позволит находить дублирующийся изображения и удалять копии при разрешении пользователя.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программу в период до 3-х лет, за сумму до 1 млн р</a:t>
            </a:r>
            <a:r>
              <a:rPr lang="ru-RU" dirty="0">
                <a:latin typeface="Arial"/>
                <a:cs typeface="Arial"/>
              </a:rPr>
              <a:t>ублей, силами нашей команды.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D66E433-6958-4645-A9FA-67F97571B900}"/>
              </a:ext>
            </a:extLst>
          </p:cNvPr>
          <p:cNvCxnSpPr>
            <a:cxnSpLocks/>
          </p:cNvCxnSpPr>
          <p:nvPr/>
        </p:nvCxnSpPr>
        <p:spPr>
          <a:xfrm>
            <a:off x="473811" y="3323233"/>
            <a:ext cx="576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8A3B1BC-BD85-4CCF-B5E1-6D51EB4CC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982" y="955947"/>
            <a:ext cx="4605268" cy="46052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ПРОДУКТ ПРОЕКТА</a:t>
              </a:r>
              <a:endParaRPr dirty="0"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481695" y="1270306"/>
            <a:ext cx="4217341" cy="4317390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051822" y="5657333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Примеры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21820" y="1178559"/>
            <a:ext cx="560506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Продукт: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Ц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ифровая программа вида галереи.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функции / возможности: Просмотр изображений устройства, сортировка изображений по некоторым фильтрам в том числе и по схожести его с другими. Сохранение или дублирование изображений в облаке.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Сценарий использования: Приведен на след. слайде</a:t>
            </a: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id="{9652416F-CD04-412D-A969-D4D4A48444D0}"/>
              </a:ext>
            </a:extLst>
          </p:cNvPr>
          <p:cNvSpPr/>
          <p:nvPr/>
        </p:nvSpPr>
        <p:spPr>
          <a:xfrm>
            <a:off x="5855854" y="4908732"/>
            <a:ext cx="240146" cy="50952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A8C993-0686-47FE-AF4C-843106E1DB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08"/>
          <a:stretch/>
        </p:blipFill>
        <p:spPr>
          <a:xfrm>
            <a:off x="481695" y="1270305"/>
            <a:ext cx="4217341" cy="431739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5C0CEA5-0659-438A-96E5-CE1ECCC88D37}"/>
              </a:ext>
            </a:extLst>
          </p:cNvPr>
          <p:cNvSpPr/>
          <p:nvPr/>
        </p:nvSpPr>
        <p:spPr>
          <a:xfrm>
            <a:off x="1535358" y="1764667"/>
            <a:ext cx="312375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ru-RU" sz="140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64D7BCCE-D7D4-40BD-952A-5C92C2255A3D}"/>
              </a:ext>
            </a:extLst>
          </p:cNvPr>
          <p:cNvCxnSpPr>
            <a:cxnSpLocks/>
          </p:cNvCxnSpPr>
          <p:nvPr/>
        </p:nvCxnSpPr>
        <p:spPr>
          <a:xfrm>
            <a:off x="5395710" y="1764667"/>
            <a:ext cx="514298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91A61AF7-23F6-4C64-9BDF-534A3605B4AF}"/>
              </a:ext>
            </a:extLst>
          </p:cNvPr>
          <p:cNvCxnSpPr>
            <a:cxnSpLocks/>
          </p:cNvCxnSpPr>
          <p:nvPr/>
        </p:nvCxnSpPr>
        <p:spPr bwMode="auto">
          <a:xfrm>
            <a:off x="5395710" y="3847467"/>
            <a:ext cx="514298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CB6AC4D-5830-41D0-94B4-E4B4D1F7A2E8}"/>
              </a:ext>
            </a:extLst>
          </p:cNvPr>
          <p:cNvSpPr/>
          <p:nvPr/>
        </p:nvSpPr>
        <p:spPr>
          <a:xfrm>
            <a:off x="609600" y="1152525"/>
            <a:ext cx="1866900" cy="6477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Запуск приложения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05BD31F-7489-4C83-B955-1EDB0C8B8DCA}"/>
              </a:ext>
            </a:extLst>
          </p:cNvPr>
          <p:cNvSpPr/>
          <p:nvPr/>
        </p:nvSpPr>
        <p:spPr>
          <a:xfrm>
            <a:off x="3238500" y="995361"/>
            <a:ext cx="1866900" cy="981075"/>
          </a:xfrm>
          <a:prstGeom prst="roundRect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Просмотр недавних изображений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447B4B1-BC2F-44D2-A01C-6CEEA5D8EEC4}"/>
              </a:ext>
            </a:extLst>
          </p:cNvPr>
          <p:cNvSpPr/>
          <p:nvPr/>
        </p:nvSpPr>
        <p:spPr>
          <a:xfrm>
            <a:off x="5867400" y="1150438"/>
            <a:ext cx="1866900" cy="647700"/>
          </a:xfrm>
          <a:prstGeom prst="roundRect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Сортировка изображений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3594F2-2E8E-48D5-8861-3A8404ACFE23}"/>
              </a:ext>
            </a:extLst>
          </p:cNvPr>
          <p:cNvSpPr txBox="1"/>
          <p:nvPr/>
        </p:nvSpPr>
        <p:spPr>
          <a:xfrm>
            <a:off x="7824355" y="1050669"/>
            <a:ext cx="1866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Использование настраиваемых фильтров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C258B6E-8FD0-44A5-99B4-52F54BD84956}"/>
              </a:ext>
            </a:extLst>
          </p:cNvPr>
          <p:cNvSpPr/>
          <p:nvPr/>
        </p:nvSpPr>
        <p:spPr>
          <a:xfrm>
            <a:off x="0" y="0"/>
            <a:ext cx="12192000" cy="6619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548CA11-ED97-409A-A72B-505BD037CFAA}"/>
              </a:ext>
            </a:extLst>
          </p:cNvPr>
          <p:cNvSpPr/>
          <p:nvPr/>
        </p:nvSpPr>
        <p:spPr bwMode="auto">
          <a:xfrm>
            <a:off x="419314" y="330200"/>
            <a:ext cx="2819185" cy="46736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E07C1F-0305-4119-A021-66A035D5DD86}"/>
              </a:ext>
            </a:extLst>
          </p:cNvPr>
          <p:cNvSpPr txBox="1"/>
          <p:nvPr/>
        </p:nvSpPr>
        <p:spPr bwMode="auto">
          <a:xfrm>
            <a:off x="542745" y="402364"/>
            <a:ext cx="2600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 Black"/>
                <a:ea typeface="+mn-ea"/>
                <a:cs typeface="Arial"/>
              </a:rPr>
              <a:t>СХЕМА ПРОДУКТА</a:t>
            </a:r>
            <a:endParaRPr lang="ru-RU" dirty="0"/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30993F98-D5BE-4420-BE5F-E9AA3EC3A9EB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2476500" y="1476375"/>
            <a:ext cx="762000" cy="9524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060BC09F-7FBA-4AF0-8FAC-7FBADC250A05}"/>
              </a:ext>
            </a:extLst>
          </p:cNvPr>
          <p:cNvSpPr/>
          <p:nvPr/>
        </p:nvSpPr>
        <p:spPr>
          <a:xfrm>
            <a:off x="5867399" y="2455363"/>
            <a:ext cx="1866900" cy="647700"/>
          </a:xfrm>
          <a:prstGeom prst="roundRect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Поиск схожих изображений</a:t>
            </a:r>
          </a:p>
        </p:txBody>
      </p:sp>
      <p:cxnSp>
        <p:nvCxnSpPr>
          <p:cNvPr id="25" name="Соединитель: уступ 24">
            <a:extLst>
              <a:ext uri="{FF2B5EF4-FFF2-40B4-BE49-F238E27FC236}">
                <a16:creationId xmlns:a16="http://schemas.microsoft.com/office/drawing/2014/main" id="{16DE6785-8458-40E6-9294-60068FDD2941}"/>
              </a:ext>
            </a:extLst>
          </p:cNvPr>
          <p:cNvCxnSpPr>
            <a:cxnSpLocks/>
            <a:stCxn id="7" idx="3"/>
            <a:endCxn id="21" idx="1"/>
          </p:cNvCxnSpPr>
          <p:nvPr/>
        </p:nvCxnSpPr>
        <p:spPr>
          <a:xfrm>
            <a:off x="5105400" y="1485899"/>
            <a:ext cx="761999" cy="1293314"/>
          </a:xfrm>
          <a:prstGeom prst="bentConnector3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18509C1-3FF7-431F-9E89-25ED69822717}"/>
              </a:ext>
            </a:extLst>
          </p:cNvPr>
          <p:cNvSpPr txBox="1"/>
          <p:nvPr/>
        </p:nvSpPr>
        <p:spPr>
          <a:xfrm>
            <a:off x="7824354" y="2330200"/>
            <a:ext cx="2476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Использование нейронной сети, для поиска и сопоставления изображений</a:t>
            </a: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C8C92F6C-0058-4507-8D99-4836564DC8D8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 flipV="1">
            <a:off x="5105400" y="1474288"/>
            <a:ext cx="762000" cy="116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B1771121-20FB-4F3E-972C-FD7F06068A73}"/>
              </a:ext>
            </a:extLst>
          </p:cNvPr>
          <p:cNvSpPr/>
          <p:nvPr/>
        </p:nvSpPr>
        <p:spPr>
          <a:xfrm>
            <a:off x="5867400" y="4298054"/>
            <a:ext cx="1866900" cy="948202"/>
          </a:xfrm>
          <a:prstGeom prst="roundRect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Поиск изображений по параметрам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6D65783-E990-4406-9121-2CCE95A32001}"/>
              </a:ext>
            </a:extLst>
          </p:cNvPr>
          <p:cNvSpPr txBox="1"/>
          <p:nvPr/>
        </p:nvSpPr>
        <p:spPr>
          <a:xfrm>
            <a:off x="7824355" y="4158330"/>
            <a:ext cx="1866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Использует алгоритм для поиска изображений по определённым  параметрам</a:t>
            </a:r>
          </a:p>
        </p:txBody>
      </p:sp>
      <p:cxnSp>
        <p:nvCxnSpPr>
          <p:cNvPr id="34" name="Соединитель: уступ 33">
            <a:extLst>
              <a:ext uri="{FF2B5EF4-FFF2-40B4-BE49-F238E27FC236}">
                <a16:creationId xmlns:a16="http://schemas.microsoft.com/office/drawing/2014/main" id="{54AD50B0-BC3F-4F7F-BFB1-9C1FBB0D0E49}"/>
              </a:ext>
            </a:extLst>
          </p:cNvPr>
          <p:cNvCxnSpPr>
            <a:cxnSpLocks/>
            <a:stCxn id="7" idx="3"/>
            <a:endCxn id="31" idx="1"/>
          </p:cNvCxnSpPr>
          <p:nvPr/>
        </p:nvCxnSpPr>
        <p:spPr>
          <a:xfrm>
            <a:off x="5105400" y="1485899"/>
            <a:ext cx="762000" cy="3286256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4CCE3DFD-58B8-4365-85D5-461A5476C4B5}"/>
              </a:ext>
            </a:extLst>
          </p:cNvPr>
          <p:cNvSpPr/>
          <p:nvPr/>
        </p:nvSpPr>
        <p:spPr>
          <a:xfrm>
            <a:off x="3238500" y="2420851"/>
            <a:ext cx="1866900" cy="1218275"/>
          </a:xfrm>
          <a:prstGeom prst="roundRect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Просмотр изображений в папах и их распределение</a:t>
            </a:r>
          </a:p>
        </p:txBody>
      </p: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B07A8B24-E856-4148-8FD3-F26E34833DB7}"/>
              </a:ext>
            </a:extLst>
          </p:cNvPr>
          <p:cNvCxnSpPr>
            <a:stCxn id="7" idx="2"/>
            <a:endCxn id="38" idx="0"/>
          </p:cNvCxnSpPr>
          <p:nvPr/>
        </p:nvCxnSpPr>
        <p:spPr>
          <a:xfrm>
            <a:off x="4171950" y="1976436"/>
            <a:ext cx="0" cy="4444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DDF32F7-D536-430F-AECE-9ABFF25C05FC}"/>
              </a:ext>
            </a:extLst>
          </p:cNvPr>
          <p:cNvSpPr txBox="1"/>
          <p:nvPr/>
        </p:nvSpPr>
        <p:spPr>
          <a:xfrm>
            <a:off x="633845" y="2364399"/>
            <a:ext cx="2476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Папки создаются на устройстве и хранятся в памяти устройства. синхронизируется с внутренней галереей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940D3D2-ECCE-4F24-9843-3363C4BD9686}"/>
              </a:ext>
            </a:extLst>
          </p:cNvPr>
          <p:cNvSpPr txBox="1"/>
          <p:nvPr/>
        </p:nvSpPr>
        <p:spPr>
          <a:xfrm>
            <a:off x="9691255" y="1057037"/>
            <a:ext cx="18669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Пример: По дате, расширению, названию.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426C885-69AB-492E-901A-87EAC91F617D}"/>
              </a:ext>
            </a:extLst>
          </p:cNvPr>
          <p:cNvSpPr txBox="1"/>
          <p:nvPr/>
        </p:nvSpPr>
        <p:spPr>
          <a:xfrm>
            <a:off x="9691255" y="4158330"/>
            <a:ext cx="18669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Пример: По дате, расширению, названию.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9B957B5B-1B51-42BE-90AA-542D7FC15352}"/>
              </a:ext>
            </a:extLst>
          </p:cNvPr>
          <p:cNvSpPr/>
          <p:nvPr/>
        </p:nvSpPr>
        <p:spPr>
          <a:xfrm>
            <a:off x="3238500" y="4260308"/>
            <a:ext cx="1866900" cy="929155"/>
          </a:xfrm>
          <a:prstGeom prst="roundRect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Сохранение изображений в облаке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CA7D80A-7A86-4369-8190-B2259B306C8E}"/>
              </a:ext>
            </a:extLst>
          </p:cNvPr>
          <p:cNvSpPr txBox="1"/>
          <p:nvPr/>
        </p:nvSpPr>
        <p:spPr>
          <a:xfrm>
            <a:off x="678872" y="4158330"/>
            <a:ext cx="2476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Отдельное сохранение или дублирование изображений в облачном хранилище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FB32541-4893-4AD9-B293-028E89E673C4}"/>
              </a:ext>
            </a:extLst>
          </p:cNvPr>
          <p:cNvSpPr txBox="1"/>
          <p:nvPr/>
        </p:nvSpPr>
        <p:spPr>
          <a:xfrm>
            <a:off x="1288472" y="5350759"/>
            <a:ext cx="18669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/>
              <a:t>Примечание: функция доступна по платной подписке</a:t>
            </a:r>
          </a:p>
        </p:txBody>
      </p: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4EB8B2C7-9FE9-4D88-B630-08A45422CD2C}"/>
              </a:ext>
            </a:extLst>
          </p:cNvPr>
          <p:cNvCxnSpPr>
            <a:stCxn id="38" idx="2"/>
            <a:endCxn id="47" idx="0"/>
          </p:cNvCxnSpPr>
          <p:nvPr/>
        </p:nvCxnSpPr>
        <p:spPr>
          <a:xfrm>
            <a:off x="4171950" y="3639126"/>
            <a:ext cx="0" cy="6211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420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-2540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176103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ТЕХНОЛОГИЯ</a:t>
              </a:r>
              <a:endParaRPr dirty="0"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92010" y="1198879"/>
            <a:ext cx="562378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Технологии, используемые в решении: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b="1" i="0" dirty="0">
                <a:solidFill>
                  <a:prstClr val="black"/>
                </a:solidFill>
                <a:latin typeface="Söhne"/>
                <a:cs typeface="Arial"/>
              </a:rPr>
              <a:t>Н</a:t>
            </a:r>
            <a:r>
              <a:rPr lang="ru-RU" b="1" i="0" dirty="0">
                <a:effectLst/>
                <a:latin typeface="Söhne"/>
              </a:rPr>
              <a:t>ейронные сети и программные алгоритмы</a:t>
            </a:r>
            <a:br>
              <a:rPr lang="ru-RU" b="1" i="0" dirty="0">
                <a:effectLst/>
                <a:latin typeface="Söhne"/>
              </a:rPr>
            </a:br>
            <a:r>
              <a:rPr lang="ru-RU" b="1" i="0" dirty="0">
                <a:effectLst/>
                <a:latin typeface="Söhne"/>
              </a:rPr>
              <a:t>Облачные вычисления</a:t>
            </a:r>
            <a:br>
              <a:rPr lang="ru-RU" b="1" i="0" dirty="0">
                <a:effectLst/>
                <a:latin typeface="Söhne"/>
              </a:rPr>
            </a:br>
            <a:r>
              <a:rPr lang="ru-RU" b="1" i="0" dirty="0">
                <a:effectLst/>
                <a:latin typeface="Söhne"/>
              </a:rPr>
              <a:t>Интеграция с </a:t>
            </a:r>
            <a:r>
              <a:rPr lang="en-US" b="1" i="0" dirty="0">
                <a:effectLst/>
                <a:latin typeface="Söhne"/>
              </a:rPr>
              <a:t>API </a:t>
            </a:r>
            <a:r>
              <a:rPr lang="ru-RU" b="1" i="0" dirty="0">
                <a:effectLst/>
                <a:latin typeface="Söhne"/>
              </a:rPr>
              <a:t>метаданных</a:t>
            </a: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 обладает следующими техническими параметрами: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dirty="0">
                <a:effectLst/>
                <a:latin typeface="Söhne"/>
              </a:rPr>
              <a:t>Производительность, интерфейс и удобство использования, интеграция с облачными хранилищами, обработка изображений, разрешение и поддерживаемые форматы, скорость загрузки и синхронизации.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Уровень готовности технологии: 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TRL </a:t>
            </a:r>
            <a:r>
              <a:rPr lang="ru-RU" sz="1800" i="0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№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endParaRPr lang="ru-RU" sz="1800" i="0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2ECD474-625F-4A26-AECD-2B96A1F63B5B}"/>
              </a:ext>
            </a:extLst>
          </p:cNvPr>
          <p:cNvCxnSpPr/>
          <p:nvPr/>
        </p:nvCxnSpPr>
        <p:spPr>
          <a:xfrm>
            <a:off x="542745" y="2512291"/>
            <a:ext cx="4980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9C9AA576-A969-4995-92D3-E3C537BD1394}"/>
              </a:ext>
            </a:extLst>
          </p:cNvPr>
          <p:cNvCxnSpPr/>
          <p:nvPr/>
        </p:nvCxnSpPr>
        <p:spPr bwMode="auto">
          <a:xfrm>
            <a:off x="542745" y="4973782"/>
            <a:ext cx="4980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1101210"/>
              </p:ext>
            </p:extLst>
          </p:nvPr>
        </p:nvGraphicFramePr>
        <p:xfrm>
          <a:off x="542745" y="941505"/>
          <a:ext cx="11063143" cy="5034260"/>
        </p:xfrm>
        <a:graphic>
          <a:graphicData uri="http://schemas.openxmlformats.org/drawingml/2006/table">
            <a:tbl>
              <a:tblPr firstRow="1" bandRow="1"/>
              <a:tblGrid>
                <a:gridCol w="1414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6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2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60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46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10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83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4191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</a:p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MirrorSearch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»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Встроенная сортировка в галереях смартфонов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«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Adobe Bridge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»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«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Corel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AfterShot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 Pro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»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«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ACDSee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 Photo Studio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»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sz="1400" dirty="0"/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«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darktable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»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037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Стоимость</a:t>
                      </a:r>
                      <a:endParaRPr sz="1200" i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Бесплатно, дополнительные функции - 300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₽ в месяц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6 300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₽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6 000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₽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07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Платформа</a:t>
                      </a:r>
                      <a:endParaRPr sz="1200" i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Android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Android, IOS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Windows, macOS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Windows, macOS, Linux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Windows, macOS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Windows, macOS, Linux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190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Функции сортировки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Теги, коллекции, даты, ключевые слова</a:t>
                      </a:r>
                    </a:p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Теги, даты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Теги, коллекции, даты, ключевые слова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Теги, коллекции, даты, ключевые слова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Теги, коллекции, даты, ключевые слова</a:t>
                      </a:r>
                    </a:p>
                    <a:p>
                      <a:pPr marL="0" algn="ctr" defTabSz="914400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Теги, коллекции, даты, ключевые слова</a:t>
                      </a:r>
                    </a:p>
                    <a:p>
                      <a:pPr marL="0" algn="ctr" defTabSz="914400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644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Особенности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Сохранение фотографий в облако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Сохранение фотографий в облако, обработка фото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Обработка фотографий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Обработка фотографий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Обработка фотографий, открытый исходный код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>
            <a:off x="456258" y="6004580"/>
            <a:ext cx="111865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dirty="0">
                <a:latin typeface="Arial"/>
                <a:cs typeface="Arial"/>
              </a:rPr>
              <a:t>Уникальность: Наш проект даёт обширное количество функций сортировки фотографий на </a:t>
            </a:r>
            <a:r>
              <a:rPr lang="ru-RU" sz="1400" b="1" dirty="0">
                <a:latin typeface="Arial"/>
                <a:cs typeface="Arial"/>
              </a:rPr>
              <a:t>мобильных платформах</a:t>
            </a:r>
            <a:r>
              <a:rPr lang="ru-RU" sz="1400" dirty="0">
                <a:latin typeface="Arial"/>
                <a:cs typeface="Arial"/>
              </a:rPr>
              <a:t>. При покупке подписки появляется возможность сохранения фотографий в облаке, что экономит место в памяти смартфона</a:t>
            </a:r>
            <a:endParaRPr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419315" y="330200"/>
              <a:ext cx="3090910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542745" y="402364"/>
              <a:ext cx="296747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 dirty="0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ГИПОТЕЗА ПРОЕКТА</a:t>
              </a: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3"/>
          <p:cNvSpPr txBox="1"/>
          <p:nvPr/>
        </p:nvSpPr>
        <p:spPr>
          <a:xfrm>
            <a:off x="419313" y="1178559"/>
            <a:ext cx="5610600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Гипотеза:</a:t>
            </a:r>
            <a:br>
              <a:rPr lang="ru-RU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800" dirty="0">
                <a:solidFill>
                  <a:srgbClr val="071D2B"/>
                </a:solidFill>
                <a:highlight>
                  <a:srgbClr val="FFFFFF"/>
                </a:highlight>
              </a:rPr>
              <a:t>В среднем, люди хранят на своем смартфоне примерно 3000 фотографии, из них около 20% — “неудачные”, а </a:t>
            </a:r>
            <a:r>
              <a:rPr lang="en-US" sz="1800" dirty="0">
                <a:solidFill>
                  <a:srgbClr val="071D2B"/>
                </a:solidFill>
                <a:highlight>
                  <a:srgbClr val="FFFFFF"/>
                </a:highlight>
              </a:rPr>
              <a:t>15</a:t>
            </a:r>
            <a:r>
              <a:rPr lang="ru-RU" sz="1800" dirty="0">
                <a:solidFill>
                  <a:srgbClr val="071D2B"/>
                </a:solidFill>
                <a:highlight>
                  <a:srgbClr val="FFFFFF"/>
                </a:highlight>
              </a:rPr>
              <a:t>% — повторяются.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Способ проверки:</a:t>
            </a:r>
            <a:br>
              <a:rPr lang="ru-RU" sz="2400" dirty="0"/>
            </a:br>
            <a:r>
              <a:rPr lang="ru-RU" sz="1800" dirty="0"/>
              <a:t>Опрос студентов ТюмГУ, занимающихся фото и видео искусством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Целевое количество респондентов: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dirty="0"/>
              <a:t>500 потенциальных пользователей </a:t>
            </a:r>
            <a:r>
              <a:rPr lang="ru-RU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6096000" y="1178560"/>
            <a:ext cx="5049520" cy="5130800"/>
          </a:xfrm>
          <a:prstGeom prst="rect">
            <a:avLst/>
          </a:prstGeom>
          <a:noFill/>
          <a:ln w="12700" cap="flat" cmpd="sng">
            <a:solidFill>
              <a:srgbClr val="08C8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6241393" y="1310639"/>
            <a:ext cx="4759116" cy="42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Вопросы для опроса / интервью: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ru-RU" sz="1800" dirty="0"/>
              <a:t>Какое примерное количество фотографии Вы храните на своём устройстве?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ru-RU" sz="1800" dirty="0">
                <a:solidFill>
                  <a:schemeClr val="dk1"/>
                </a:solidFill>
              </a:rPr>
              <a:t>Какой процент фотографий на своём устройстве Вы бы назвали “неудачными”?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lang="ru-RU" sz="1800" dirty="0">
                <a:solidFill>
                  <a:schemeClr val="dk1"/>
                </a:solidFill>
              </a:rPr>
              <a:t>Как часто Вы удаляете “дубли” изображений?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sz="1800" b="0" i="0" u="non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ru-RU" sz="1800" strike="sngStrike" dirty="0"/>
              <a:t>Как часто Вы проводите сортировку своей галереи на смартфоне?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dirty="0"/>
              <a:t>5. </a:t>
            </a:r>
            <a:r>
              <a:rPr lang="ru-RU" sz="1800" strike="sngStrike" dirty="0">
                <a:solidFill>
                  <a:schemeClr val="dk1"/>
                </a:solidFill>
              </a:rPr>
              <a:t>Какие функции сортировки вы бы хотели видеть в своей галереи?</a:t>
            </a:r>
            <a:endParaRPr lang="ru-RU" sz="1800" strike="sngStrike" dirty="0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E9DEC022-AAC1-4A4F-A373-A48FB94F0432}"/>
              </a:ext>
            </a:extLst>
          </p:cNvPr>
          <p:cNvCxnSpPr/>
          <p:nvPr/>
        </p:nvCxnSpPr>
        <p:spPr>
          <a:xfrm>
            <a:off x="542745" y="2687782"/>
            <a:ext cx="505449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3100028-DBCF-4773-80A6-623553308F9F}"/>
              </a:ext>
            </a:extLst>
          </p:cNvPr>
          <p:cNvCxnSpPr/>
          <p:nvPr/>
        </p:nvCxnSpPr>
        <p:spPr>
          <a:xfrm>
            <a:off x="542745" y="4207164"/>
            <a:ext cx="505449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3"/>
          <p:cNvGrpSpPr/>
          <p:nvPr/>
        </p:nvGrpSpPr>
        <p:grpSpPr>
          <a:xfrm>
            <a:off x="0" y="0"/>
            <a:ext cx="12192000" cy="797600"/>
            <a:chOff x="0" y="0"/>
            <a:chExt cx="12192000" cy="797600"/>
          </a:xfrm>
        </p:grpSpPr>
        <p:sp>
          <p:nvSpPr>
            <p:cNvPr id="89" name="Google Shape;89;p13"/>
            <p:cNvSpPr/>
            <p:nvPr/>
          </p:nvSpPr>
          <p:spPr>
            <a:xfrm>
              <a:off x="0" y="0"/>
              <a:ext cx="12192000" cy="590400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419314" y="330200"/>
              <a:ext cx="3228000" cy="4674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487325" y="379250"/>
              <a:ext cx="3228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>
                  <a:latin typeface="Arial Black"/>
                  <a:ea typeface="Arial Black"/>
                  <a:cs typeface="Arial Black"/>
                  <a:sym typeface="Arial Black"/>
                </a:rPr>
                <a:t>РЕЗУЛЬТАТЫ ОПРОСА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13"/>
          <p:cNvSpPr txBox="1"/>
          <p:nvPr/>
        </p:nvSpPr>
        <p:spPr>
          <a:xfrm>
            <a:off x="419313" y="1178559"/>
            <a:ext cx="56106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dirty="0"/>
              <a:t>После анализа результатов опроса гипотеза подтвердилась: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ru-RU" sz="2400" dirty="0"/>
          </a:p>
          <a:p>
            <a:pPr marL="176213" marR="0" lvl="0" indent="-1762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2400" dirty="0"/>
              <a:t>в среднем пользователи хранят на своих устройствах 3287 фотографий, </a:t>
            </a:r>
          </a:p>
          <a:p>
            <a:pPr marL="176213" marR="0" lvl="0" indent="-1762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176213" marR="0" lvl="0" indent="-1762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2400" dirty="0"/>
              <a:t>20,5% из них — “неудачные”, </a:t>
            </a:r>
          </a:p>
          <a:p>
            <a:pPr marL="176213" marR="0" lvl="0" indent="-1762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176213" marR="0" lvl="0" indent="-1762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2400" dirty="0"/>
              <a:t>16% — являются “дублями”.</a:t>
            </a:r>
            <a:br>
              <a:rPr lang="ru-RU" sz="2400" dirty="0"/>
            </a:br>
            <a:br>
              <a:rPr lang="ru-RU" sz="2400" dirty="0"/>
            </a:b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355100" y="1129950"/>
            <a:ext cx="5610600" cy="5174400"/>
          </a:xfrm>
          <a:prstGeom prst="rect">
            <a:avLst/>
          </a:prstGeom>
          <a:noFill/>
          <a:ln w="12700" cap="flat" cmpd="sng">
            <a:solidFill>
              <a:srgbClr val="08C8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6241393" y="1310639"/>
            <a:ext cx="4759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7683" y="876430"/>
            <a:ext cx="4759200" cy="475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A552E1-0AB4-44AD-B3F1-0E7C472CF59C}"/>
              </a:ext>
            </a:extLst>
          </p:cNvPr>
          <p:cNvSpPr txBox="1"/>
          <p:nvPr/>
        </p:nvSpPr>
        <p:spPr>
          <a:xfrm>
            <a:off x="6844145" y="5635630"/>
            <a:ext cx="4156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Таблица с </a:t>
            </a:r>
            <a:r>
              <a:rPr lang="ru-RU" dirty="0">
                <a:hlinkClick r:id="rId4"/>
              </a:rPr>
              <a:t>формой</a:t>
            </a:r>
            <a:r>
              <a:rPr lang="ru-RU" dirty="0"/>
              <a:t> опроса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804836" y="402364"/>
              <a:ext cx="220605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ОБЪЁМ РЫНКА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3"/>
          <p:cNvSpPr txBox="1"/>
          <p:nvPr/>
        </p:nvSpPr>
        <p:spPr>
          <a:xfrm>
            <a:off x="325125" y="1209057"/>
            <a:ext cx="67173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Динамика рынка (с указанием источника): быстрорасту</a:t>
            </a:r>
            <a:r>
              <a:rPr lang="ru-RU" sz="1800" dirty="0"/>
              <a:t>щий рынок мобильных приложений 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lang="en-US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«игроки» на рынке: </a:t>
            </a:r>
            <a:r>
              <a:rPr lang="ru-RU" sz="1800" dirty="0" err="1"/>
              <a:t>WhatsApp</a:t>
            </a:r>
            <a:r>
              <a:rPr lang="ru-RU" sz="1800" dirty="0"/>
              <a:t>, </a:t>
            </a:r>
            <a:r>
              <a:rPr lang="ru-RU" sz="1800" dirty="0" err="1"/>
              <a:t>Instagram</a:t>
            </a:r>
            <a:r>
              <a:rPr lang="ru-RU" sz="1800" dirty="0"/>
              <a:t>, Telegram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Планируемая доля российского рынка: 3%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504AE3-754C-4139-9249-299C5DD30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124" y="0"/>
            <a:ext cx="459387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BBF35F-E93E-49DE-991C-F616BF7223BB}"/>
              </a:ext>
            </a:extLst>
          </p:cNvPr>
          <p:cNvSpPr txBox="1"/>
          <p:nvPr/>
        </p:nvSpPr>
        <p:spPr>
          <a:xfrm>
            <a:off x="1536915" y="6455636"/>
            <a:ext cx="6277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1800" dirty="0"/>
              <a:t>(изображение взято с сайта </a:t>
            </a:r>
            <a:r>
              <a:rPr lang="en-US" sz="1800" dirty="0"/>
              <a:t>tadviser</a:t>
            </a:r>
            <a:r>
              <a:rPr lang="ru-RU" sz="1800" dirty="0"/>
              <a:t>) -</a:t>
            </a:r>
            <a:r>
              <a:rPr lang="en-US" sz="1800" dirty="0"/>
              <a:t>&gt;</a:t>
            </a:r>
            <a:r>
              <a:rPr lang="ru-RU" sz="1800" dirty="0"/>
              <a:t> </a:t>
            </a:r>
            <a:r>
              <a:rPr lang="en-US" sz="1800" u="sng" dirty="0">
                <a:solidFill>
                  <a:schemeClr val="hlink"/>
                </a:solidFill>
                <a:hlinkClick r:id="rId4"/>
              </a:rPr>
              <a:t>https://clck.ru/SXAua</a:t>
            </a:r>
            <a:endParaRPr lang="en-US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89D449C2-B8BC-4457-BE44-888955A57DEB}"/>
              </a:ext>
            </a:extLst>
          </p:cNvPr>
          <p:cNvCxnSpPr>
            <a:cxnSpLocks/>
          </p:cNvCxnSpPr>
          <p:nvPr/>
        </p:nvCxnSpPr>
        <p:spPr>
          <a:xfrm>
            <a:off x="419315" y="2189018"/>
            <a:ext cx="464221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658EF14-D282-408F-85B3-D04966BCE4D9}"/>
              </a:ext>
            </a:extLst>
          </p:cNvPr>
          <p:cNvCxnSpPr>
            <a:cxnSpLocks/>
          </p:cNvCxnSpPr>
          <p:nvPr/>
        </p:nvCxnSpPr>
        <p:spPr>
          <a:xfrm>
            <a:off x="419315" y="3382820"/>
            <a:ext cx="464221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-32084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52911" y="869724"/>
            <a:ext cx="6686999" cy="590931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endParaRPr dirty="0"/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монетизации: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b="0" i="0" dirty="0">
                <a:effectLst/>
                <a:latin typeface="Söhne"/>
              </a:rPr>
              <a:t>Мы предлагаем ежемесячную или годовую подписку за 300 рублей, которая дает пользователям доступ к облачному хранилищу с ёмкостью 50 ГБ.</a:t>
            </a:r>
            <a:br>
              <a:rPr lang="ru-RU" b="0" i="0" dirty="0">
                <a:effectLst/>
                <a:latin typeface="Söhne"/>
              </a:rPr>
            </a:b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Стоимость и регулярность:</a:t>
            </a:r>
            <a:endParaRPr lang="ru-RU" b="0" i="0" dirty="0">
              <a:effectLst/>
              <a:latin typeface="Söhne"/>
            </a:endParaRP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Ежемесячная подписка стоимостью 300 рублей.</a:t>
            </a: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Ежегодная подписка стоимостью 2500 рублей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сбыта:</a:t>
            </a: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Söhne"/>
              </a:rPr>
              <a:t>Мобильное приложение для управления и хранения фотографий.</a:t>
            </a: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Söhne"/>
              </a:rPr>
              <a:t>Веб-сайт для регистрации и управления подпиской.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/>
          </a:p>
          <a:p>
            <a:pPr algn="l"/>
            <a:r>
              <a:rPr lang="ru-RU" b="0" i="0" dirty="0">
                <a:effectLst/>
                <a:latin typeface="Söhne"/>
              </a:rPr>
              <a:t>Каналы взаимодействия с ЦА:</a:t>
            </a: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Söhne"/>
              </a:rPr>
              <a:t>Мобильное приложение для сортировки и хранения фотографий.</a:t>
            </a: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Söhne"/>
              </a:rPr>
              <a:t>Веб-сайт для регистрации и управления аккаунтом.</a:t>
            </a: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Söhne"/>
              </a:rPr>
              <a:t>Умный Чат Бот.</a:t>
            </a: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Söhne"/>
              </a:rPr>
              <a:t>Электронная почта для уведомлений и обратной связи.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6918579" y="4747709"/>
            <a:ext cx="5149854" cy="2031325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Маркетинг и продвижение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предложение: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b="0" i="0" dirty="0">
                <a:effectLst/>
                <a:latin typeface="Söhne"/>
              </a:rPr>
              <a:t>Мы предоставляем уникальное решение для организации и управления вашими фотографиями с помощью нейросетей. Наша облачное хранилище обеспечивает безопасное и доступное хранение ваших ценных моментов.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6918579" y="869724"/>
            <a:ext cx="5149854" cy="2308324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Партнёры:</a:t>
            </a:r>
            <a:endParaRPr dirty="0"/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Söhne"/>
              </a:rPr>
              <a:t>Партнёры по облачному хранилищу для обеспечения надежности и масштабируемости.</a:t>
            </a: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Söhne"/>
              </a:rPr>
              <a:t>Партнёры по маркетингу и рекламе для привлечения новых пользователей.</a:t>
            </a: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ru-RU" sz="1800" u="none" strike="noStrike" cap="none" spc="0" dirty="0">
                <a:ln>
                  <a:noFill/>
                </a:ln>
                <a:solidFill>
                  <a:prstClr val="black"/>
                </a:solidFill>
                <a:latin typeface="Söhne"/>
                <a:ea typeface="+mn-ea"/>
                <a:cs typeface="Arial"/>
              </a:rPr>
              <a:t>П</a:t>
            </a:r>
            <a:r>
              <a:rPr lang="ru-RU" dirty="0">
                <a:solidFill>
                  <a:prstClr val="black"/>
                </a:solidFill>
                <a:latin typeface="Söhne"/>
                <a:cs typeface="Arial"/>
              </a:rPr>
              <a:t>артнеры </a:t>
            </a:r>
            <a:r>
              <a:rPr lang="en-US" dirty="0">
                <a:latin typeface="Söhne"/>
                <a:cs typeface="Arial"/>
              </a:rPr>
              <a:t>c </a:t>
            </a:r>
            <a:r>
              <a:rPr lang="ru-RU" b="0" i="0" dirty="0">
                <a:effectLst/>
                <a:latin typeface="Söhne"/>
              </a:rPr>
              <a:t>креативном представлении изображений, аналогично популярному приложению Pinterest</a:t>
            </a:r>
            <a:r>
              <a:rPr lang="en-US" dirty="0">
                <a:latin typeface="Söhne"/>
              </a:rPr>
              <a:t>.</a:t>
            </a:r>
            <a:endParaRPr lang="ru-RU" sz="1800" b="0" i="0" u="none" strike="noStrike" cap="none" spc="0" dirty="0">
              <a:ln>
                <a:noFill/>
              </a:ln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Трехмерная модель 9" descr="Контрольный список">
                <a:extLst>
                  <a:ext uri="{FF2B5EF4-FFF2-40B4-BE49-F238E27FC236}">
                    <a16:creationId xmlns:a16="http://schemas.microsoft.com/office/drawing/2014/main" id="{99B1090F-8A66-55BF-7A6F-CB82F13AE1B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74551152"/>
                  </p:ext>
                </p:extLst>
              </p:nvPr>
            </p:nvGraphicFramePr>
            <p:xfrm>
              <a:off x="8138547" y="2047303"/>
              <a:ext cx="2709915" cy="269089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709915" cy="2690897"/>
                    </a:xfrm>
                    <a:prstGeom prst="rect">
                      <a:avLst/>
                    </a:prstGeom>
                  </am3d:spPr>
                  <am3d:camera>
                    <am3d:pos x="0" y="0" z="6161684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3313" d="1000000"/>
                    <am3d:preTrans dx="-2" dy="-8018320" dz="-1001795"/>
                    <am3d:scale>
                      <am3d:sx n="1000000" d="1000000"/>
                      <am3d:sy n="1000000" d="1000000"/>
                      <am3d:sz n="1000000" d="1000000"/>
                    </am3d:scale>
                    <am3d:rot ax="1525146" ay="1867641" az="828147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37550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Трехмерная модель 9" descr="Контрольный список">
                <a:extLst>
                  <a:ext uri="{FF2B5EF4-FFF2-40B4-BE49-F238E27FC236}">
                    <a16:creationId xmlns:a16="http://schemas.microsoft.com/office/drawing/2014/main" id="{99B1090F-8A66-55BF-7A6F-CB82F13AE1B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38547" y="2047303"/>
                <a:ext cx="2709915" cy="2690897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ДИАГРАММА ГАНТА</a:t>
              </a:r>
              <a:endParaRPr dirty="0"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6076072"/>
            <a:ext cx="4490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Общий срок реализации проекта: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месяцев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476221"/>
              </p:ext>
            </p:extLst>
          </p:nvPr>
        </p:nvGraphicFramePr>
        <p:xfrm>
          <a:off x="419314" y="1127760"/>
          <a:ext cx="11440177" cy="4476999"/>
        </p:xfrm>
        <a:graphic>
          <a:graphicData uri="http://schemas.openxmlformats.org/drawingml/2006/table">
            <a:tbl>
              <a:tblPr/>
              <a:tblGrid>
                <a:gridCol w="2566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3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2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21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64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56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9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6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91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56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15620">
                  <a:extLst>
                    <a:ext uri="{9D8B030D-6E8A-4147-A177-3AD203B41FA5}">
                      <a16:colId xmlns:a16="http://schemas.microsoft.com/office/drawing/2014/main" val="2641246025"/>
                    </a:ext>
                  </a:extLst>
                </a:gridCol>
              </a:tblGrid>
              <a:tr h="294640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Задача</a:t>
                      </a:r>
                      <a:endParaRPr sz="16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</a:t>
                      </a:r>
                      <a:endParaRPr sz="16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завершения</a:t>
                      </a:r>
                      <a:endParaRPr sz="16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</a:t>
                      </a:r>
                      <a:endParaRPr sz="16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2024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6181"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sz="1600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sz="1600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sz="1600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sz="1600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Февраль 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027537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17.10.2023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25.10.2023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Шестаков В.Д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Концепт функциональной части приложения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Швец А.В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Концепт бизнес плана проекта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25.10.2023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10.11.2023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Мамадалиев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 Р.Ш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1302353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Разработка дизайна приложения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Шестаков В.Д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Разработка Тестового приложения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Швец А.В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Проведение закрытого тестирования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Гладков Д.С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Поиск и заключение партнерских соглашений 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10.11.2023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15.01.2024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Мамадалиев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 Р.Ш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768532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Исправление приложения по результатам тестирования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15.01.2024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30.01.2024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Швец А.В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Открытое тестирование приложения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15.03.2024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Гладков Д.С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+mn-cs"/>
                        </a:rPr>
                        <a:t>Исправление приложения по результатам тестирования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15.02.2024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30.03.2024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Швец А.В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+mn-cs"/>
                        </a:rPr>
                        <a:t>Запуск готового приложения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1.04.2024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15.04.2024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Шестаков В.Д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226284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1" dirty="0">
                          <a:latin typeface="Arial"/>
                          <a:cs typeface="Arial"/>
                        </a:rPr>
                        <a:t>Итоги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17714" y="6223002"/>
            <a:ext cx="57115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Общая стоимость реализации проекта: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00 000 рублей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Период окупаемости: </a:t>
            </a:r>
            <a:r>
              <a:rPr lang="en-US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~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12 месяцев</a:t>
            </a:r>
            <a:endParaRPr dirty="0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D856D391-191B-9A1D-7A50-0CA2D109EF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844576"/>
              </p:ext>
            </p:extLst>
          </p:nvPr>
        </p:nvGraphicFramePr>
        <p:xfrm>
          <a:off x="419314" y="858520"/>
          <a:ext cx="11163082" cy="5338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7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239">
                  <a:extLst>
                    <a:ext uri="{9D8B030D-6E8A-4147-A177-3AD203B41FA5}">
                      <a16:colId xmlns:a16="http://schemas.microsoft.com/office/drawing/2014/main" val="2073495803"/>
                    </a:ext>
                  </a:extLst>
                </a:gridCol>
                <a:gridCol w="9072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7239">
                  <a:extLst>
                    <a:ext uri="{9D8B030D-6E8A-4147-A177-3AD203B41FA5}">
                      <a16:colId xmlns:a16="http://schemas.microsoft.com/office/drawing/2014/main" val="1822778795"/>
                    </a:ext>
                  </a:extLst>
                </a:gridCol>
                <a:gridCol w="9072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72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72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72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72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72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0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+mn-cs"/>
                        </a:rPr>
                        <a:t>Ноябрь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+mn-cs"/>
                        </a:rPr>
                        <a:t>Декабрь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+mn-cs"/>
                        </a:rPr>
                        <a:t>Январь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+mn-cs"/>
                        </a:rPr>
                        <a:t>Февраль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+mn-cs"/>
                        </a:rPr>
                        <a:t>Март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+mn-cs"/>
                        </a:rPr>
                        <a:t>Апрель</a:t>
                      </a:r>
                      <a:endParaRPr b="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+mn-cs"/>
                        </a:rPr>
                        <a:t>май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Июнь</a:t>
                      </a:r>
                      <a:endParaRPr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980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30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Выручка от продажи продукции (цена продукта: 300 руб. в месяц)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30 000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90 000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120 000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180 000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240 000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270 000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30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Инвестиции / гранты / кредиты (если есть)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/>
                          <a:cs typeface="+mn-cs"/>
                        </a:rPr>
                        <a:t>1 000 000</a:t>
                      </a:r>
                      <a:endParaRPr lang="ru-RU" sz="1200" dirty="0">
                        <a:latin typeface="Arial"/>
                        <a:cs typeface="+mn-cs"/>
                      </a:endParaRPr>
                    </a:p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980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9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6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- Разработчик приложения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/>
                          <a:cs typeface="+mn-cs"/>
                        </a:rPr>
                        <a:t>100 000</a:t>
                      </a:r>
                      <a:endParaRPr lang="ru-RU" sz="12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100 000</a:t>
                      </a: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100 000</a:t>
                      </a:r>
                      <a:endParaRPr sz="1200" kern="12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9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- Дизайнер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/>
                          <a:cs typeface="+mn-cs"/>
                        </a:rPr>
                        <a:t>30 000</a:t>
                      </a:r>
                      <a:endParaRPr lang="ru-RU" sz="12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9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- Команда проекта (5 человека)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/>
                        <a:t>50 000</a:t>
                      </a: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50 000</a:t>
                      </a: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/>
                        <a:t>50 000</a:t>
                      </a: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100 000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100 000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100 000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100 000 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100 000 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100 000 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9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09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- Оплата услуг </a:t>
                      </a:r>
                      <a:r>
                        <a:rPr lang="en-US" sz="1200" dirty="0">
                          <a:latin typeface="Arial"/>
                          <a:cs typeface="Arial"/>
                        </a:rPr>
                        <a:t>SMM-</a:t>
                      </a:r>
                      <a:r>
                        <a:rPr lang="ru-RU" sz="1200" dirty="0">
                          <a:latin typeface="Arial"/>
                          <a:cs typeface="Arial"/>
                        </a:rPr>
                        <a:t>менеджера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20 000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20 000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20 000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20 000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20 000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20 000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09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Рекламный бюджет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40 000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+mn-cs"/>
                        </a:rPr>
                        <a:t>40 000</a:t>
                      </a:r>
                      <a:endParaRPr lang="ru-RU" sz="12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+mn-cs"/>
                        </a:rPr>
                        <a:t>40 000</a:t>
                      </a:r>
                      <a:endParaRPr lang="ru-RU" sz="12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+mn-cs"/>
                        </a:rPr>
                        <a:t>40 000</a:t>
                      </a:r>
                      <a:endParaRPr lang="ru-RU" sz="12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</a:rPr>
                        <a:t>40 000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</a:rPr>
                        <a:t>40 000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09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Аренда офиса</a:t>
                      </a:r>
                      <a:endParaRPr sz="12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30 000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30 000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30 000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30 000</a:t>
                      </a:r>
                      <a:endParaRPr sz="12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30 000</a:t>
                      </a:r>
                      <a:endParaRPr sz="12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30 000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30 000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30 000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30 000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5258413"/>
                  </a:ext>
                </a:extLst>
              </a:tr>
              <a:tr h="3746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Закупка оборудования</a:t>
                      </a:r>
                      <a:endParaRPr sz="12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80 000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6020599"/>
                  </a:ext>
                </a:extLst>
              </a:tr>
              <a:tr h="46830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Комиссия за выход в магазины приложений (</a:t>
                      </a:r>
                      <a:r>
                        <a:rPr lang="en-US" sz="1200" dirty="0">
                          <a:latin typeface="Arial"/>
                          <a:cs typeface="Arial"/>
                        </a:rPr>
                        <a:t>Play Market, App Store)</a:t>
                      </a: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46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1" dirty="0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 sz="16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/>
                        <a:t>-290 000</a:t>
                      </a:r>
                      <a:endParaRPr sz="12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- 180 000</a:t>
                      </a:r>
                      <a:endParaRPr sz="16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-180 000</a:t>
                      </a:r>
                      <a:endParaRPr sz="1200" kern="12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- 170 000</a:t>
                      </a:r>
                      <a:endParaRPr sz="16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- 100 000</a:t>
                      </a:r>
                      <a:endParaRPr sz="16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- 70 000</a:t>
                      </a:r>
                      <a:endParaRPr sz="16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- 10 000</a:t>
                      </a:r>
                      <a:endParaRPr sz="16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1" dirty="0">
                          <a:latin typeface="Arial"/>
                          <a:cs typeface="Arial"/>
                        </a:rPr>
                        <a:t>50 000</a:t>
                      </a:r>
                      <a:endParaRPr sz="1600" b="1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80 000</a:t>
                      </a:r>
                      <a:endParaRPr sz="1600" b="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6994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РЕЗУЛЬТАТЫ</a:t>
              </a:r>
              <a:endParaRPr dirty="0"/>
            </a:p>
          </p:txBody>
        </p:sp>
      </p:grp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B5E9875-99DF-49BA-8FD3-EF15BD559DAE}"/>
              </a:ext>
            </a:extLst>
          </p:cNvPr>
          <p:cNvSpPr/>
          <p:nvPr/>
        </p:nvSpPr>
        <p:spPr bwMode="auto">
          <a:xfrm>
            <a:off x="327875" y="854604"/>
            <a:ext cx="11536250" cy="56962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805D5D8-024B-4D05-9287-6C111B3E0D13}"/>
              </a:ext>
            </a:extLst>
          </p:cNvPr>
          <p:cNvSpPr/>
          <p:nvPr/>
        </p:nvSpPr>
        <p:spPr bwMode="auto">
          <a:xfrm>
            <a:off x="5902515" y="796850"/>
            <a:ext cx="386969" cy="581019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843933-A4B7-4A5F-AC8F-B973C3A2854C}"/>
              </a:ext>
            </a:extLst>
          </p:cNvPr>
          <p:cNvSpPr txBox="1"/>
          <p:nvPr/>
        </p:nvSpPr>
        <p:spPr bwMode="auto">
          <a:xfrm>
            <a:off x="103072" y="1055798"/>
            <a:ext cx="2408032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dirty="0">
                <a:solidFill>
                  <a:prstClr val="white"/>
                </a:solidFill>
                <a:latin typeface="Arial"/>
                <a:cs typeface="Arial"/>
              </a:rPr>
              <a:t>Количественные</a:t>
            </a:r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BC1BF2-8707-4D0A-96B2-24FA69C05C31}"/>
              </a:ext>
            </a:extLst>
          </p:cNvPr>
          <p:cNvSpPr txBox="1"/>
          <p:nvPr/>
        </p:nvSpPr>
        <p:spPr bwMode="auto">
          <a:xfrm>
            <a:off x="6095999" y="1055798"/>
            <a:ext cx="2016899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dirty="0">
                <a:solidFill>
                  <a:prstClr val="white"/>
                </a:solidFill>
                <a:latin typeface="Arial"/>
                <a:cs typeface="Arial"/>
              </a:rPr>
              <a:t>Качественные</a:t>
            </a:r>
            <a:endParaRPr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CF8296-7D3A-4F83-9225-150C562FDEFD}"/>
              </a:ext>
            </a:extLst>
          </p:cNvPr>
          <p:cNvSpPr txBox="1"/>
          <p:nvPr/>
        </p:nvSpPr>
        <p:spPr bwMode="auto">
          <a:xfrm>
            <a:off x="6514285" y="1767839"/>
            <a:ext cx="522087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Пользователи нашего проекта сочтут дизайн нашего проекта приятным и удобным в использовании.</a:t>
            </a:r>
            <a:endParaRPr dirty="0"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За пол года проект станет узнаваемым и обретёт популярность в медиа сфере.</a:t>
            </a: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lvl="0" indent="-261850">
              <a:buFont typeface="Arial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Пользователи </a:t>
            </a:r>
            <a:r>
              <a:rPr lang="ru-RU" sz="1600" dirty="0">
                <a:solidFill>
                  <a:prstClr val="black"/>
                </a:solidFill>
                <a:latin typeface="Arial"/>
              </a:rPr>
              <a:t>хорошо о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ценят оптимизацию и скорость работы приложения</a:t>
            </a:r>
          </a:p>
          <a:p>
            <a:pPr marL="261850" lvl="0" indent="-261850">
              <a:buFont typeface="Arial"/>
              <a:buChar char="•"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lvl="0" indent="-261850">
              <a:buFont typeface="Arial"/>
              <a:buChar char="•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Инвесторы останутся довольны нашим проектом и продолжат инвестировать в его развитие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25493A-E659-4036-9D4A-ADEADDA8D8D4}"/>
              </a:ext>
            </a:extLst>
          </p:cNvPr>
          <p:cNvSpPr txBox="1"/>
          <p:nvPr/>
        </p:nvSpPr>
        <p:spPr bwMode="auto">
          <a:xfrm>
            <a:off x="464298" y="1767839"/>
            <a:ext cx="522087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Средняя оценка приложения на </a:t>
            </a:r>
            <a:r>
              <a:rPr lang="en-US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PlayMarket –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не ниже 4,5 за первые пол года с даты публикации.</a:t>
            </a:r>
            <a:endParaRPr dirty="0"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% клиентов найдет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ф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ункции нашего приложения полезными и удобными.</a:t>
            </a:r>
            <a:endParaRPr dirty="0"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Более 200 человек за первые пол года купят или продля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т подписки.</a:t>
            </a:r>
            <a:endParaRPr dirty="0"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провели не менее 15 рекламных мероприятий.</a:t>
            </a: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Проект окупит свои вложения за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7 месяцев после публикации.</a:t>
            </a: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3" name="Прямоугольный треугольник 2">
            <a:extLst>
              <a:ext uri="{FF2B5EF4-FFF2-40B4-BE49-F238E27FC236}">
                <a16:creationId xmlns:a16="http://schemas.microsoft.com/office/drawing/2014/main" id="{A6FC4827-272D-4BE3-9F72-1AAEBB42457B}"/>
              </a:ext>
            </a:extLst>
          </p:cNvPr>
          <p:cNvSpPr/>
          <p:nvPr/>
        </p:nvSpPr>
        <p:spPr>
          <a:xfrm>
            <a:off x="2512387" y="1055798"/>
            <a:ext cx="384402" cy="400110"/>
          </a:xfrm>
          <a:prstGeom prst="rtTriangle">
            <a:avLst/>
          </a:prstGeom>
          <a:solidFill>
            <a:srgbClr val="08C8D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8C8D6"/>
              </a:solidFill>
            </a:endParaRPr>
          </a:p>
        </p:txBody>
      </p:sp>
      <p:sp>
        <p:nvSpPr>
          <p:cNvPr id="24" name="Прямоугольный треугольник 23">
            <a:extLst>
              <a:ext uri="{FF2B5EF4-FFF2-40B4-BE49-F238E27FC236}">
                <a16:creationId xmlns:a16="http://schemas.microsoft.com/office/drawing/2014/main" id="{395FEF9B-B66A-45BD-8975-4CFCACB618B0}"/>
              </a:ext>
            </a:extLst>
          </p:cNvPr>
          <p:cNvSpPr/>
          <p:nvPr/>
        </p:nvSpPr>
        <p:spPr bwMode="auto">
          <a:xfrm rot="5400000">
            <a:off x="2513769" y="1046562"/>
            <a:ext cx="384402" cy="400110"/>
          </a:xfrm>
          <a:prstGeom prst="rtTriangle">
            <a:avLst/>
          </a:prstGeom>
          <a:solidFill>
            <a:srgbClr val="08C8D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8C8D6"/>
              </a:solidFill>
            </a:endParaRPr>
          </a:p>
        </p:txBody>
      </p:sp>
      <p:sp>
        <p:nvSpPr>
          <p:cNvPr id="25" name="Прямоугольный треугольник 24">
            <a:extLst>
              <a:ext uri="{FF2B5EF4-FFF2-40B4-BE49-F238E27FC236}">
                <a16:creationId xmlns:a16="http://schemas.microsoft.com/office/drawing/2014/main" id="{F23243C5-6F78-4A94-B536-6CC88100D8B3}"/>
              </a:ext>
            </a:extLst>
          </p:cNvPr>
          <p:cNvSpPr/>
          <p:nvPr/>
        </p:nvSpPr>
        <p:spPr bwMode="auto">
          <a:xfrm>
            <a:off x="8110688" y="1056993"/>
            <a:ext cx="384402" cy="400110"/>
          </a:xfrm>
          <a:prstGeom prst="rtTriangle">
            <a:avLst/>
          </a:prstGeom>
          <a:solidFill>
            <a:srgbClr val="E6303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8C8D6"/>
              </a:solidFill>
            </a:endParaRPr>
          </a:p>
        </p:txBody>
      </p:sp>
      <p:sp>
        <p:nvSpPr>
          <p:cNvPr id="26" name="Прямоугольный треугольник 25">
            <a:extLst>
              <a:ext uri="{FF2B5EF4-FFF2-40B4-BE49-F238E27FC236}">
                <a16:creationId xmlns:a16="http://schemas.microsoft.com/office/drawing/2014/main" id="{241F1DB6-E4A5-46BB-BF37-6041E5BE6FFE}"/>
              </a:ext>
            </a:extLst>
          </p:cNvPr>
          <p:cNvSpPr/>
          <p:nvPr/>
        </p:nvSpPr>
        <p:spPr bwMode="auto">
          <a:xfrm rot="5400000">
            <a:off x="8112070" y="1047757"/>
            <a:ext cx="384402" cy="400110"/>
          </a:xfrm>
          <a:prstGeom prst="rtTriangle">
            <a:avLst/>
          </a:prstGeom>
          <a:solidFill>
            <a:srgbClr val="E6303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8C8D6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1" y="1209040"/>
            <a:ext cx="66751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Проект  целесообразен для реализации по следующим причинам: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Плохая сортировка фотографий частая причина заполненности памяти телефона.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Сохранение дублированных фотографий, также причина траты драгоценной памяти телефона.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Сложность нахождения фотографий в памяти телефона, когда есть необходимость найти похожие изображения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среднесрочной перспективе (3-5 лет) мы не планируем реализовывать приложения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К сожалению наша команда не готова взяться за проект, так как у студентов недостаточно времени на его реализацию.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Человеческое лицо, человек, на открытом воздухе, Модный аксессуар&#10;&#10;Автоматически созданное описание">
            <a:extLst>
              <a:ext uri="{FF2B5EF4-FFF2-40B4-BE49-F238E27FC236}">
                <a16:creationId xmlns:a16="http://schemas.microsoft.com/office/drawing/2014/main" id="{1544168F-6804-CE41-1064-76BC44DF5D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481" y="1396307"/>
            <a:ext cx="2699593" cy="2699593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5CD989-C0EE-45E7-8459-C030106E67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79" y="1314703"/>
            <a:ext cx="2781197" cy="2781197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10" name="TextBox 9"/>
          <p:cNvSpPr txBox="1"/>
          <p:nvPr/>
        </p:nvSpPr>
        <p:spPr bwMode="auto">
          <a:xfrm>
            <a:off x="758140" y="4575536"/>
            <a:ext cx="22994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Шестаков В.Д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лидер команды</a:t>
            </a:r>
            <a:endParaRPr dirty="0"/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Фронт-энд программист, работа с графикой и художественные навыки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(главный анимешник)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897421" y="4575536"/>
            <a:ext cx="23971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Швец А.В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Технический менеджер</a:t>
            </a:r>
            <a:endParaRPr dirty="0"/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Опыт работы над архитектурой приложений бэк-энд программист</a:t>
            </a:r>
            <a:r>
              <a:rPr lang="ru-RU" sz="1400" dirty="0">
                <a:latin typeface="Arial"/>
              </a:rPr>
              <a:t>, знания технического наполнения приложения 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8821554" y="4575536"/>
            <a:ext cx="229944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Мамадалиев Р.Ш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Аналитик</a:t>
            </a:r>
            <a:endParaRPr dirty="0"/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Хороший человек, </a:t>
            </a:r>
            <a:r>
              <a:rPr lang="ru-RU" sz="1400" dirty="0">
                <a:latin typeface="Arial"/>
              </a:rPr>
              <a:t>навыки интернет маркетинга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C4303595-6E87-4452-B8FB-E2F0F6A16ED6}"/>
              </a:ext>
            </a:extLst>
          </p:cNvPr>
          <p:cNvSpPr/>
          <p:nvPr/>
        </p:nvSpPr>
        <p:spPr bwMode="auto">
          <a:xfrm>
            <a:off x="8632339" y="1396307"/>
            <a:ext cx="2640675" cy="269959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CDB04BB-1293-4730-A5DE-89A6654A13F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3" t="606" r="353" b="28134"/>
          <a:stretch/>
        </p:blipFill>
        <p:spPr>
          <a:xfrm>
            <a:off x="4631276" y="1460742"/>
            <a:ext cx="2733305" cy="26351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Овал 25">
            <a:extLst>
              <a:ext uri="{FF2B5EF4-FFF2-40B4-BE49-F238E27FC236}">
                <a16:creationId xmlns:a16="http://schemas.microsoft.com/office/drawing/2014/main" id="{A40D1D18-BCF0-4008-A13B-2BAB173E10B4}"/>
              </a:ext>
            </a:extLst>
          </p:cNvPr>
          <p:cNvSpPr/>
          <p:nvPr/>
        </p:nvSpPr>
        <p:spPr bwMode="auto">
          <a:xfrm>
            <a:off x="4690496" y="1451436"/>
            <a:ext cx="2640675" cy="26406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4F7250A6-9867-47B5-8AE6-38B5F15BC6C9}"/>
              </a:ext>
            </a:extLst>
          </p:cNvPr>
          <p:cNvCxnSpPr/>
          <p:nvPr/>
        </p:nvCxnSpPr>
        <p:spPr>
          <a:xfrm>
            <a:off x="0" y="4367807"/>
            <a:ext cx="12339782" cy="45131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01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2058962025" name="TextBox 17"/>
          <p:cNvSpPr txBox="1"/>
          <p:nvPr/>
        </p:nvSpPr>
        <p:spPr bwMode="auto">
          <a:xfrm>
            <a:off x="7895251" y="4506271"/>
            <a:ext cx="212134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Гладков Д.С.</a:t>
            </a:r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Тестер проекта</a:t>
            </a:r>
            <a:endParaRPr dirty="0"/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Навыки нахождения ошибок и уязвимости</a:t>
            </a:r>
            <a:endParaRPr lang="ru-RU" dirty="0">
              <a:latin typeface="Arial"/>
              <a:cs typeface="Arial"/>
            </a:endParaRPr>
          </a:p>
        </p:txBody>
      </p:sp>
      <p:pic>
        <p:nvPicPr>
          <p:cNvPr id="24" name="Рисунок 23" descr="Мужской профиль контур">
            <a:extLst>
              <a:ext uri="{FF2B5EF4-FFF2-40B4-BE49-F238E27FC236}">
                <a16:creationId xmlns:a16="http://schemas.microsoft.com/office/drawing/2014/main" id="{EBFCB30A-401D-432C-ACF4-DD65893D4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580229" y="1536794"/>
            <a:ext cx="2716764" cy="2716764"/>
          </a:xfrm>
          <a:prstGeom prst="rect">
            <a:avLst/>
          </a:prstGeom>
        </p:spPr>
      </p:pic>
      <p:sp>
        <p:nvSpPr>
          <p:cNvPr id="25" name="Овал 24">
            <a:extLst>
              <a:ext uri="{FF2B5EF4-FFF2-40B4-BE49-F238E27FC236}">
                <a16:creationId xmlns:a16="http://schemas.microsoft.com/office/drawing/2014/main" id="{3CED9630-CC81-493C-9EE0-488A11167382}"/>
              </a:ext>
            </a:extLst>
          </p:cNvPr>
          <p:cNvSpPr/>
          <p:nvPr/>
        </p:nvSpPr>
        <p:spPr bwMode="auto">
          <a:xfrm>
            <a:off x="7467375" y="1176107"/>
            <a:ext cx="2977095" cy="297709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CC5A2F-4136-4C53-8F34-E9C007E0BF26}"/>
              </a:ext>
            </a:extLst>
          </p:cNvPr>
          <p:cNvSpPr txBox="1"/>
          <p:nvPr/>
        </p:nvSpPr>
        <p:spPr bwMode="auto">
          <a:xfrm>
            <a:off x="1914748" y="4524234"/>
            <a:ext cx="255224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b="1" i="0" dirty="0">
                <a:solidFill>
                  <a:srgbClr val="000000"/>
                </a:solidFill>
                <a:effectLst/>
                <a:latin typeface="inherit"/>
              </a:rPr>
              <a:t>Мочалов З.Е.</a:t>
            </a:r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Работа с аудиторией</a:t>
            </a:r>
            <a:endParaRPr dirty="0"/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Составление гипотезы, навыки социального взаимодействия</a:t>
            </a:r>
            <a:endParaRPr lang="ru-RU" dirty="0">
              <a:latin typeface="Arial"/>
              <a:cs typeface="Arial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F80D063-6A0C-4D44-B5A3-855FD63F93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1" r="15621"/>
          <a:stretch/>
        </p:blipFill>
        <p:spPr bwMode="auto">
          <a:xfrm>
            <a:off x="1643100" y="1170342"/>
            <a:ext cx="3081527" cy="29708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Овал 28">
            <a:extLst>
              <a:ext uri="{FF2B5EF4-FFF2-40B4-BE49-F238E27FC236}">
                <a16:creationId xmlns:a16="http://schemas.microsoft.com/office/drawing/2014/main" id="{A234FC8B-6A16-48AC-B425-AF69F3872692}"/>
              </a:ext>
            </a:extLst>
          </p:cNvPr>
          <p:cNvSpPr/>
          <p:nvPr/>
        </p:nvSpPr>
        <p:spPr bwMode="auto">
          <a:xfrm>
            <a:off x="1702321" y="1159417"/>
            <a:ext cx="2977096" cy="297709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0C43043-8D1C-4A71-9199-E97C95A06B33}"/>
              </a:ext>
            </a:extLst>
          </p:cNvPr>
          <p:cNvCxnSpPr>
            <a:cxnSpLocks/>
          </p:cNvCxnSpPr>
          <p:nvPr/>
        </p:nvCxnSpPr>
        <p:spPr bwMode="auto">
          <a:xfrm>
            <a:off x="0" y="4367807"/>
            <a:ext cx="12192000" cy="44591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D59EB0F-6DE8-4BC8-810B-285F392400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9" r="15439"/>
          <a:stretch/>
        </p:blipFill>
        <p:spPr bwMode="auto">
          <a:xfrm>
            <a:off x="7418359" y="1159418"/>
            <a:ext cx="3081527" cy="30465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0973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0426036" name="Прямоугольник 1"/>
          <p:cNvSpPr/>
          <p:nvPr/>
        </p:nvSpPr>
        <p:spPr bwMode="auto">
          <a:xfrm>
            <a:off x="0" y="0"/>
            <a:ext cx="12205124" cy="5868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2218226" name="TextBox 2"/>
          <p:cNvSpPr txBox="1"/>
          <p:nvPr/>
        </p:nvSpPr>
        <p:spPr bwMode="auto">
          <a:xfrm>
            <a:off x="732730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4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335634868" name="TextBox 3"/>
          <p:cNvSpPr txBox="1"/>
          <p:nvPr/>
        </p:nvSpPr>
        <p:spPr bwMode="auto">
          <a:xfrm>
            <a:off x="732730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проектов</a:t>
            </a:r>
            <a:endParaRPr/>
          </a:p>
        </p:txBody>
      </p:sp>
      <p:pic>
        <p:nvPicPr>
          <p:cNvPr id="170631915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2"/>
            <a:ext cx="995422" cy="599780"/>
          </a:xfrm>
          <a:prstGeom prst="rect">
            <a:avLst/>
          </a:prstGeom>
          <a:noFill/>
        </p:spPr>
      </p:pic>
      <p:sp>
        <p:nvSpPr>
          <p:cNvPr id="2047277001" name="Прямоугольник 2047277000"/>
          <p:cNvSpPr/>
          <p:nvPr/>
        </p:nvSpPr>
        <p:spPr bwMode="auto">
          <a:xfrm>
            <a:off x="5039699" y="1530492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1 пара</a:t>
            </a:r>
            <a:endParaRPr sz="1800" b="1" i="0" u="none" strike="noStrike" cap="none" spc="0" dirty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Защита проекта перед своим преподавателем</a:t>
            </a:r>
          </a:p>
          <a:p>
            <a:pPr>
              <a:defRPr/>
            </a:pPr>
            <a:r>
              <a:rPr lang="ru-RU" sz="1800" b="1" i="0" u="sng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 dirty="0" err="1">
                <a:solidFill>
                  <a:prstClr val="white"/>
                </a:solidFill>
                <a:latin typeface="Arial"/>
                <a:cs typeface="Arial"/>
              </a:rPr>
              <a:t>max</a:t>
            </a:r>
            <a:r>
              <a:rPr lang="ru-RU" sz="18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 10 за защиту и </a:t>
            </a:r>
            <a:r>
              <a:rPr lang="ru-RU" sz="1800" b="0" i="0" u="none" strike="noStrike" cap="none" spc="0" dirty="0" err="1">
                <a:solidFill>
                  <a:prstClr val="white"/>
                </a:solidFill>
                <a:latin typeface="Arial"/>
                <a:cs typeface="Arial"/>
              </a:rPr>
              <a:t>max</a:t>
            </a:r>
            <a:r>
              <a:rPr lang="ru-RU" sz="18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 10 за занятие</a:t>
            </a:r>
          </a:p>
        </p:txBody>
      </p:sp>
      <p:sp>
        <p:nvSpPr>
          <p:cNvPr id="966763284" name="Прямоугольник 966763283"/>
          <p:cNvSpPr/>
          <p:nvPr/>
        </p:nvSpPr>
        <p:spPr bwMode="auto">
          <a:xfrm>
            <a:off x="5039699" y="3131385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2 пара</a:t>
            </a:r>
            <a:endParaRPr sz="1800" b="1" i="0" u="none" strike="noStrike" cap="none" spc="0" dirty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Защита проекта перед внешним преподавателем</a:t>
            </a:r>
          </a:p>
          <a:p>
            <a:pPr>
              <a:defRPr/>
            </a:pPr>
            <a:r>
              <a:rPr lang="ru-RU" sz="1800" b="1" i="0" u="sng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 dirty="0" err="1">
                <a:solidFill>
                  <a:prstClr val="white"/>
                </a:solidFill>
                <a:latin typeface="Arial"/>
                <a:cs typeface="Arial"/>
              </a:rPr>
              <a:t>max</a:t>
            </a:r>
            <a:r>
              <a:rPr lang="ru-RU" sz="18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 10 за защиту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</TotalTime>
  <Words>1604</Words>
  <Application>Microsoft Office PowerPoint</Application>
  <DocSecurity>0</DocSecurity>
  <PresentationFormat>Широкоэкранный</PresentationFormat>
  <Paragraphs>353</Paragraphs>
  <Slides>19</Slides>
  <Notes>4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gg sans</vt:lpstr>
      <vt:lpstr>inherit</vt:lpstr>
      <vt:lpstr>Söhne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влад шестаков</cp:lastModifiedBy>
  <cp:revision>104</cp:revision>
  <dcterms:created xsi:type="dcterms:W3CDTF">2023-09-23T09:41:00Z</dcterms:created>
  <dcterms:modified xsi:type="dcterms:W3CDTF">2023-10-24T05:54:39Z</dcterms:modified>
  <cp:category/>
  <dc:identifier/>
  <cp:contentStatus/>
  <dc:language/>
  <cp:version/>
</cp:coreProperties>
</file>