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8" r:id="rId3"/>
    <p:sldId id="278" r:id="rId4"/>
    <p:sldId id="275" r:id="rId5"/>
    <p:sldId id="276" r:id="rId6"/>
    <p:sldId id="287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94660"/>
  </p:normalViewPr>
  <p:slideViewPr>
    <p:cSldViewPr>
      <p:cViewPr>
        <p:scale>
          <a:sx n="80" d="100"/>
          <a:sy n="80" d="100"/>
        </p:scale>
        <p:origin x="2388" y="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4811" y="548681"/>
            <a:ext cx="6575821" cy="2461310"/>
          </a:xfrm>
        </p:spPr>
        <p:txBody>
          <a:bodyPr>
            <a:noAutofit/>
          </a:bodyPr>
          <a:lstStyle/>
          <a:p>
            <a:r>
              <a:rPr lang="ru-RU" sz="2800" b="1" dirty="0"/>
              <a:t>Разработка программного обеспечения для контроля и оптимизации потребления электроэнергии при работе скважин механизированного фонда</a:t>
            </a:r>
            <a:br>
              <a:rPr lang="ru-RU" b="1" dirty="0"/>
            </a:b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Google Shape;93;p1">
            <a:extLst>
              <a:ext uri="{FF2B5EF4-FFF2-40B4-BE49-F238E27FC236}">
                <a16:creationId xmlns:a16="http://schemas.microsoft.com/office/drawing/2014/main" id="{23E79287-3004-4E3B-9D9B-417E5FD17A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06151"/>
            <a:ext cx="3020553" cy="29518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90364" y="1280292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Созданный продукт помогает решить проблему высокого потребления электроэнергии при эксплуатации скважин механизированного фонда в связи со вступлением в позднюю стадию разработки многих современных крупных нефтяных месторождений. </a:t>
            </a:r>
            <a:endParaRPr lang="ru-RU" sz="1800" b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Предполагаемые потребители продукта – нефтедобывающие компании (Роснефть, Лукойл, Газпром нефть, </a:t>
            </a:r>
            <a:r>
              <a:rPr lang="ru-RU" sz="1800" dirty="0" err="1">
                <a:latin typeface="Georgia" panose="02040502050405020303" pitchFamily="18" charset="0"/>
              </a:rPr>
              <a:t>Транснефть</a:t>
            </a:r>
            <a:r>
              <a:rPr lang="ru-RU" sz="1800" dirty="0">
                <a:latin typeface="Georgia" panose="02040502050405020303" pitchFamily="18" charset="0"/>
              </a:rPr>
              <a:t>, </a:t>
            </a:r>
            <a:r>
              <a:rPr lang="ru-RU" sz="1800" dirty="0" err="1">
                <a:latin typeface="Georgia" panose="02040502050405020303" pitchFamily="18" charset="0"/>
              </a:rPr>
              <a:t>Башнефть</a:t>
            </a:r>
            <a:r>
              <a:rPr lang="ru-RU" sz="1800" dirty="0">
                <a:latin typeface="Georgia" panose="02040502050405020303" pitchFamily="18" charset="0"/>
              </a:rPr>
              <a:t>, Татнефть и другие).</a:t>
            </a:r>
          </a:p>
          <a:p>
            <a:pPr marL="0" indent="0">
              <a:buNone/>
            </a:pPr>
            <a:endParaRPr lang="ru-RU" sz="1800" b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Доля нефтегазовых компаний на российском фондовом рынке составляет около 45-55%.</a:t>
            </a:r>
          </a:p>
        </p:txBody>
      </p:sp>
    </p:spTree>
    <p:extLst>
      <p:ext uri="{BB962C8B-B14F-4D97-AF65-F5344CB8AC3E}">
        <p14:creationId xmlns:p14="http://schemas.microsoft.com/office/powerpoint/2010/main" val="208048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Georgia" panose="02040502050405020303" pitchFamily="18" charset="0"/>
              </a:rPr>
              <a:t>Инновационность</a:t>
            </a:r>
            <a:r>
              <a:rPr lang="ru-RU" sz="2400" b="1" dirty="0">
                <a:latin typeface="Georgia" panose="02040502050405020303" pitchFamily="18" charset="0"/>
              </a:rPr>
              <a:t>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469947" y="1279170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Разработанная программа будет: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- стоить в 1,5 - 2 раза дешевле в отличие от зарубежных ПО, при этом предоставляя большую функциональность;</a:t>
            </a:r>
            <a:endParaRPr lang="en-US" sz="1800" dirty="0">
              <a:latin typeface="Georgia" panose="02040502050405020303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>
              <a:latin typeface="Georgia" panose="02040502050405020303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- включать технологические расчёты по оптимизации энергопотребления и позволит </a:t>
            </a:r>
            <a:r>
              <a:rPr lang="ru-RU" sz="1800" dirty="0" err="1">
                <a:latin typeface="Georgia" panose="02040502050405020303" pitchFamily="18" charset="0"/>
              </a:rPr>
              <a:t>недропользователям</a:t>
            </a:r>
            <a:r>
              <a:rPr lang="ru-RU" sz="1800" dirty="0">
                <a:latin typeface="Georgia" panose="02040502050405020303" pitchFamily="18" charset="0"/>
              </a:rPr>
              <a:t> снижать этот показатель на основе предварительно рассчитанной технико-экономической эффективности;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- доступна для малых и средних предприятий, а также научных учреждений для снижения энергопотребления и повышения эффективности механизированных скважинных работ.</a:t>
            </a:r>
          </a:p>
        </p:txBody>
      </p:sp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90364" y="999876"/>
            <a:ext cx="8219256" cy="46638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Существующие аналоги будущего продукта: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информационная система «ЭРА МЕХФОНД», разработанная в ПАО «Газпром нефть».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Конкурентные преимущества нашего продукта: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небольшой вес установочного файла;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прозрачная система работы ПО;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защита данных при помощи встроенного сканера уязвимостей;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возможность создания личного кабинета сотрудника через различные формы регистрации;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при первоначальной настройке проходит обучение;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возможность загрузки фонда скважин (информации) в фоновом режиме;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визуализация имеющегося оборудования </a:t>
            </a:r>
            <a:r>
              <a:rPr lang="ru-RU" sz="1800" dirty="0" err="1">
                <a:latin typeface="Georgia" panose="02040502050405020303" pitchFamily="18" charset="0"/>
              </a:rPr>
              <a:t>недропользователя</a:t>
            </a:r>
            <a:r>
              <a:rPr lang="ru-RU" sz="1800" dirty="0">
                <a:latin typeface="Georgia" panose="02040502050405020303" pitchFamily="18" charset="0"/>
              </a:rPr>
              <a:t> и партнеров с применением качественных 3D моделей.</a:t>
            </a: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390364" y="1417089"/>
            <a:ext cx="8219256" cy="2371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Georgia" panose="02040502050405020303" pitchFamily="18" charset="0"/>
              </a:rPr>
              <a:t>Ключевая техническая задача: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Программное обеспечение оценит возможности энергосбережения, определит минимальное значение показателя удельного энергопотребления для каждой скважины и предложит наиболее оптимальные варианты оборудования и технологический режим работы.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0799" y="1052736"/>
            <a:ext cx="8425657" cy="368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>
                <a:latin typeface="Georgia" panose="02040502050405020303" pitchFamily="18" charset="0"/>
              </a:rPr>
              <a:t>Для реализации проекта необходим следующий объем финансовых ресурсов: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Google Shape;225;p9"/>
          <p:cNvGraphicFramePr/>
          <p:nvPr>
            <p:extLst>
              <p:ext uri="{D42A27DB-BD31-4B8C-83A1-F6EECF244321}">
                <p14:modId xmlns:p14="http://schemas.microsoft.com/office/powerpoint/2010/main" val="3891719608"/>
              </p:ext>
            </p:extLst>
          </p:nvPr>
        </p:nvGraphicFramePr>
        <p:xfrm>
          <a:off x="275139" y="1528812"/>
          <a:ext cx="8275556" cy="16459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068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6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73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Сумма (руб.)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500" b="0" i="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Описание</a:t>
                      </a:r>
                      <a:endParaRPr sz="1500" b="0" i="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9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2 000 000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Поддержка оптимальной работы программного обеспечения путём выполнения технического обслуживания, внедрения обновлений и использования необходимых показателей (инструментов) для повышения эффективности программного обеспечения. 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0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500 000</a:t>
                      </a:r>
                      <a:endParaRPr sz="1500" b="0" i="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Продвижение бренда компании при помощи рекламы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Объект 4"/>
          <p:cNvSpPr txBox="1">
            <a:spLocks/>
          </p:cNvSpPr>
          <p:nvPr/>
        </p:nvSpPr>
        <p:spPr>
          <a:xfrm>
            <a:off x="275139" y="3467722"/>
            <a:ext cx="7628414" cy="218535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Планируемый период выхода предприятия на самоокупаемость – 2 года.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Для финансирования разработки ПО планируется: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подавать заявки на дополнительные тендеры и </a:t>
            </a:r>
            <a:r>
              <a:rPr lang="ru-RU" sz="1800" dirty="0" err="1">
                <a:latin typeface="Georgia" panose="02040502050405020303" pitchFamily="18" charset="0"/>
              </a:rPr>
              <a:t>грантовые</a:t>
            </a:r>
            <a:r>
              <a:rPr lang="ru-RU" sz="1800" dirty="0">
                <a:latin typeface="Georgia" panose="02040502050405020303" pitchFamily="18" charset="0"/>
              </a:rPr>
              <a:t> проекты;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использование кредитных средств;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привлечение средств инвесторов;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 установление партнерских отношений с малыми, средними и крупными предприятиями нефтегазовой отрасли на взаимовыгодных условиях.</a:t>
            </a:r>
          </a:p>
        </p:txBody>
      </p:sp>
    </p:spTree>
    <p:extLst>
      <p:ext uri="{BB962C8B-B14F-4D97-AF65-F5344CB8AC3E}">
        <p14:creationId xmlns:p14="http://schemas.microsoft.com/office/powerpoint/2010/main" val="1371954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0" y="-25311"/>
            <a:ext cx="9144000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0" y="1726072"/>
            <a:ext cx="9143998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Прямоугольник 13"/>
          <p:cNvSpPr/>
          <p:nvPr/>
        </p:nvSpPr>
        <p:spPr>
          <a:xfrm>
            <a:off x="408708" y="2882704"/>
            <a:ext cx="4464128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9363</TotalTime>
  <Words>388</Words>
  <Application>Microsoft Office PowerPoint</Application>
  <PresentationFormat>Экран 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Arial Black</vt:lpstr>
      <vt:lpstr>Calibri</vt:lpstr>
      <vt:lpstr>Century Gothic</vt:lpstr>
      <vt:lpstr>Georgia</vt:lpstr>
      <vt:lpstr>Gilroy-ExtraBold</vt:lpstr>
      <vt:lpstr>Times New Roman</vt:lpstr>
      <vt:lpstr>Тема Office</vt:lpstr>
      <vt:lpstr>Разработка программного обеспечения для контроля и оптимизации потребления электроэнергии при работе скважин механизированного фонда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user</cp:lastModifiedBy>
  <cp:revision>84</cp:revision>
  <dcterms:created xsi:type="dcterms:W3CDTF">2023-02-08T09:03:57Z</dcterms:created>
  <dcterms:modified xsi:type="dcterms:W3CDTF">2023-09-07T09:40:09Z</dcterms:modified>
</cp:coreProperties>
</file>