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268" r:id="rId4"/>
    <p:sldId id="286" r:id="rId5"/>
    <p:sldId id="266" r:id="rId6"/>
    <p:sldId id="272" r:id="rId7"/>
    <p:sldId id="276" r:id="rId8"/>
    <p:sldId id="274" r:id="rId9"/>
    <p:sldId id="280" r:id="rId10"/>
    <p:sldId id="287" r:id="rId11"/>
    <p:sldId id="289" r:id="rId12"/>
    <p:sldId id="288" r:id="rId13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B09DB5-2AA5-44E4-82C9-2FC612DAC115}" type="doc">
      <dgm:prSet loTypeId="urn:microsoft.com/office/officeart/2005/8/layout/vProcess5" loCatId="process" qsTypeId="urn:microsoft.com/office/officeart/2005/8/quickstyle/simple1" qsCatId="simple" csTypeId="urn:microsoft.com/office/officeart/2005/8/colors/accent3_1" csCatId="accent3" phldr="1"/>
      <dgm:spPr/>
    </dgm:pt>
    <dgm:pt modelId="{A4466454-449F-4494-AE1E-434B70CBB5EC}">
      <dgm:prSet phldrT="[Текст]" custT="1"/>
      <dgm:spPr>
        <a:xfrm>
          <a:off x="0" y="0"/>
          <a:ext cx="4102959" cy="49614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ПОДГОТОВКА ИДЕИ И КОНЦЕПЦИИ ПРОЕКТА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Октябрь-декабрь 2023 </a:t>
          </a:r>
          <a:r>
            <a:rPr lang="ru-RU" sz="20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г.</a:t>
          </a:r>
        </a:p>
      </dgm:t>
    </dgm:pt>
    <dgm:pt modelId="{0FB3050C-62CF-4F85-9041-93FAF5AA0D88}" type="parTrans" cxnId="{35006363-3F42-4C38-82CC-773065E599BD}">
      <dgm:prSet/>
      <dgm:spPr/>
      <dgm:t>
        <a:bodyPr/>
        <a:lstStyle/>
        <a:p>
          <a:endParaRPr lang="ru-RU" sz="4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5AB756-191A-42F8-94FF-5316D486CA93}" type="sibTrans" cxnId="{35006363-3F42-4C38-82CC-773065E599BD}">
      <dgm:prSet custT="1"/>
      <dgm:spPr>
        <a:xfrm>
          <a:off x="3780465" y="362460"/>
          <a:ext cx="322493" cy="322493"/>
        </a:xfrm>
        <a:prstGeom prst="downArrow">
          <a:avLst>
            <a:gd name="adj1" fmla="val 55000"/>
            <a:gd name="adj2" fmla="val 45000"/>
          </a:avLst>
        </a:prstGeom>
        <a:solidFill>
          <a:sysClr val="window" lastClr="FFFFFF">
            <a:alpha val="90000"/>
            <a:tint val="4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3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FCA7123B-EBC5-4304-B623-B6761B5C9546}">
      <dgm:prSet phldrT="[Текст]" custT="1"/>
      <dgm:spPr>
        <a:xfrm>
          <a:off x="306389" y="565053"/>
          <a:ext cx="4102959" cy="49614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ПОИСК ИНВЕСТОРОВ ДЛЯ РЕАЛИЗАЦИИ ПРОЕКТА</a:t>
          </a:r>
        </a:p>
        <a:p>
          <a:r>
            <a:rPr lang="ru-RU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Ноябрь 2023 – март 2024 г.</a:t>
          </a:r>
          <a:endParaRPr lang="ru-RU" sz="2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2D5CB4B-C458-4767-AFDE-FFC1152C6D92}" type="parTrans" cxnId="{E2BA3BA9-FA35-41F8-A8CF-A1E24D8FB0FD}">
      <dgm:prSet/>
      <dgm:spPr/>
      <dgm:t>
        <a:bodyPr/>
        <a:lstStyle/>
        <a:p>
          <a:endParaRPr lang="ru-RU" sz="4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487732-6997-4067-9D58-43EE5E4F4B6D}" type="sibTrans" cxnId="{E2BA3BA9-FA35-41F8-A8CF-A1E24D8FB0FD}">
      <dgm:prSet custT="1"/>
      <dgm:spPr>
        <a:xfrm>
          <a:off x="4086855" y="927514"/>
          <a:ext cx="322493" cy="322493"/>
        </a:xfrm>
        <a:prstGeom prst="downArrow">
          <a:avLst>
            <a:gd name="adj1" fmla="val 55000"/>
            <a:gd name="adj2" fmla="val 45000"/>
          </a:avLst>
        </a:prstGeom>
        <a:solidFill>
          <a:sysClr val="window" lastClr="FFFFFF">
            <a:alpha val="90000"/>
            <a:tint val="4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3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1D76827-0C0E-47E5-A47B-7807CD49F30D}">
      <dgm:prSet phldrT="[Текст]" custT="1"/>
      <dgm:spPr>
        <a:xfrm>
          <a:off x="612779" y="1130106"/>
          <a:ext cx="4102959" cy="49614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ЗАКУПКА ОБОРУДОВАНИЯ, ОБУСТРОЙСТВО ЦЕХА ПЕРЕРАБОТКИ</a:t>
          </a:r>
        </a:p>
        <a:p>
          <a:r>
            <a:rPr lang="ru-RU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Апрель-Май 2024 г.</a:t>
          </a:r>
          <a:endParaRPr lang="ru-RU" sz="2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A8548A12-768C-408E-A257-17F4C872F0E4}" type="parTrans" cxnId="{EAE2EA00-FC1C-4E5B-A61A-EDE063668D96}">
      <dgm:prSet/>
      <dgm:spPr/>
      <dgm:t>
        <a:bodyPr/>
        <a:lstStyle/>
        <a:p>
          <a:endParaRPr lang="ru-RU" sz="4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4DCC43-923B-40A4-8EF8-3103E70046B2}" type="sibTrans" cxnId="{EAE2EA00-FC1C-4E5B-A61A-EDE063668D96}">
      <dgm:prSet custT="1"/>
      <dgm:spPr>
        <a:xfrm>
          <a:off x="4393245" y="1484298"/>
          <a:ext cx="322493" cy="322493"/>
        </a:xfrm>
        <a:prstGeom prst="downArrow">
          <a:avLst>
            <a:gd name="adj1" fmla="val 55000"/>
            <a:gd name="adj2" fmla="val 45000"/>
          </a:avLst>
        </a:prstGeom>
        <a:solidFill>
          <a:sysClr val="window" lastClr="FFFFFF">
            <a:alpha val="90000"/>
            <a:tint val="4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3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1A300666-7AA3-4A96-BCB8-0E5B78785229}">
      <dgm:prSet custT="1"/>
      <dgm:spPr>
        <a:xfrm>
          <a:off x="919169" y="1695159"/>
          <a:ext cx="4102959" cy="49614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СБОР МАКУЛАТУРЫ</a:t>
          </a:r>
        </a:p>
        <a:p>
          <a:r>
            <a:rPr lang="ru-RU" sz="20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Июнь-сентябрь 2024 г.</a:t>
          </a:r>
        </a:p>
      </dgm:t>
    </dgm:pt>
    <dgm:pt modelId="{8C6ED9B2-5F85-47EE-BCFE-5C2ECB361F3B}" type="parTrans" cxnId="{3A5CDB96-5150-40AD-9051-FF9200B12A41}">
      <dgm:prSet/>
      <dgm:spPr/>
      <dgm:t>
        <a:bodyPr/>
        <a:lstStyle/>
        <a:p>
          <a:endParaRPr lang="ru-RU" sz="4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8FC4FA-EE5C-44D4-BFD8-E3192198739C}" type="sibTrans" cxnId="{3A5CDB96-5150-40AD-9051-FF9200B12A41}">
      <dgm:prSet custT="1"/>
      <dgm:spPr>
        <a:xfrm>
          <a:off x="4699635" y="2054864"/>
          <a:ext cx="322493" cy="322493"/>
        </a:xfrm>
        <a:prstGeom prst="downArrow">
          <a:avLst>
            <a:gd name="adj1" fmla="val 55000"/>
            <a:gd name="adj2" fmla="val 45000"/>
          </a:avLst>
        </a:prstGeom>
        <a:solidFill>
          <a:sysClr val="window" lastClr="FFFFFF">
            <a:alpha val="90000"/>
            <a:tint val="4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3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A501BB3-5012-457E-B5FF-E662BF5AA088}">
      <dgm:prSet custT="1"/>
      <dgm:spPr>
        <a:xfrm>
          <a:off x="1225559" y="2260212"/>
          <a:ext cx="4102959" cy="49614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ЗАПУСК ПРОЕКТА</a:t>
          </a:r>
        </a:p>
        <a:p>
          <a:r>
            <a:rPr lang="ru-RU" sz="20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Октябрь 2024 г.</a:t>
          </a:r>
        </a:p>
      </dgm:t>
    </dgm:pt>
    <dgm:pt modelId="{9879233A-AB62-4287-92C9-6389609770E3}" type="parTrans" cxnId="{10D38B1E-9F50-4DD8-8AAF-FAC1CD893AED}">
      <dgm:prSet/>
      <dgm:spPr/>
      <dgm:t>
        <a:bodyPr/>
        <a:lstStyle/>
        <a:p>
          <a:endParaRPr lang="ru-RU" sz="4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0CA7AC-4F72-4E32-8B2F-6FC132EAF27F}" type="sibTrans" cxnId="{10D38B1E-9F50-4DD8-8AAF-FAC1CD893AED}">
      <dgm:prSet/>
      <dgm:spPr/>
      <dgm:t>
        <a:bodyPr/>
        <a:lstStyle/>
        <a:p>
          <a:endParaRPr lang="ru-RU" sz="4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87FA46-5D15-4CC7-8AAE-F5718B1C0A0F}" type="pres">
      <dgm:prSet presAssocID="{8DB09DB5-2AA5-44E4-82C9-2FC612DAC115}" presName="outerComposite" presStyleCnt="0">
        <dgm:presLayoutVars>
          <dgm:chMax val="5"/>
          <dgm:dir/>
          <dgm:resizeHandles val="exact"/>
        </dgm:presLayoutVars>
      </dgm:prSet>
      <dgm:spPr/>
    </dgm:pt>
    <dgm:pt modelId="{88CB7894-81F8-42A8-A70C-0616858DC150}" type="pres">
      <dgm:prSet presAssocID="{8DB09DB5-2AA5-44E4-82C9-2FC612DAC115}" presName="dummyMaxCanvas" presStyleCnt="0">
        <dgm:presLayoutVars/>
      </dgm:prSet>
      <dgm:spPr/>
    </dgm:pt>
    <dgm:pt modelId="{F81FCF86-F80B-43B8-A636-86F79B7BCEA0}" type="pres">
      <dgm:prSet presAssocID="{8DB09DB5-2AA5-44E4-82C9-2FC612DAC115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48880-91B2-4ECC-B75A-216B60F92A63}" type="pres">
      <dgm:prSet presAssocID="{8DB09DB5-2AA5-44E4-82C9-2FC612DAC115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118CC1-5B9F-4F98-AF9B-AC98C1A3859D}" type="pres">
      <dgm:prSet presAssocID="{8DB09DB5-2AA5-44E4-82C9-2FC612DAC115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1DDF4F-4AE4-46A9-A44A-2620B666FF4D}" type="pres">
      <dgm:prSet presAssocID="{8DB09DB5-2AA5-44E4-82C9-2FC612DAC115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97BA50-E5FD-494F-B1AC-F9F383B3E301}" type="pres">
      <dgm:prSet presAssocID="{8DB09DB5-2AA5-44E4-82C9-2FC612DAC115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E7C29-FE4B-4B27-858E-536B4ACD4247}" type="pres">
      <dgm:prSet presAssocID="{8DB09DB5-2AA5-44E4-82C9-2FC612DAC115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12C290-4568-4041-BDE7-8015BA19B818}" type="pres">
      <dgm:prSet presAssocID="{8DB09DB5-2AA5-44E4-82C9-2FC612DAC115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A0D6A-6AE1-499B-B902-7895ED9FAE52}" type="pres">
      <dgm:prSet presAssocID="{8DB09DB5-2AA5-44E4-82C9-2FC612DAC115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F0D42-99D8-4FEA-A608-65CFEDC2A7E0}" type="pres">
      <dgm:prSet presAssocID="{8DB09DB5-2AA5-44E4-82C9-2FC612DAC115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95D1B2-8A1D-41D9-9092-4959F7681266}" type="pres">
      <dgm:prSet presAssocID="{8DB09DB5-2AA5-44E4-82C9-2FC612DAC115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DF12D2-DF40-4FF5-A149-6E00A2B649E1}" type="pres">
      <dgm:prSet presAssocID="{8DB09DB5-2AA5-44E4-82C9-2FC612DAC115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5E904-79CF-47A3-9803-9B2FB5AE1D6F}" type="pres">
      <dgm:prSet presAssocID="{8DB09DB5-2AA5-44E4-82C9-2FC612DAC115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1C8169-FD61-4C43-BEE2-5C98003729E4}" type="pres">
      <dgm:prSet presAssocID="{8DB09DB5-2AA5-44E4-82C9-2FC612DAC115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CCD4A-9228-4E93-8FFE-02ED18E8AB10}" type="pres">
      <dgm:prSet presAssocID="{8DB09DB5-2AA5-44E4-82C9-2FC612DAC115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CA42D0-498B-4EEB-97F9-72D83553A106}" type="presOf" srcId="{8DB09DB5-2AA5-44E4-82C9-2FC612DAC115}" destId="{1887FA46-5D15-4CC7-8AAE-F5718B1C0A0F}" srcOrd="0" destOrd="0" presId="urn:microsoft.com/office/officeart/2005/8/layout/vProcess5"/>
    <dgm:cxn modelId="{3A5CDB96-5150-40AD-9051-FF9200B12A41}" srcId="{8DB09DB5-2AA5-44E4-82C9-2FC612DAC115}" destId="{1A300666-7AA3-4A96-BCB8-0E5B78785229}" srcOrd="3" destOrd="0" parTransId="{8C6ED9B2-5F85-47EE-BCFE-5C2ECB361F3B}" sibTransId="{B08FC4FA-EE5C-44D4-BFD8-E3192198739C}"/>
    <dgm:cxn modelId="{A6068C2B-3322-4A71-8D50-26936C414EA3}" type="presOf" srcId="{685AB756-191A-42F8-94FF-5316D486CA93}" destId="{698E7C29-FE4B-4B27-858E-536B4ACD4247}" srcOrd="0" destOrd="0" presId="urn:microsoft.com/office/officeart/2005/8/layout/vProcess5"/>
    <dgm:cxn modelId="{777EB9E0-A677-4F8D-9861-725BE7EEF96B}" type="presOf" srcId="{B08FC4FA-EE5C-44D4-BFD8-E3192198739C}" destId="{0A6F0D42-99D8-4FEA-A608-65CFEDC2A7E0}" srcOrd="0" destOrd="0" presId="urn:microsoft.com/office/officeart/2005/8/layout/vProcess5"/>
    <dgm:cxn modelId="{5F2425B7-D1A5-40FA-8917-6B4B2A360560}" type="presOf" srcId="{FF4DCC43-923B-40A4-8EF8-3103E70046B2}" destId="{134A0D6A-6AE1-499B-B902-7895ED9FAE52}" srcOrd="0" destOrd="0" presId="urn:microsoft.com/office/officeart/2005/8/layout/vProcess5"/>
    <dgm:cxn modelId="{1EDE787A-B1D8-46B8-8882-2413067660E1}" type="presOf" srcId="{5A501BB3-5012-457E-B5FF-E662BF5AA088}" destId="{5297BA50-E5FD-494F-B1AC-F9F383B3E301}" srcOrd="0" destOrd="0" presId="urn:microsoft.com/office/officeart/2005/8/layout/vProcess5"/>
    <dgm:cxn modelId="{E2BA3BA9-FA35-41F8-A8CF-A1E24D8FB0FD}" srcId="{8DB09DB5-2AA5-44E4-82C9-2FC612DAC115}" destId="{FCA7123B-EBC5-4304-B623-B6761B5C9546}" srcOrd="1" destOrd="0" parTransId="{52D5CB4B-C458-4767-AFDE-FFC1152C6D92}" sibTransId="{D1487732-6997-4067-9D58-43EE5E4F4B6D}"/>
    <dgm:cxn modelId="{66B17DA2-0532-4F1A-BC2F-2B04C73A69EB}" type="presOf" srcId="{A4466454-449F-4494-AE1E-434B70CBB5EC}" destId="{F81FCF86-F80B-43B8-A636-86F79B7BCEA0}" srcOrd="0" destOrd="0" presId="urn:microsoft.com/office/officeart/2005/8/layout/vProcess5"/>
    <dgm:cxn modelId="{90E8847C-5060-497C-9028-1190FB857BC6}" type="presOf" srcId="{1A300666-7AA3-4A96-BCB8-0E5B78785229}" destId="{6A1C8169-FD61-4C43-BEE2-5C98003729E4}" srcOrd="1" destOrd="0" presId="urn:microsoft.com/office/officeart/2005/8/layout/vProcess5"/>
    <dgm:cxn modelId="{F2993320-32BA-4DF5-8F52-E5B8E24DF194}" type="presOf" srcId="{FCA7123B-EBC5-4304-B623-B6761B5C9546}" destId="{B4DF12D2-DF40-4FF5-A149-6E00A2B649E1}" srcOrd="1" destOrd="0" presId="urn:microsoft.com/office/officeart/2005/8/layout/vProcess5"/>
    <dgm:cxn modelId="{20274A66-001C-4298-84A5-7C6B441686B5}" type="presOf" srcId="{5A501BB3-5012-457E-B5FF-E662BF5AA088}" destId="{C5ECCD4A-9228-4E93-8FFE-02ED18E8AB10}" srcOrd="1" destOrd="0" presId="urn:microsoft.com/office/officeart/2005/8/layout/vProcess5"/>
    <dgm:cxn modelId="{EAE2EA00-FC1C-4E5B-A61A-EDE063668D96}" srcId="{8DB09DB5-2AA5-44E4-82C9-2FC612DAC115}" destId="{51D76827-0C0E-47E5-A47B-7807CD49F30D}" srcOrd="2" destOrd="0" parTransId="{A8548A12-768C-408E-A257-17F4C872F0E4}" sibTransId="{FF4DCC43-923B-40A4-8EF8-3103E70046B2}"/>
    <dgm:cxn modelId="{FD8F07CB-4AF6-4E06-A454-D7E3E98B7D6C}" type="presOf" srcId="{FCA7123B-EBC5-4304-B623-B6761B5C9546}" destId="{D6548880-91B2-4ECC-B75A-216B60F92A63}" srcOrd="0" destOrd="0" presId="urn:microsoft.com/office/officeart/2005/8/layout/vProcess5"/>
    <dgm:cxn modelId="{5662747E-7C95-48FC-9EC0-0EAF92850069}" type="presOf" srcId="{51D76827-0C0E-47E5-A47B-7807CD49F30D}" destId="{4685E904-79CF-47A3-9803-9B2FB5AE1D6F}" srcOrd="1" destOrd="0" presId="urn:microsoft.com/office/officeart/2005/8/layout/vProcess5"/>
    <dgm:cxn modelId="{8B795897-250C-41C8-B929-6E5594EC82CA}" type="presOf" srcId="{1A300666-7AA3-4A96-BCB8-0E5B78785229}" destId="{0D1DDF4F-4AE4-46A9-A44A-2620B666FF4D}" srcOrd="0" destOrd="0" presId="urn:microsoft.com/office/officeart/2005/8/layout/vProcess5"/>
    <dgm:cxn modelId="{35006363-3F42-4C38-82CC-773065E599BD}" srcId="{8DB09DB5-2AA5-44E4-82C9-2FC612DAC115}" destId="{A4466454-449F-4494-AE1E-434B70CBB5EC}" srcOrd="0" destOrd="0" parTransId="{0FB3050C-62CF-4F85-9041-93FAF5AA0D88}" sibTransId="{685AB756-191A-42F8-94FF-5316D486CA93}"/>
    <dgm:cxn modelId="{6B2F5BF2-4481-4DDF-837B-B5C6E14B9406}" type="presOf" srcId="{A4466454-449F-4494-AE1E-434B70CBB5EC}" destId="{1C95D1B2-8A1D-41D9-9092-4959F7681266}" srcOrd="1" destOrd="0" presId="urn:microsoft.com/office/officeart/2005/8/layout/vProcess5"/>
    <dgm:cxn modelId="{10D38B1E-9F50-4DD8-8AAF-FAC1CD893AED}" srcId="{8DB09DB5-2AA5-44E4-82C9-2FC612DAC115}" destId="{5A501BB3-5012-457E-B5FF-E662BF5AA088}" srcOrd="4" destOrd="0" parTransId="{9879233A-AB62-4287-92C9-6389609770E3}" sibTransId="{A30CA7AC-4F72-4E32-8B2F-6FC132EAF27F}"/>
    <dgm:cxn modelId="{D57336E5-085D-4BF8-B872-9F6E4E4E8F29}" type="presOf" srcId="{D1487732-6997-4067-9D58-43EE5E4F4B6D}" destId="{6212C290-4568-4041-BDE7-8015BA19B818}" srcOrd="0" destOrd="0" presId="urn:microsoft.com/office/officeart/2005/8/layout/vProcess5"/>
    <dgm:cxn modelId="{818D6139-66FD-4533-B3F5-3CB616EFF5DA}" type="presOf" srcId="{51D76827-0C0E-47E5-A47B-7807CD49F30D}" destId="{35118CC1-5B9F-4F98-AF9B-AC98C1A3859D}" srcOrd="0" destOrd="0" presId="urn:microsoft.com/office/officeart/2005/8/layout/vProcess5"/>
    <dgm:cxn modelId="{711590B8-8B43-45FC-B726-5C96A2D68DCB}" type="presParOf" srcId="{1887FA46-5D15-4CC7-8AAE-F5718B1C0A0F}" destId="{88CB7894-81F8-42A8-A70C-0616858DC150}" srcOrd="0" destOrd="0" presId="urn:microsoft.com/office/officeart/2005/8/layout/vProcess5"/>
    <dgm:cxn modelId="{1B32F5ED-D00B-41AD-9908-29140D8A072D}" type="presParOf" srcId="{1887FA46-5D15-4CC7-8AAE-F5718B1C0A0F}" destId="{F81FCF86-F80B-43B8-A636-86F79B7BCEA0}" srcOrd="1" destOrd="0" presId="urn:microsoft.com/office/officeart/2005/8/layout/vProcess5"/>
    <dgm:cxn modelId="{2FD16EAC-A8EC-48C3-9572-890F642B17EE}" type="presParOf" srcId="{1887FA46-5D15-4CC7-8AAE-F5718B1C0A0F}" destId="{D6548880-91B2-4ECC-B75A-216B60F92A63}" srcOrd="2" destOrd="0" presId="urn:microsoft.com/office/officeart/2005/8/layout/vProcess5"/>
    <dgm:cxn modelId="{549CC88C-9B57-4DBB-B7CF-32A085987369}" type="presParOf" srcId="{1887FA46-5D15-4CC7-8AAE-F5718B1C0A0F}" destId="{35118CC1-5B9F-4F98-AF9B-AC98C1A3859D}" srcOrd="3" destOrd="0" presId="urn:microsoft.com/office/officeart/2005/8/layout/vProcess5"/>
    <dgm:cxn modelId="{C66D2AF9-65E9-4878-8235-D75A9A04A33A}" type="presParOf" srcId="{1887FA46-5D15-4CC7-8AAE-F5718B1C0A0F}" destId="{0D1DDF4F-4AE4-46A9-A44A-2620B666FF4D}" srcOrd="4" destOrd="0" presId="urn:microsoft.com/office/officeart/2005/8/layout/vProcess5"/>
    <dgm:cxn modelId="{DC7FB40E-36A0-40FB-A96F-B34689F10F72}" type="presParOf" srcId="{1887FA46-5D15-4CC7-8AAE-F5718B1C0A0F}" destId="{5297BA50-E5FD-494F-B1AC-F9F383B3E301}" srcOrd="5" destOrd="0" presId="urn:microsoft.com/office/officeart/2005/8/layout/vProcess5"/>
    <dgm:cxn modelId="{AEA85365-8E36-453F-82CA-AB3D9DABFC15}" type="presParOf" srcId="{1887FA46-5D15-4CC7-8AAE-F5718B1C0A0F}" destId="{698E7C29-FE4B-4B27-858E-536B4ACD4247}" srcOrd="6" destOrd="0" presId="urn:microsoft.com/office/officeart/2005/8/layout/vProcess5"/>
    <dgm:cxn modelId="{0CBB6F89-DA92-4491-B4DE-AEEEAE755B13}" type="presParOf" srcId="{1887FA46-5D15-4CC7-8AAE-F5718B1C0A0F}" destId="{6212C290-4568-4041-BDE7-8015BA19B818}" srcOrd="7" destOrd="0" presId="urn:microsoft.com/office/officeart/2005/8/layout/vProcess5"/>
    <dgm:cxn modelId="{48663BCC-5345-476B-AF61-E69E27502F53}" type="presParOf" srcId="{1887FA46-5D15-4CC7-8AAE-F5718B1C0A0F}" destId="{134A0D6A-6AE1-499B-B902-7895ED9FAE52}" srcOrd="8" destOrd="0" presId="urn:microsoft.com/office/officeart/2005/8/layout/vProcess5"/>
    <dgm:cxn modelId="{DC427009-AEBE-427D-BDE6-B3B6FCEE7631}" type="presParOf" srcId="{1887FA46-5D15-4CC7-8AAE-F5718B1C0A0F}" destId="{0A6F0D42-99D8-4FEA-A608-65CFEDC2A7E0}" srcOrd="9" destOrd="0" presId="urn:microsoft.com/office/officeart/2005/8/layout/vProcess5"/>
    <dgm:cxn modelId="{82FDE1F0-9FF3-48A4-81E0-3EC9833AE595}" type="presParOf" srcId="{1887FA46-5D15-4CC7-8AAE-F5718B1C0A0F}" destId="{1C95D1B2-8A1D-41D9-9092-4959F7681266}" srcOrd="10" destOrd="0" presId="urn:microsoft.com/office/officeart/2005/8/layout/vProcess5"/>
    <dgm:cxn modelId="{426BC837-88BF-416D-847A-4EC6D9DF4969}" type="presParOf" srcId="{1887FA46-5D15-4CC7-8AAE-F5718B1C0A0F}" destId="{B4DF12D2-DF40-4FF5-A149-6E00A2B649E1}" srcOrd="11" destOrd="0" presId="urn:microsoft.com/office/officeart/2005/8/layout/vProcess5"/>
    <dgm:cxn modelId="{1DDE54DA-F329-4E64-BA67-1F63B499BB99}" type="presParOf" srcId="{1887FA46-5D15-4CC7-8AAE-F5718B1C0A0F}" destId="{4685E904-79CF-47A3-9803-9B2FB5AE1D6F}" srcOrd="12" destOrd="0" presId="urn:microsoft.com/office/officeart/2005/8/layout/vProcess5"/>
    <dgm:cxn modelId="{A461EBAA-1B67-402E-AC0A-AD1382D16221}" type="presParOf" srcId="{1887FA46-5D15-4CC7-8AAE-F5718B1C0A0F}" destId="{6A1C8169-FD61-4C43-BEE2-5C98003729E4}" srcOrd="13" destOrd="0" presId="urn:microsoft.com/office/officeart/2005/8/layout/vProcess5"/>
    <dgm:cxn modelId="{E835D61F-B9F5-479D-BA66-D1FCD7581753}" type="presParOf" srcId="{1887FA46-5D15-4CC7-8AAE-F5718B1C0A0F}" destId="{C5ECCD4A-9228-4E93-8FFE-02ED18E8AB1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FCF86-F80B-43B8-A636-86F79B7BCEA0}">
      <dsp:nvSpPr>
        <dsp:cNvPr id="0" name=""/>
        <dsp:cNvSpPr/>
      </dsp:nvSpPr>
      <dsp:spPr>
        <a:xfrm>
          <a:off x="0" y="0"/>
          <a:ext cx="8746278" cy="1085423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ПОДГОТОВКА ИДЕИ И КОНЦЕПЦИИ ПРОЕКТА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Октябрь-декабрь 2023 </a:t>
          </a:r>
          <a:r>
            <a:rPr lang="ru-RU" sz="2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г.</a:t>
          </a:r>
        </a:p>
      </dsp:txBody>
      <dsp:txXfrm>
        <a:off x="31791" y="31791"/>
        <a:ext cx="7448026" cy="1021841"/>
      </dsp:txXfrm>
    </dsp:sp>
    <dsp:sp modelId="{D6548880-91B2-4ECC-B75A-216B60F92A63}">
      <dsp:nvSpPr>
        <dsp:cNvPr id="0" name=""/>
        <dsp:cNvSpPr/>
      </dsp:nvSpPr>
      <dsp:spPr>
        <a:xfrm>
          <a:off x="653131" y="1236176"/>
          <a:ext cx="8746278" cy="1085423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ПОИСК ИНВЕСТОРОВ ДЛЯ РЕАЛИЗАЦИИ ПРОЕКТА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Ноябрь 2023 – март 2024 г.</a:t>
          </a:r>
          <a:endParaRPr lang="ru-RU" sz="2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684922" y="1267967"/>
        <a:ext cx="7324039" cy="1021841"/>
      </dsp:txXfrm>
    </dsp:sp>
    <dsp:sp modelId="{35118CC1-5B9F-4F98-AF9B-AC98C1A3859D}">
      <dsp:nvSpPr>
        <dsp:cNvPr id="0" name=""/>
        <dsp:cNvSpPr/>
      </dsp:nvSpPr>
      <dsp:spPr>
        <a:xfrm>
          <a:off x="1306262" y="2472353"/>
          <a:ext cx="8746278" cy="1085423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ЗАКУПКА ОБОРУДОВАНИЯ, ОБУСТРОЙСТВО ЦЕХА ПЕРЕРАБОТКИ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Апрель-Май 2024 г.</a:t>
          </a:r>
          <a:endParaRPr lang="ru-RU" sz="2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338053" y="2504144"/>
        <a:ext cx="7324039" cy="1021841"/>
      </dsp:txXfrm>
    </dsp:sp>
    <dsp:sp modelId="{0D1DDF4F-4AE4-46A9-A44A-2620B666FF4D}">
      <dsp:nvSpPr>
        <dsp:cNvPr id="0" name=""/>
        <dsp:cNvSpPr/>
      </dsp:nvSpPr>
      <dsp:spPr>
        <a:xfrm>
          <a:off x="1959393" y="3708530"/>
          <a:ext cx="8746278" cy="1085423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СБОР МАКУЛАТУРЫ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Июнь-сентябрь 2024 г.</a:t>
          </a:r>
        </a:p>
      </dsp:txBody>
      <dsp:txXfrm>
        <a:off x="1991184" y="3740321"/>
        <a:ext cx="7324039" cy="1021841"/>
      </dsp:txXfrm>
    </dsp:sp>
    <dsp:sp modelId="{5297BA50-E5FD-494F-B1AC-F9F383B3E301}">
      <dsp:nvSpPr>
        <dsp:cNvPr id="0" name=""/>
        <dsp:cNvSpPr/>
      </dsp:nvSpPr>
      <dsp:spPr>
        <a:xfrm>
          <a:off x="2612524" y="4944707"/>
          <a:ext cx="8746278" cy="1085423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ЗАПУСК ПРОЕКТА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Октябрь 2024 г.</a:t>
          </a:r>
        </a:p>
      </dsp:txBody>
      <dsp:txXfrm>
        <a:off x="2644315" y="4976498"/>
        <a:ext cx="7324039" cy="1021841"/>
      </dsp:txXfrm>
    </dsp:sp>
    <dsp:sp modelId="{698E7C29-FE4B-4B27-858E-536B4ACD4247}">
      <dsp:nvSpPr>
        <dsp:cNvPr id="0" name=""/>
        <dsp:cNvSpPr/>
      </dsp:nvSpPr>
      <dsp:spPr>
        <a:xfrm>
          <a:off x="8040752" y="792962"/>
          <a:ext cx="705525" cy="705525"/>
        </a:xfrm>
        <a:prstGeom prst="downArrow">
          <a:avLst>
            <a:gd name="adj1" fmla="val 55000"/>
            <a:gd name="adj2" fmla="val 45000"/>
          </a:avLst>
        </a:prstGeom>
        <a:solidFill>
          <a:sysClr val="window" lastClr="FFFFFF">
            <a:alpha val="90000"/>
            <a:tint val="4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8199495" y="792962"/>
        <a:ext cx="388039" cy="530908"/>
      </dsp:txXfrm>
    </dsp:sp>
    <dsp:sp modelId="{6212C290-4568-4041-BDE7-8015BA19B818}">
      <dsp:nvSpPr>
        <dsp:cNvPr id="0" name=""/>
        <dsp:cNvSpPr/>
      </dsp:nvSpPr>
      <dsp:spPr>
        <a:xfrm>
          <a:off x="8693884" y="2029139"/>
          <a:ext cx="705525" cy="705525"/>
        </a:xfrm>
        <a:prstGeom prst="downArrow">
          <a:avLst>
            <a:gd name="adj1" fmla="val 55000"/>
            <a:gd name="adj2" fmla="val 45000"/>
          </a:avLst>
        </a:prstGeom>
        <a:solidFill>
          <a:sysClr val="window" lastClr="FFFFFF">
            <a:alpha val="90000"/>
            <a:tint val="4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8852627" y="2029139"/>
        <a:ext cx="388039" cy="530908"/>
      </dsp:txXfrm>
    </dsp:sp>
    <dsp:sp modelId="{134A0D6A-6AE1-499B-B902-7895ED9FAE52}">
      <dsp:nvSpPr>
        <dsp:cNvPr id="0" name=""/>
        <dsp:cNvSpPr/>
      </dsp:nvSpPr>
      <dsp:spPr>
        <a:xfrm>
          <a:off x="9347015" y="3247225"/>
          <a:ext cx="705525" cy="705525"/>
        </a:xfrm>
        <a:prstGeom prst="downArrow">
          <a:avLst>
            <a:gd name="adj1" fmla="val 55000"/>
            <a:gd name="adj2" fmla="val 45000"/>
          </a:avLst>
        </a:prstGeom>
        <a:solidFill>
          <a:sysClr val="window" lastClr="FFFFFF">
            <a:alpha val="90000"/>
            <a:tint val="4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9505758" y="3247225"/>
        <a:ext cx="388039" cy="530908"/>
      </dsp:txXfrm>
    </dsp:sp>
    <dsp:sp modelId="{0A6F0D42-99D8-4FEA-A608-65CFEDC2A7E0}">
      <dsp:nvSpPr>
        <dsp:cNvPr id="0" name=""/>
        <dsp:cNvSpPr/>
      </dsp:nvSpPr>
      <dsp:spPr>
        <a:xfrm>
          <a:off x="10000146" y="4495462"/>
          <a:ext cx="705525" cy="705525"/>
        </a:xfrm>
        <a:prstGeom prst="downArrow">
          <a:avLst>
            <a:gd name="adj1" fmla="val 55000"/>
            <a:gd name="adj2" fmla="val 45000"/>
          </a:avLst>
        </a:prstGeom>
        <a:solidFill>
          <a:sysClr val="window" lastClr="FFFFFF">
            <a:alpha val="90000"/>
            <a:tint val="4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4709D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0158889" y="4495462"/>
        <a:ext cx="388039" cy="530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D087F-55EF-054C-AA5D-9782903A9070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03842-1E75-BE46-A68A-5A89722A8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93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223254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ru-RU" sz="5249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ea typeface="Gelasio" pitchFamily="34" charset="-122"/>
                <a:cs typeface="Gelasio" pitchFamily="34" charset="-120"/>
              </a:rPr>
              <a:t>«</a:t>
            </a:r>
            <a:r>
              <a:rPr lang="en-US" sz="5249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ea typeface="Gelasio" pitchFamily="34" charset="-122"/>
                <a:cs typeface="Gelasio" pitchFamily="34" charset="-120"/>
              </a:rPr>
              <a:t>GREENUP</a:t>
            </a:r>
            <a:r>
              <a:rPr lang="ru-RU" sz="5249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ea typeface="Gelasio" pitchFamily="34" charset="-122"/>
                <a:cs typeface="Gelasio" pitchFamily="34" charset="-120"/>
              </a:rPr>
              <a:t>»</a:t>
            </a:r>
            <a:endParaRPr lang="ru-RU" sz="5249" b="1" dirty="0" smtClean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  <a:ea typeface="Gelasio" pitchFamily="34" charset="-122"/>
              <a:cs typeface="Gelasio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5249" b="1" dirty="0" err="1" smtClean="0">
                <a:latin typeface="Georgia" panose="02040502050405020303" pitchFamily="18" charset="0"/>
                <a:ea typeface="Gelasio" pitchFamily="34" charset="-122"/>
                <a:cs typeface="Gelasio" pitchFamily="34" charset="-120"/>
              </a:rPr>
              <a:t>Проект</a:t>
            </a:r>
            <a:r>
              <a:rPr lang="en-US" sz="5249" b="1" dirty="0" smtClean="0">
                <a:latin typeface="Georgia" panose="02040502050405020303" pitchFamily="18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5249" b="1" dirty="0">
                <a:latin typeface="Georgia" panose="02040502050405020303" pitchFamily="18" charset="0"/>
                <a:ea typeface="Gelasio" pitchFamily="34" charset="-122"/>
                <a:cs typeface="Gelasio" pitchFamily="34" charset="-120"/>
              </a:rPr>
              <a:t>по изготовлению бумаги из вторичного сырья</a:t>
            </a:r>
            <a:endParaRPr lang="en-US" sz="5249" b="1" dirty="0">
              <a:latin typeface="Georgia" panose="02040502050405020303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375321" y="6006346"/>
            <a:ext cx="243840" cy="3657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OM</a:t>
            </a:r>
            <a:endParaRPr lang="en-US" sz="1152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905947"/>
            <a:ext cx="56083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F988430-964C-1009-BA04-F675D069031A}"/>
              </a:ext>
            </a:extLst>
          </p:cNvPr>
          <p:cNvSpPr txBox="1"/>
          <p:nvPr/>
        </p:nvSpPr>
        <p:spPr>
          <a:xfrm>
            <a:off x="564815" y="2668190"/>
            <a:ext cx="593256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Производителям бумаги не хватает сырья (изготовление первичного сырья (пульпы) обходится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дорого).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разработка новых технологий и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решений.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 поиск более дешевого сырья для производства бумаги.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03DE2CD-8BF8-4170-249C-D493D19E304E}"/>
              </a:ext>
            </a:extLst>
          </p:cNvPr>
          <p:cNvSpPr txBox="1"/>
          <p:nvPr/>
        </p:nvSpPr>
        <p:spPr>
          <a:xfrm>
            <a:off x="2818953" y="1277154"/>
            <a:ext cx="7330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C8EFC08C-07A1-02AC-1074-B95C4DF5B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062" y="832762"/>
            <a:ext cx="6484338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8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7154" y="67656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2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905947"/>
            <a:ext cx="56083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6BCF518-0FD7-CF2F-FCAA-652B53B1E77E}"/>
              </a:ext>
            </a:extLst>
          </p:cNvPr>
          <p:cNvSpPr txBox="1"/>
          <p:nvPr/>
        </p:nvSpPr>
        <p:spPr>
          <a:xfrm>
            <a:off x="5206073" y="617281"/>
            <a:ext cx="73418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ПРОДУКТ/РЕШЕНИЕ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71AC2D8-EC53-F923-E00F-3607F3F5C9D2}"/>
              </a:ext>
            </a:extLst>
          </p:cNvPr>
          <p:cNvSpPr txBox="1"/>
          <p:nvPr/>
        </p:nvSpPr>
        <p:spPr>
          <a:xfrm>
            <a:off x="4450399" y="1319088"/>
            <a:ext cx="8294929" cy="695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just">
              <a:lnSpc>
                <a:spcPct val="115000"/>
              </a:lnSpc>
              <a:buClr>
                <a:srgbClr val="595959"/>
              </a:buClr>
              <a:buSzPts val="1800"/>
            </a:pPr>
            <a:endParaRPr lang="ru-RU" sz="2800" b="1" u="sng" kern="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114300" lvl="0" algn="just">
              <a:lnSpc>
                <a:spcPct val="115000"/>
              </a:lnSpc>
              <a:buClr>
                <a:srgbClr val="595959"/>
              </a:buClr>
              <a:buSzPts val="1800"/>
            </a:pPr>
            <a:r>
              <a:rPr lang="ru-RU" sz="28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Проект по изготовлению бумаги и сырья для производства бумаги из вторичного сырья</a:t>
            </a:r>
            <a:r>
              <a:rPr lang="ru-RU" sz="2800" kern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</a:t>
            </a:r>
            <a:endParaRPr lang="ru-RU" sz="2800" kern="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1371600" lvl="2" indent="-342900" algn="just">
              <a:lnSpc>
                <a:spcPct val="115000"/>
              </a:lnSpc>
              <a:buClr>
                <a:srgbClr val="595959"/>
              </a:buClr>
              <a:buSzPts val="1800"/>
              <a:buFont typeface="Wingdings" panose="05000000000000000000" pitchFamily="2" charset="2"/>
              <a:buChar char="Ø"/>
            </a:pP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Сбор макулатуры у предприятий и жителей г. Улан-Удэ, муниципальных районов Республики Бурятия. </a:t>
            </a:r>
          </a:p>
          <a:p>
            <a:pPr marL="1371600" lvl="2" indent="-342900" algn="just">
              <a:lnSpc>
                <a:spcPct val="115000"/>
              </a:lnSpc>
              <a:buClr>
                <a:srgbClr val="595959"/>
              </a:buClr>
              <a:buSzPts val="1800"/>
              <a:buFont typeface="Wingdings" panose="05000000000000000000" pitchFamily="2" charset="2"/>
              <a:buChar char="Ø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Сортировка, утилизация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 вторичная переработка мусорных отходов (макулатура: бумага, картон). </a:t>
            </a:r>
          </a:p>
          <a:p>
            <a:pPr marL="1371600" lvl="2" indent="-342900" algn="just">
              <a:lnSpc>
                <a:spcPct val="115000"/>
              </a:lnSpc>
              <a:buClr>
                <a:srgbClr val="595959"/>
              </a:buClr>
              <a:buSzPts val="1800"/>
              <a:buFont typeface="Wingdings" panose="05000000000000000000" pitchFamily="2" charset="2"/>
              <a:buChar char="Ø"/>
            </a:pP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Изготовление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качественного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сырья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 бумаги по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более низкой цене с использованием инновационных технологий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457200" lvl="0" indent="-342900" algn="just">
              <a:lnSpc>
                <a:spcPct val="115000"/>
              </a:lnSpc>
              <a:buClr>
                <a:srgbClr val="595959"/>
              </a:buClr>
              <a:buSzPts val="1800"/>
              <a:buFont typeface="Arial"/>
              <a:buChar char="●"/>
            </a:pPr>
            <a:endParaRPr lang="ru-RU" sz="2800" kern="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457200" lvl="0" indent="-342900" algn="just">
              <a:lnSpc>
                <a:spcPct val="115000"/>
              </a:lnSpc>
              <a:buClr>
                <a:srgbClr val="595959"/>
              </a:buClr>
              <a:buSzPts val="1800"/>
              <a:buFont typeface="Arial"/>
              <a:buChar char="●"/>
            </a:pPr>
            <a:endParaRPr lang="ru-RU" sz="2800" kern="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457200" lvl="0" indent="-342900" algn="just">
              <a:lnSpc>
                <a:spcPct val="115000"/>
              </a:lnSpc>
              <a:buClr>
                <a:srgbClr val="595959"/>
              </a:buClr>
              <a:buSzPts val="1800"/>
              <a:buFont typeface="Arial"/>
              <a:buChar char="●"/>
            </a:pPr>
            <a:endParaRPr lang="ru-RU" sz="2800" kern="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457200" lvl="0" indent="-342900" algn="just">
              <a:lnSpc>
                <a:spcPct val="115000"/>
              </a:lnSpc>
              <a:buClr>
                <a:srgbClr val="595959"/>
              </a:buClr>
              <a:buSzPts val="1800"/>
              <a:buFont typeface="Arial"/>
              <a:buChar char="●"/>
            </a:pPr>
            <a:endParaRPr lang="ru-RU" sz="2800" kern="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6799363D-F05F-6F02-9791-B1FC61910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5222" y="5901622"/>
            <a:ext cx="4416599" cy="229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9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45512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833199" y="905947"/>
            <a:ext cx="56083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7A9F0C6-BD48-6B16-5CCD-58F4A3262E98}"/>
              </a:ext>
            </a:extLst>
          </p:cNvPr>
          <p:cNvSpPr txBox="1"/>
          <p:nvPr/>
        </p:nvSpPr>
        <p:spPr>
          <a:xfrm>
            <a:off x="545778" y="905947"/>
            <a:ext cx="50948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ПРОДУКТА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C17A707-8872-AAE6-3D38-5FBE6DB8F9DE}"/>
              </a:ext>
            </a:extLst>
          </p:cNvPr>
          <p:cNvSpPr txBox="1"/>
          <p:nvPr/>
        </p:nvSpPr>
        <p:spPr>
          <a:xfrm>
            <a:off x="5723532" y="287853"/>
            <a:ext cx="843873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включает в себя следующие этапы: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(уникальная технология автоматической сортировки);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 погружается в специализированные емкости и заливается водой, где некоторое время отмачивается;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полученное сырье отжимается и измельчается при помощи вибросита и протирки;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лишних предметов (скрепок,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скобов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веществ (пыли, грязи, красителей, остатка клея, жиров и др.);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остатки жидкости удаляются, полученная масса называется пульпа;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пульпы в бумагоделательную машину (сетчатые барабаны забирают всю жидкость, а сырье оседает на сетке, его выравнивают согласно заданной толщине);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перемещается на спекающий барабан, где высыхает и становится готовым материалом.</a:t>
            </a:r>
          </a:p>
        </p:txBody>
      </p:sp>
      <p:pic>
        <p:nvPicPr>
          <p:cNvPr id="4" name="Рисунок 5">
            <a:extLst>
              <a:ext uri="{FF2B5EF4-FFF2-40B4-BE49-F238E27FC236}">
                <a16:creationId xmlns:a16="http://schemas.microsoft.com/office/drawing/2014/main" xmlns="" id="{D2134137-CCD7-0E00-A05F-3FD3E68959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65" y="2371452"/>
            <a:ext cx="4680857" cy="4036188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57B72CA8-3320-B415-56B7-BFA567408B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803" y="6289496"/>
            <a:ext cx="6598234" cy="177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534572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679" y="-914400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905947"/>
            <a:ext cx="56083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EBF0B66-B792-428C-82A4-79288E43F023}"/>
              </a:ext>
            </a:extLst>
          </p:cNvPr>
          <p:cNvSpPr txBox="1"/>
          <p:nvPr/>
        </p:nvSpPr>
        <p:spPr>
          <a:xfrm>
            <a:off x="602594" y="1732457"/>
            <a:ext cx="60695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бумаги основано на современных технологиях используемых при переработке вторичного сырья и изготовлении бумаги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проекте используется автоматическая технология сортировки вторичного сырья, что делает наш продукт более качественным и снижает издержки на производство.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предполагает внедрение бонусной программы по приему макулатуры которая позволит клиентам приобрести продукцию взамен на вторичное сырье.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6BCF518-0FD7-CF2F-FCAA-652B53B1E77E}"/>
              </a:ext>
            </a:extLst>
          </p:cNvPr>
          <p:cNvSpPr txBox="1"/>
          <p:nvPr/>
        </p:nvSpPr>
        <p:spPr>
          <a:xfrm>
            <a:off x="1431897" y="888972"/>
            <a:ext cx="73418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ЦЕННОСТЬ ПРОЕКТА</a:t>
            </a: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xmlns="" id="{ECD41B19-8502-D1FA-C3E4-62683BA64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1316438"/>
            <a:ext cx="6305675" cy="485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833199" y="905947"/>
            <a:ext cx="56083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1817CBE-2446-0001-0AFF-AE54F5111433}"/>
              </a:ext>
            </a:extLst>
          </p:cNvPr>
          <p:cNvSpPr txBox="1"/>
          <p:nvPr/>
        </p:nvSpPr>
        <p:spPr>
          <a:xfrm>
            <a:off x="3637359" y="625228"/>
            <a:ext cx="7330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badi" panose="02000000000000000000" pitchFamily="2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F23FE9C-4BB4-496F-5FAF-DDE3EA156806}"/>
              </a:ext>
            </a:extLst>
          </p:cNvPr>
          <p:cNvSpPr txBox="1"/>
          <p:nvPr/>
        </p:nvSpPr>
        <p:spPr>
          <a:xfrm>
            <a:off x="833198" y="1497784"/>
            <a:ext cx="89467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– производители бумаги в Республике Бурятия, Иркутской области, Забайкальском крае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xmlns="" id="{3D8A6BB3-B297-361C-40F5-BFE76E39E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885" y="3864988"/>
            <a:ext cx="6884164" cy="38723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686" y="1445545"/>
            <a:ext cx="5448054" cy="599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174534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833199" y="905947"/>
            <a:ext cx="56083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7E252FE-AD61-A6BD-E352-CF9759FFF71A}"/>
              </a:ext>
            </a:extLst>
          </p:cNvPr>
          <p:cNvSpPr txBox="1"/>
          <p:nvPr/>
        </p:nvSpPr>
        <p:spPr>
          <a:xfrm>
            <a:off x="833199" y="1253133"/>
            <a:ext cx="1379720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 - компании по переработке вторичных отходов реализующие свою деятельность в Республике Бурятия:</a:t>
            </a:r>
          </a:p>
          <a:p>
            <a:pPr marL="342900" indent="-342900">
              <a:buAutoNum type="arabicPeriod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Байкалэкосервис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Чистый город;</a:t>
            </a:r>
          </a:p>
          <a:p>
            <a:pPr marL="342900" indent="-342900">
              <a:buAutoNum type="arabicPeriod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Эковата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03;</a:t>
            </a:r>
          </a:p>
          <a:p>
            <a:pPr marL="342900" indent="-342900">
              <a:buAutoNum type="arabicPeriod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Экогород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Эко-Транс.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93724E5-2741-1664-EAEA-F9F5B4ADDA5B}"/>
              </a:ext>
            </a:extLst>
          </p:cNvPr>
          <p:cNvSpPr txBox="1"/>
          <p:nvPr/>
        </p:nvSpPr>
        <p:spPr>
          <a:xfrm>
            <a:off x="4092781" y="584057"/>
            <a:ext cx="7330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КОНКУРЕНТОВ</a:t>
            </a:r>
          </a:p>
        </p:txBody>
      </p:sp>
      <p:pic>
        <p:nvPicPr>
          <p:cNvPr id="13" name="Рисунок 13">
            <a:extLst>
              <a:ext uri="{FF2B5EF4-FFF2-40B4-BE49-F238E27FC236}">
                <a16:creationId xmlns:a16="http://schemas.microsoft.com/office/drawing/2014/main" xmlns="" id="{A4432C3E-6D99-90AB-86A6-CB3944C2F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84" y="2233879"/>
            <a:ext cx="2873629" cy="1880921"/>
          </a:xfrm>
          <a:prstGeom prst="rect">
            <a:avLst/>
          </a:prstGeom>
        </p:spPr>
      </p:pic>
      <p:pic>
        <p:nvPicPr>
          <p:cNvPr id="14" name="Рисунок 14">
            <a:extLst>
              <a:ext uri="{FF2B5EF4-FFF2-40B4-BE49-F238E27FC236}">
                <a16:creationId xmlns:a16="http://schemas.microsoft.com/office/drawing/2014/main" xmlns="" id="{C466554F-858B-56F9-7C28-53BEE05D7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800" y="1674541"/>
            <a:ext cx="3749972" cy="2265725"/>
          </a:xfrm>
          <a:prstGeom prst="rect">
            <a:avLst/>
          </a:prstGeom>
        </p:spPr>
      </p:pic>
      <p:pic>
        <p:nvPicPr>
          <p:cNvPr id="16" name="Рисунок 16">
            <a:extLst>
              <a:ext uri="{FF2B5EF4-FFF2-40B4-BE49-F238E27FC236}">
                <a16:creationId xmlns:a16="http://schemas.microsoft.com/office/drawing/2014/main" xmlns="" id="{639C37EB-EF1B-F554-84B2-FE2375C44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253" y="4553022"/>
            <a:ext cx="4369103" cy="1560394"/>
          </a:xfrm>
          <a:prstGeom prst="rect">
            <a:avLst/>
          </a:prstGeom>
        </p:spPr>
      </p:pic>
      <p:pic>
        <p:nvPicPr>
          <p:cNvPr id="17" name="Рисунок 17">
            <a:extLst>
              <a:ext uri="{FF2B5EF4-FFF2-40B4-BE49-F238E27FC236}">
                <a16:creationId xmlns:a16="http://schemas.microsoft.com/office/drawing/2014/main" xmlns="" id="{91520FD2-8372-EDC7-5126-6B45776806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211" y="4114800"/>
            <a:ext cx="4006265" cy="2809108"/>
          </a:xfrm>
          <a:prstGeom prst="rect">
            <a:avLst/>
          </a:prstGeom>
        </p:spPr>
      </p:pic>
      <p:pic>
        <p:nvPicPr>
          <p:cNvPr id="18" name="Рисунок 18">
            <a:extLst>
              <a:ext uri="{FF2B5EF4-FFF2-40B4-BE49-F238E27FC236}">
                <a16:creationId xmlns:a16="http://schemas.microsoft.com/office/drawing/2014/main" xmlns="" id="{4A8E1CD5-3C48-9EE7-744D-E0F550F12F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8334" y="3940266"/>
            <a:ext cx="3550438" cy="23647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93724E5-2741-1664-EAEA-F9F5B4ADDA5B}"/>
              </a:ext>
            </a:extLst>
          </p:cNvPr>
          <p:cNvSpPr txBox="1"/>
          <p:nvPr/>
        </p:nvSpPr>
        <p:spPr>
          <a:xfrm>
            <a:off x="734725" y="6693012"/>
            <a:ext cx="129390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 КОНКУРЕНТНОЕ ПРЕИМУЩЕСТВО: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автоматической сортировки бумаги,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позволяющая изготавливать бумагу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хорошего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по более низкой цене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2512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833199" y="905947"/>
            <a:ext cx="56083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2406F85-CED1-568C-95AA-BCBC37C3238B}"/>
              </a:ext>
            </a:extLst>
          </p:cNvPr>
          <p:cNvSpPr txBox="1"/>
          <p:nvPr/>
        </p:nvSpPr>
        <p:spPr>
          <a:xfrm>
            <a:off x="833200" y="1627152"/>
            <a:ext cx="807165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продвижения: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af-Z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SEO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Веб-сайт;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Контент-маркетинг;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Печатная пресса;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Телевидение;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Коллаборация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учебные заведения, поликлиники, детские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сады и т.д.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C4632D7-64D2-025D-2A7E-D3569AF39C01}"/>
              </a:ext>
            </a:extLst>
          </p:cNvPr>
          <p:cNvSpPr txBox="1"/>
          <p:nvPr/>
        </p:nvSpPr>
        <p:spPr>
          <a:xfrm>
            <a:off x="3524139" y="606802"/>
            <a:ext cx="7330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МАРКЕТИНГОВАЯ СТРАТЕГИЯ</a:t>
            </a:r>
          </a:p>
        </p:txBody>
      </p:sp>
      <p:pic>
        <p:nvPicPr>
          <p:cNvPr id="14" name="Рисунок 15">
            <a:extLst>
              <a:ext uri="{FF2B5EF4-FFF2-40B4-BE49-F238E27FC236}">
                <a16:creationId xmlns:a16="http://schemas.microsoft.com/office/drawing/2014/main" xmlns="" id="{58E80CD8-9E46-8F56-804F-128C30A0C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364" y="1481524"/>
            <a:ext cx="4863465" cy="4114800"/>
          </a:xfrm>
          <a:prstGeom prst="rect">
            <a:avLst/>
          </a:prstGeom>
        </p:spPr>
      </p:pic>
      <p:pic>
        <p:nvPicPr>
          <p:cNvPr id="16" name="Рисунок 16">
            <a:extLst>
              <a:ext uri="{FF2B5EF4-FFF2-40B4-BE49-F238E27FC236}">
                <a16:creationId xmlns:a16="http://schemas.microsoft.com/office/drawing/2014/main" xmlns="" id="{57BE4C50-B5DD-5D89-B35F-E997E7D90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43" y="5357173"/>
            <a:ext cx="8250821" cy="233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3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20474" y="43311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833199" y="905947"/>
            <a:ext cx="56083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DFADE98-5604-1424-84B2-80C832FE8EA0}"/>
              </a:ext>
            </a:extLst>
          </p:cNvPr>
          <p:cNvSpPr txBox="1"/>
          <p:nvPr/>
        </p:nvSpPr>
        <p:spPr>
          <a:xfrm>
            <a:off x="547618" y="1950719"/>
            <a:ext cx="4217137" cy="45243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Единоразовые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покупка и монтаж оборудования – 2800000 руб.;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разрешительной документации – 25000 руб.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помещения – 50000 руб.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сбора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бумаги - 50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 руб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Итого: 2 925 000 руб.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ED2B781-408D-A0F6-FFBF-5405338EA111}"/>
              </a:ext>
            </a:extLst>
          </p:cNvPr>
          <p:cNvSpPr txBox="1"/>
          <p:nvPr/>
        </p:nvSpPr>
        <p:spPr>
          <a:xfrm>
            <a:off x="4867456" y="1950719"/>
            <a:ext cx="4217137" cy="45243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Ежемесячные расходы </a:t>
            </a: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помещения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50000 руб.;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платежи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30000 руб.;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60000 руб.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 (5 человек)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200000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Итого: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4 080 000 руб. в год.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DAE5339-E183-5EC8-8303-75756B40AC70}"/>
              </a:ext>
            </a:extLst>
          </p:cNvPr>
          <p:cNvSpPr txBox="1"/>
          <p:nvPr/>
        </p:nvSpPr>
        <p:spPr>
          <a:xfrm>
            <a:off x="4764755" y="728626"/>
            <a:ext cx="7330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БИЗНЕС МОДЕЛЬ</a:t>
            </a:r>
          </a:p>
        </p:txBody>
      </p:sp>
      <p:pic>
        <p:nvPicPr>
          <p:cNvPr id="13" name="Рисунок 13">
            <a:extLst>
              <a:ext uri="{FF2B5EF4-FFF2-40B4-BE49-F238E27FC236}">
                <a16:creationId xmlns:a16="http://schemas.microsoft.com/office/drawing/2014/main" xmlns="" id="{D7719FA9-3EFE-750A-ED07-F57CCB192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6027" y="4490644"/>
            <a:ext cx="4587047" cy="30580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FF1496-57C2-0C3B-0477-96D49E3482A6}"/>
              </a:ext>
            </a:extLst>
          </p:cNvPr>
          <p:cNvSpPr txBox="1"/>
          <p:nvPr/>
        </p:nvSpPr>
        <p:spPr>
          <a:xfrm>
            <a:off x="9418148" y="2082226"/>
            <a:ext cx="73307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за 1 кг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кг в день.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1100 кг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13200 кг в год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ИТОГО: 6 600 000 руб. в год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3366" y="1436512"/>
            <a:ext cx="3248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3199" y="7025455"/>
            <a:ext cx="8085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 проекта: 15 месяцев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89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78144" y="217881"/>
            <a:ext cx="8520600" cy="5727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3429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lvl="1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tx2"/>
                </a:solidFill>
              </a:defRPr>
            </a:lvl2pPr>
            <a:lvl3pPr lvl="2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tx2"/>
                </a:solidFill>
              </a:defRPr>
            </a:lvl3pPr>
            <a:lvl4pPr lvl="3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tx2"/>
                </a:solidFill>
              </a:defRPr>
            </a:lvl4pPr>
            <a:lvl5pPr lvl="4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tx2"/>
                </a:solidFill>
              </a:defRPr>
            </a:lvl5pPr>
            <a:lvl6pPr lvl="5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tx2"/>
                </a:solidFill>
              </a:defRPr>
            </a:lvl6pPr>
            <a:lvl7pPr lvl="6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tx2"/>
                </a:solidFill>
              </a:defRPr>
            </a:lvl7pPr>
            <a:lvl8pPr lvl="7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tx2"/>
                </a:solidFill>
              </a:defRPr>
            </a:lvl8pPr>
            <a:lvl9pPr lvl="8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</a:t>
            </a:r>
            <a:br>
              <a:rPr kumimoji="0" lang="ru-RU" sz="3600" b="1" i="0" u="none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sz="3600" b="1" i="0" u="none" strike="noStrike" kern="1200" cap="none" spc="0" normalizeH="0" baseline="0" noProof="0" dirty="0">
              <a:ln w="3175" cmpd="sng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08844570"/>
              </p:ext>
            </p:extLst>
          </p:nvPr>
        </p:nvGraphicFramePr>
        <p:xfrm>
          <a:off x="1794488" y="1130324"/>
          <a:ext cx="11358803" cy="6030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666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3724E5-2741-1664-EAEA-F9F5B4ADDA5B}"/>
              </a:ext>
            </a:extLst>
          </p:cNvPr>
          <p:cNvSpPr txBox="1"/>
          <p:nvPr/>
        </p:nvSpPr>
        <p:spPr>
          <a:xfrm>
            <a:off x="3832612" y="385252"/>
            <a:ext cx="7330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763" y="1093138"/>
            <a:ext cx="1929242" cy="28882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34" y="4121759"/>
            <a:ext cx="2557881" cy="34105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763" y="4167891"/>
            <a:ext cx="1929242" cy="30623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34" y="1398673"/>
            <a:ext cx="2557881" cy="25826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197" y="1389854"/>
            <a:ext cx="2294792" cy="22947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197" y="3779352"/>
            <a:ext cx="2294792" cy="39648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274416" y="1430541"/>
            <a:ext cx="21697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Монгун-Сай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Шолбановна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28005" y="1430541"/>
            <a:ext cx="23054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Цыренжапова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Игоревна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паспорта и презентации проекта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837544" y="1440744"/>
            <a:ext cx="20626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Будаев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Саян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Жаргалович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-Разработка прототипа веб-сайта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738990" y="4249885"/>
            <a:ext cx="18007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Доржиева Сарана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Баясхалановна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Поиск теоретической информации по реализации проекта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22965" y="2433369"/>
            <a:ext cx="18726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Куулар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Тайгана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Шораановна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Поиск теоретической информации по реализации проекта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87262" y="4655000"/>
            <a:ext cx="18569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Ринчинов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Тимур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Алдарович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плана технологической реализации проекта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590584" y="4282877"/>
            <a:ext cx="18428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Матанов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 Владимирович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-Разработка плана технологической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3921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13BBAE0-EFBF-9713-7BEE-BF4D4931F49B}"/>
              </a:ext>
            </a:extLst>
          </p:cNvPr>
          <p:cNvSpPr txBox="1"/>
          <p:nvPr/>
        </p:nvSpPr>
        <p:spPr>
          <a:xfrm>
            <a:off x="2363372" y="2875448"/>
            <a:ext cx="103256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sz="6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38622" y="5549705"/>
            <a:ext cx="52191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Монгун-Сай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Шолбановна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mongunsay.ondar.02@mail.ru  89016790697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41" y="4845258"/>
            <a:ext cx="2557881" cy="2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5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608</Words>
  <Application>Microsoft Office PowerPoint</Application>
  <PresentationFormat>Произвольный</PresentationFormat>
  <Paragraphs>103</Paragraphs>
  <Slides>12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44</cp:revision>
  <dcterms:created xsi:type="dcterms:W3CDTF">2023-11-04T05:19:05Z</dcterms:created>
  <dcterms:modified xsi:type="dcterms:W3CDTF">2023-11-28T13:05:15Z</dcterms:modified>
</cp:coreProperties>
</file>