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Montserrat" panose="020B0604020202020204" charset="-52"/>
      <p:regular r:id="rId15"/>
      <p:bold r:id="rId16"/>
      <p:italic r:id="rId17"/>
      <p:boldItalic r:id="rId18"/>
    </p:embeddedFont>
    <p:embeddedFont>
      <p:font typeface="Montserrat Light" panose="020B0604020202020204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Montserrat" panose="020B060402020202020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40 тыс. рублей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1F-4A52-994C-168D17B3F078}"/>
              </c:ext>
            </c:extLst>
          </c:dPt>
          <c:dPt>
            <c:idx val="1"/>
            <c:bubble3D val="0"/>
            <c:explosion val="13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81F-4A52-994C-168D17B3F07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647-4510-A23B-CC93FF0042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tserrat Light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измельчительные элементы, тыс. рублей</c:v>
                </c:pt>
                <c:pt idx="1">
                  <c:v>решетка с антивандальной системой, тыс. рублей</c:v>
                </c:pt>
                <c:pt idx="2">
                  <c:v>электродвигатель с коробом, тыс. рублей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</c:v>
                </c:pt>
                <c:pt idx="1">
                  <c:v>10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F-4A52-994C-168D17B3F07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Montserrat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Montserrat Light" panose="020B0604020202020204" charset="-52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/>
                </a:solidFill>
                <a:latin typeface="Montserrat Light" panose="020B0604020202020204" charset="-52"/>
              </a:rPr>
              <a:t>80 тыс. </a:t>
            </a:r>
            <a:r>
              <a:rPr lang="ru-RU" sz="1400" b="1" dirty="0" smtClean="0">
                <a:solidFill>
                  <a:schemeClr val="tx1"/>
                </a:solidFill>
                <a:latin typeface="Montserrat Light" panose="020B0604020202020204" charset="-52"/>
              </a:rPr>
              <a:t>рублей</a:t>
            </a:r>
            <a:r>
              <a:rPr lang="en-US" sz="1400" b="1" smtClean="0">
                <a:solidFill>
                  <a:schemeClr val="tx1"/>
                </a:solidFill>
                <a:latin typeface="Montserrat Light" panose="020B0604020202020204" charset="-52"/>
              </a:rPr>
              <a:t> </a:t>
            </a:r>
            <a:endParaRPr lang="ru-RU" sz="1400" b="1">
              <a:solidFill>
                <a:schemeClr val="tx1"/>
              </a:solidFill>
              <a:latin typeface="Montserrat Light" panose="020B0604020202020204" charset="-52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Montserrat Light" panose="020B060402020202020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80 тыс. рублей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485-4C65-B4AD-B8698250C5BA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85-4C65-B4AD-B8698250C5BA}"/>
              </c:ext>
            </c:extLst>
          </c:dPt>
          <c:dPt>
            <c:idx val="2"/>
            <c:bubble3D val="0"/>
            <c:explosion val="2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85-4C65-B4AD-B8698250C5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tserrat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COGs</c:v>
                </c:pt>
                <c:pt idx="1">
                  <c:v>наценка</c:v>
                </c:pt>
                <c:pt idx="2">
                  <c:v>накладные расходы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85-4C65-B4AD-B8698250C5B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063197521194758E-2"/>
          <c:y val="0.75849051006918966"/>
          <c:w val="0.60216175020143636"/>
          <c:h val="0.20313942396560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Montserrat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618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122347" y="2210424"/>
            <a:ext cx="4287000" cy="72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lvl="0">
              <a:lnSpc>
                <a:spcPct val="115000"/>
              </a:lnSpc>
              <a:spcBef>
                <a:spcPts val="1200"/>
              </a:spcBef>
            </a:pPr>
            <a:r>
              <a:rPr lang="ru-RU" sz="1100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Обустройство городских ливневых систем измельчителями поступающего с дождем </a:t>
            </a:r>
            <a:r>
              <a:rPr lang="ru-RU" sz="1100" dirty="0" smtClean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мусора</a:t>
            </a:r>
            <a:endParaRPr sz="11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181980" y="672286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Дождевая канализация с измельчением мусора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1200"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Макаров Даниил Алексеевич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200" dirty="0">
                <a:latin typeface="Montserrat Light"/>
                <a:ea typeface="Montserrat Light"/>
                <a:cs typeface="Montserrat Light"/>
                <a:sym typeface="Montserrat Light"/>
              </a:rPr>
              <a:t>+</a:t>
            </a:r>
            <a:r>
              <a:rPr lang="en-US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7-9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37</a:t>
            </a:r>
            <a:r>
              <a:rPr lang="en-US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-2</a:t>
            </a:r>
            <a:r>
              <a:rPr lang="ru-RU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50</a:t>
            </a:r>
            <a:r>
              <a:rPr lang="en-US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ru-RU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93</a:t>
            </a:r>
            <a:r>
              <a:rPr lang="en-US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ru-RU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33</a:t>
            </a:r>
            <a:endParaRPr lang="ru-RU"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1200"/>
            </a:pPr>
            <a:r>
              <a:rPr lang="en-US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daniel</a:t>
            </a:r>
            <a:r>
              <a:rPr lang="en-US" sz="1200" smtClean="0">
                <a:latin typeface="+mj-lt"/>
                <a:ea typeface="Montserrat Light"/>
                <a:cs typeface="Montserrat Light"/>
                <a:sym typeface="Montserrat Light"/>
              </a:rPr>
              <a:t>_</a:t>
            </a:r>
            <a:r>
              <a:rPr lang="en-US" sz="1200" smtClean="0">
                <a:latin typeface="Montserrat Light"/>
                <a:ea typeface="Montserrat Light"/>
                <a:cs typeface="Montserrat Light"/>
                <a:sym typeface="Montserrat Light"/>
              </a:rPr>
              <a:t>makaroff@mail.ru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lvl="0" indent="-342900">
              <a:buSzPts val="20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Подтопление тротуаров, проезжей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части</a:t>
            </a:r>
          </a:p>
          <a:p>
            <a:pPr marL="76200" lvl="0" algn="ctr">
              <a:buSzPts val="20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=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lvl="0" indent="-342900">
              <a:buSzPts val="20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Затруднение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движения транспорта и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пешеходов</a:t>
            </a:r>
          </a:p>
          <a:p>
            <a:pPr marL="76200" lvl="0" algn="ctr">
              <a:buSzPts val="20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=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lvl="0" indent="-342900">
              <a:buSzPts val="20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Нарушение работы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основных городских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служб</a:t>
            </a:r>
          </a:p>
          <a:p>
            <a:pPr marL="76200" lvl="0" algn="ctr">
              <a:buSzPts val="20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=</a:t>
            </a:r>
          </a:p>
          <a:p>
            <a:pPr marL="419100" lvl="0" indent="-342900">
              <a:buSzPts val="20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Торможение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социальной логистики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" name="Picture 4" descr="https://img4.rudalle.ru/images/73/ac/a5/73aca5c1db4c4269ae0520791e3a0f8a_00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41931" cy="265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7526" b="20740"/>
          <a:stretch/>
        </p:blipFill>
        <p:spPr>
          <a:xfrm>
            <a:off x="0" y="2667000"/>
            <a:ext cx="1941931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" t="5454" r="2011" b="7752"/>
          <a:stretch/>
        </p:blipFill>
        <p:spPr>
          <a:xfrm>
            <a:off x="599887" y="526473"/>
            <a:ext cx="7761332" cy="4503192"/>
          </a:xfrm>
          <a:prstGeom prst="rect">
            <a:avLst/>
          </a:prstGeom>
        </p:spPr>
      </p:pic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80973" y="-1316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80973" y="-1316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6299" t="16501" r="28532" b="4251"/>
          <a:stretch/>
        </p:blipFill>
        <p:spPr>
          <a:xfrm>
            <a:off x="792807" y="961387"/>
            <a:ext cx="2920212" cy="3701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41725" t="16582" r="25303" b="4685"/>
          <a:stretch/>
        </p:blipFill>
        <p:spPr>
          <a:xfrm>
            <a:off x="4610778" y="595745"/>
            <a:ext cx="3300168" cy="443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0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3460463" y="874733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География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продукта: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- города, муниципальные образования</a:t>
            </a:r>
          </a:p>
          <a:p>
            <a:pPr marL="76200" lvl="0">
              <a:buSzPts val="2400"/>
            </a:pP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Целевая аудитория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продукта: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lvl="0" indent="-342900">
              <a:buSzPts val="2400"/>
              <a:buFontTx/>
              <a:buChar char="-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муниципальные власти</a:t>
            </a:r>
          </a:p>
          <a:p>
            <a:pPr marL="419100" lvl="0" indent="-342900">
              <a:buSzPts val="2400"/>
              <a:buFontTx/>
              <a:buChar char="-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коммунальные службы</a:t>
            </a:r>
          </a:p>
          <a:p>
            <a:pPr marL="419100" lvl="0" indent="-342900">
              <a:buSzPts val="2400"/>
              <a:buFontTx/>
              <a:buChar char="-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пром. предприятия</a:t>
            </a:r>
          </a:p>
          <a:p>
            <a:pPr marL="76200" lvl="0">
              <a:buSzPts val="2400"/>
            </a:pPr>
            <a:r>
              <a:rPr lang="ru-RU" sz="2000" u="sng" dirty="0">
                <a:latin typeface="Montserrat Light"/>
                <a:ea typeface="Montserrat Light"/>
                <a:cs typeface="Montserrat Light"/>
                <a:sym typeface="Montserrat Light"/>
              </a:rPr>
              <a:t>в перспективе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419100" lvl="0" indent="-342900">
              <a:buSzPts val="2400"/>
              <a:buFontTx/>
              <a:buChar char="-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жители коттеджных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поселков</a:t>
            </a: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lvl="0" indent="-342900">
              <a:buSzPts val="2400"/>
              <a:buFontTx/>
              <a:buChar char="-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частные домовладельцы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" name="Picture 2" descr="https://vivoz-gbo.ru/sites/default/files/livnevaya-kanalizats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18" y="874733"/>
            <a:ext cx="3338945" cy="22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90;p4"/>
          <p:cNvSpPr txBox="1"/>
          <p:nvPr/>
        </p:nvSpPr>
        <p:spPr>
          <a:xfrm>
            <a:off x="514495" y="4015134"/>
            <a:ext cx="7976464" cy="7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ctr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благоустройство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городской инфраструктуры </a:t>
            </a: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= </a:t>
            </a:r>
          </a:p>
          <a:p>
            <a:pPr marL="76200" lvl="0" algn="ctr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снижение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рисков, связанных с затоплением территорий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671945" y="766330"/>
            <a:ext cx="7613073" cy="81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Конкуренты – выездные бригады ответственных коммунальных предприятий</a:t>
            </a: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100925"/>
              </p:ext>
            </p:extLst>
          </p:nvPr>
        </p:nvGraphicFramePr>
        <p:xfrm>
          <a:off x="1769918" y="1713886"/>
          <a:ext cx="5604163" cy="230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745">
                  <a:extLst>
                    <a:ext uri="{9D8B030D-6E8A-4147-A177-3AD203B41FA5}">
                      <a16:colId xmlns:a16="http://schemas.microsoft.com/office/drawing/2014/main" val="377686822"/>
                    </a:ext>
                  </a:extLst>
                </a:gridCol>
                <a:gridCol w="1184564">
                  <a:extLst>
                    <a:ext uri="{9D8B030D-6E8A-4147-A177-3AD203B41FA5}">
                      <a16:colId xmlns:a16="http://schemas.microsoft.com/office/drawing/2014/main" val="3035315060"/>
                    </a:ext>
                  </a:extLst>
                </a:gridCol>
                <a:gridCol w="1156854">
                  <a:extLst>
                    <a:ext uri="{9D8B030D-6E8A-4147-A177-3AD203B41FA5}">
                      <a16:colId xmlns:a16="http://schemas.microsoft.com/office/drawing/2014/main" val="1195075678"/>
                    </a:ext>
                  </a:extLst>
                </a:gridCol>
              </a:tblGrid>
              <a:tr h="2989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Критерий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Проект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Конкурент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63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Скорость реагирования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Время устранение</a:t>
                      </a:r>
                      <a:r>
                        <a:rPr lang="ru-RU" baseline="0" dirty="0" smtClean="0"/>
                        <a:t> засора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53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Экономичность</a:t>
                      </a:r>
                      <a:r>
                        <a:rPr lang="ru-RU" baseline="0" dirty="0" smtClean="0"/>
                        <a:t> одного процесса отчистки стока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4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Отсутствие</a:t>
                      </a:r>
                      <a:r>
                        <a:rPr lang="ru-RU" baseline="0" dirty="0" smtClean="0"/>
                        <a:t> обслуживания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3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Отсутствие</a:t>
                      </a:r>
                      <a:r>
                        <a:rPr lang="ru-RU" baseline="0" dirty="0" smtClean="0"/>
                        <a:t> з</a:t>
                      </a:r>
                      <a:r>
                        <a:rPr lang="ru-RU" dirty="0" smtClean="0"/>
                        <a:t>атрат</a:t>
                      </a:r>
                      <a:r>
                        <a:rPr lang="ru-RU" baseline="0" dirty="0" smtClean="0"/>
                        <a:t> на монтирование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00138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516372" y="1052602"/>
            <a:ext cx="8315928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sng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Клиент:</a:t>
            </a:r>
            <a:r>
              <a:rPr lang="ru-RU" sz="2000" b="0" i="0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                                  </a:t>
            </a:r>
            <a:r>
              <a:rPr lang="ru-RU" sz="2000" b="1" i="0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Коммунальное предприятие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sng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sng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Реализация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продукта:                -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в розницу                      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 оптом 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                                                                          </a:t>
            </a:r>
            <a:r>
              <a:rPr lang="ru-RU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Команда проекта</a:t>
            </a:r>
            <a:endParaRPr lang="ru-RU" sz="2000" b="1" i="0" u="sng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sng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sng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привлечения</a:t>
            </a: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                  форумы                             заявки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                                                                           патентные права</a:t>
            </a:r>
            <a:endParaRPr sz="14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5514109" y="1503218"/>
            <a:ext cx="1094509" cy="284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6608618" y="1503218"/>
            <a:ext cx="1136073" cy="284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576455" y="2743200"/>
            <a:ext cx="1032163" cy="242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608618" y="2743200"/>
            <a:ext cx="1136073" cy="242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608618" y="2743200"/>
            <a:ext cx="200891" cy="803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err="1">
                <a:latin typeface="Montserrat Light"/>
                <a:ea typeface="Montserrat Light"/>
                <a:cs typeface="Montserrat Light"/>
                <a:sym typeface="Montserrat Light"/>
              </a:rPr>
              <a:t>Unit</a:t>
            </a:r>
            <a:r>
              <a:rPr lang="ru-RU" sz="40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4000" dirty="0" err="1">
                <a:latin typeface="Montserrat Light"/>
                <a:ea typeface="Montserrat Light"/>
                <a:cs typeface="Montserrat Light"/>
                <a:sym typeface="Montserrat Light"/>
              </a:rPr>
              <a:t>Economics</a:t>
            </a:r>
            <a:r>
              <a:rPr lang="ru-RU" sz="4000" dirty="0">
                <a:latin typeface="Montserrat Light"/>
                <a:ea typeface="Montserrat Light"/>
                <a:cs typeface="Montserrat Light"/>
                <a:sym typeface="Montserrat Light"/>
              </a:rPr>
              <a:t> - прогноз для проектов на стадии MVP, идеи</a:t>
            </a:r>
            <a:endParaRPr sz="4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16281245"/>
              </p:ext>
            </p:extLst>
          </p:nvPr>
        </p:nvGraphicFramePr>
        <p:xfrm>
          <a:off x="135730" y="1323108"/>
          <a:ext cx="4629151" cy="364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458917606"/>
              </p:ext>
            </p:extLst>
          </p:nvPr>
        </p:nvGraphicFramePr>
        <p:xfrm>
          <a:off x="5114711" y="1323108"/>
          <a:ext cx="3031762" cy="3698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Левая фигурная скобка 23"/>
          <p:cNvSpPr/>
          <p:nvPr/>
        </p:nvSpPr>
        <p:spPr>
          <a:xfrm rot="16200000">
            <a:off x="7165544" y="1809198"/>
            <a:ext cx="1004910" cy="2952006"/>
          </a:xfrm>
          <a:custGeom>
            <a:avLst/>
            <a:gdLst>
              <a:gd name="connsiteX0" fmla="*/ 1004910 w 1004910"/>
              <a:gd name="connsiteY0" fmla="*/ 3460502 h 3460502"/>
              <a:gd name="connsiteX1" fmla="*/ 502455 w 1004910"/>
              <a:gd name="connsiteY1" fmla="*/ 3376763 h 3460502"/>
              <a:gd name="connsiteX2" fmla="*/ 502455 w 1004910"/>
              <a:gd name="connsiteY2" fmla="*/ 1813990 h 3460502"/>
              <a:gd name="connsiteX3" fmla="*/ 0 w 1004910"/>
              <a:gd name="connsiteY3" fmla="*/ 1730251 h 3460502"/>
              <a:gd name="connsiteX4" fmla="*/ 502455 w 1004910"/>
              <a:gd name="connsiteY4" fmla="*/ 1646512 h 3460502"/>
              <a:gd name="connsiteX5" fmla="*/ 502455 w 1004910"/>
              <a:gd name="connsiteY5" fmla="*/ 83739 h 3460502"/>
              <a:gd name="connsiteX6" fmla="*/ 1004910 w 1004910"/>
              <a:gd name="connsiteY6" fmla="*/ 0 h 3460502"/>
              <a:gd name="connsiteX7" fmla="*/ 1004910 w 1004910"/>
              <a:gd name="connsiteY7" fmla="*/ 3460502 h 3460502"/>
              <a:gd name="connsiteX0" fmla="*/ 1004910 w 1004910"/>
              <a:gd name="connsiteY0" fmla="*/ 3460502 h 3460502"/>
              <a:gd name="connsiteX1" fmla="*/ 502455 w 1004910"/>
              <a:gd name="connsiteY1" fmla="*/ 3376763 h 3460502"/>
              <a:gd name="connsiteX2" fmla="*/ 502455 w 1004910"/>
              <a:gd name="connsiteY2" fmla="*/ 1813990 h 3460502"/>
              <a:gd name="connsiteX3" fmla="*/ 0 w 1004910"/>
              <a:gd name="connsiteY3" fmla="*/ 1730251 h 3460502"/>
              <a:gd name="connsiteX4" fmla="*/ 502455 w 1004910"/>
              <a:gd name="connsiteY4" fmla="*/ 1646512 h 3460502"/>
              <a:gd name="connsiteX5" fmla="*/ 502455 w 1004910"/>
              <a:gd name="connsiteY5" fmla="*/ 83739 h 3460502"/>
              <a:gd name="connsiteX6" fmla="*/ 1004910 w 1004910"/>
              <a:gd name="connsiteY6" fmla="*/ 0 h 3460502"/>
              <a:gd name="connsiteX0" fmla="*/ 1004910 w 1004910"/>
              <a:gd name="connsiteY0" fmla="*/ 3460502 h 3460502"/>
              <a:gd name="connsiteX1" fmla="*/ 502455 w 1004910"/>
              <a:gd name="connsiteY1" fmla="*/ 3376763 h 3460502"/>
              <a:gd name="connsiteX2" fmla="*/ 502455 w 1004910"/>
              <a:gd name="connsiteY2" fmla="*/ 1813990 h 3460502"/>
              <a:gd name="connsiteX3" fmla="*/ 0 w 1004910"/>
              <a:gd name="connsiteY3" fmla="*/ 1730251 h 3460502"/>
              <a:gd name="connsiteX4" fmla="*/ 502455 w 1004910"/>
              <a:gd name="connsiteY4" fmla="*/ 1646512 h 3460502"/>
              <a:gd name="connsiteX5" fmla="*/ 502455 w 1004910"/>
              <a:gd name="connsiteY5" fmla="*/ 83739 h 3460502"/>
              <a:gd name="connsiteX6" fmla="*/ 1004910 w 1004910"/>
              <a:gd name="connsiteY6" fmla="*/ 0 h 3460502"/>
              <a:gd name="connsiteX7" fmla="*/ 1004910 w 1004910"/>
              <a:gd name="connsiteY7" fmla="*/ 3460502 h 3460502"/>
              <a:gd name="connsiteX0" fmla="*/ 502455 w 1004910"/>
              <a:gd name="connsiteY0" fmla="*/ 3376763 h 3460502"/>
              <a:gd name="connsiteX1" fmla="*/ 502455 w 1004910"/>
              <a:gd name="connsiteY1" fmla="*/ 1813990 h 3460502"/>
              <a:gd name="connsiteX2" fmla="*/ 0 w 1004910"/>
              <a:gd name="connsiteY2" fmla="*/ 1730251 h 3460502"/>
              <a:gd name="connsiteX3" fmla="*/ 502455 w 1004910"/>
              <a:gd name="connsiteY3" fmla="*/ 1646512 h 3460502"/>
              <a:gd name="connsiteX4" fmla="*/ 502455 w 1004910"/>
              <a:gd name="connsiteY4" fmla="*/ 83739 h 3460502"/>
              <a:gd name="connsiteX5" fmla="*/ 1004910 w 1004910"/>
              <a:gd name="connsiteY5" fmla="*/ 0 h 3460502"/>
              <a:gd name="connsiteX0" fmla="*/ 1004910 w 1004910"/>
              <a:gd name="connsiteY0" fmla="*/ 3460502 h 3460502"/>
              <a:gd name="connsiteX1" fmla="*/ 502455 w 1004910"/>
              <a:gd name="connsiteY1" fmla="*/ 3376763 h 3460502"/>
              <a:gd name="connsiteX2" fmla="*/ 502455 w 1004910"/>
              <a:gd name="connsiteY2" fmla="*/ 1813990 h 3460502"/>
              <a:gd name="connsiteX3" fmla="*/ 0 w 1004910"/>
              <a:gd name="connsiteY3" fmla="*/ 1730251 h 3460502"/>
              <a:gd name="connsiteX4" fmla="*/ 502455 w 1004910"/>
              <a:gd name="connsiteY4" fmla="*/ 1646512 h 3460502"/>
              <a:gd name="connsiteX5" fmla="*/ 502455 w 1004910"/>
              <a:gd name="connsiteY5" fmla="*/ 83739 h 3460502"/>
              <a:gd name="connsiteX6" fmla="*/ 1004910 w 1004910"/>
              <a:gd name="connsiteY6" fmla="*/ 0 h 3460502"/>
              <a:gd name="connsiteX7" fmla="*/ 1004910 w 1004910"/>
              <a:gd name="connsiteY7" fmla="*/ 3460502 h 3460502"/>
              <a:gd name="connsiteX0" fmla="*/ 509382 w 1004910"/>
              <a:gd name="connsiteY0" fmla="*/ 2940345 h 3460502"/>
              <a:gd name="connsiteX1" fmla="*/ 502455 w 1004910"/>
              <a:gd name="connsiteY1" fmla="*/ 1813990 h 3460502"/>
              <a:gd name="connsiteX2" fmla="*/ 0 w 1004910"/>
              <a:gd name="connsiteY2" fmla="*/ 1730251 h 3460502"/>
              <a:gd name="connsiteX3" fmla="*/ 502455 w 1004910"/>
              <a:gd name="connsiteY3" fmla="*/ 1646512 h 3460502"/>
              <a:gd name="connsiteX4" fmla="*/ 502455 w 1004910"/>
              <a:gd name="connsiteY4" fmla="*/ 83739 h 3460502"/>
              <a:gd name="connsiteX5" fmla="*/ 1004910 w 1004910"/>
              <a:gd name="connsiteY5" fmla="*/ 0 h 34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4910" h="3460502" stroke="0" extrusionOk="0">
                <a:moveTo>
                  <a:pt x="1004910" y="3460502"/>
                </a:moveTo>
                <a:cubicBezTo>
                  <a:pt x="727412" y="3460502"/>
                  <a:pt x="502455" y="3423011"/>
                  <a:pt x="502455" y="3376763"/>
                </a:cubicBezTo>
                <a:lnTo>
                  <a:pt x="502455" y="1813990"/>
                </a:lnTo>
                <a:cubicBezTo>
                  <a:pt x="502455" y="1767742"/>
                  <a:pt x="277498" y="1730251"/>
                  <a:pt x="0" y="1730251"/>
                </a:cubicBezTo>
                <a:cubicBezTo>
                  <a:pt x="277498" y="1730251"/>
                  <a:pt x="502455" y="1692760"/>
                  <a:pt x="502455" y="1646512"/>
                </a:cubicBezTo>
                <a:lnTo>
                  <a:pt x="502455" y="83739"/>
                </a:lnTo>
                <a:cubicBezTo>
                  <a:pt x="502455" y="37491"/>
                  <a:pt x="727412" y="0"/>
                  <a:pt x="1004910" y="0"/>
                </a:cubicBezTo>
                <a:lnTo>
                  <a:pt x="1004910" y="3460502"/>
                </a:lnTo>
                <a:close/>
              </a:path>
              <a:path w="1004910" h="3460502" fill="none">
                <a:moveTo>
                  <a:pt x="509382" y="2940345"/>
                </a:moveTo>
                <a:lnTo>
                  <a:pt x="502455" y="1813990"/>
                </a:lnTo>
                <a:cubicBezTo>
                  <a:pt x="502455" y="1767742"/>
                  <a:pt x="277498" y="1730251"/>
                  <a:pt x="0" y="1730251"/>
                </a:cubicBezTo>
                <a:cubicBezTo>
                  <a:pt x="277498" y="1730251"/>
                  <a:pt x="502455" y="1692760"/>
                  <a:pt x="502455" y="1646512"/>
                </a:cubicBezTo>
                <a:lnTo>
                  <a:pt x="502455" y="83739"/>
                </a:lnTo>
                <a:cubicBezTo>
                  <a:pt x="502455" y="37491"/>
                  <a:pt x="727412" y="0"/>
                  <a:pt x="1004910" y="0"/>
                </a:cubicBezTo>
              </a:path>
            </a:pathLst>
          </a:cu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4586834" y="1423258"/>
            <a:ext cx="813814" cy="3548408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Левая фигурная скобка 5"/>
          <p:cNvSpPr/>
          <p:nvPr/>
        </p:nvSpPr>
        <p:spPr>
          <a:xfrm rot="16200000">
            <a:off x="1793811" y="1308445"/>
            <a:ext cx="624135" cy="358835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11700" y="2710465"/>
            <a:ext cx="8305827" cy="11992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44689" y="2185552"/>
            <a:ext cx="57691" cy="11845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23613" y="922198"/>
            <a:ext cx="22188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Montserrat Light" panose="020B0604020202020204" charset="-52"/>
              </a:rPr>
              <a:t>1 год -</a:t>
            </a:r>
            <a:br>
              <a:rPr lang="ru-RU" sz="1600" b="1" dirty="0" smtClean="0">
                <a:latin typeface="Montserrat Light" panose="020B0604020202020204" charset="-52"/>
              </a:rPr>
            </a:br>
            <a:r>
              <a:rPr lang="ru-RU" sz="1600" dirty="0" smtClean="0">
                <a:latin typeface="Montserrat Light" panose="020B0604020202020204" charset="-52"/>
              </a:rPr>
              <a:t>получение патента</a:t>
            </a:r>
          </a:p>
          <a:p>
            <a:pPr algn="ctr"/>
            <a:r>
              <a:rPr lang="ru-RU" sz="1600" dirty="0" smtClean="0">
                <a:latin typeface="Montserrat Light" panose="020B0604020202020204" charset="-52"/>
              </a:rPr>
              <a:t>на изобретение</a:t>
            </a:r>
            <a:endParaRPr lang="ru-RU" sz="1600" dirty="0">
              <a:latin typeface="Montserrat Light" panose="020B0604020202020204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4207" y="2178143"/>
            <a:ext cx="57691" cy="11845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16757" y="2178142"/>
            <a:ext cx="57691" cy="11845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51963" y="3606332"/>
            <a:ext cx="2907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Light" panose="020B0604020202020204" charset="-52"/>
              </a:rPr>
              <a:t>з</a:t>
            </a:r>
            <a:r>
              <a:rPr lang="ru-RU" sz="1600" dirty="0" smtClean="0">
                <a:latin typeface="Montserrat Light" panose="020B0604020202020204" charset="-52"/>
              </a:rPr>
              <a:t>аключение договоров, </a:t>
            </a:r>
          </a:p>
          <a:p>
            <a:pPr algn="ctr"/>
            <a:r>
              <a:rPr lang="ru-RU" sz="1600" dirty="0" smtClean="0">
                <a:latin typeface="Montserrat Light" panose="020B0604020202020204" charset="-52"/>
              </a:rPr>
              <a:t>сроков производства</a:t>
            </a:r>
          </a:p>
          <a:p>
            <a:pPr algn="ctr"/>
            <a:r>
              <a:rPr lang="ru-RU" sz="1600" dirty="0" smtClean="0">
                <a:latin typeface="Montserrat Light" panose="020B0604020202020204" charset="-52"/>
              </a:rPr>
              <a:t>+</a:t>
            </a:r>
          </a:p>
          <a:p>
            <a:pPr algn="ctr"/>
            <a:r>
              <a:rPr lang="ru-RU" sz="1600" dirty="0">
                <a:latin typeface="Montserrat Light" panose="020B0604020202020204" charset="-52"/>
              </a:rPr>
              <a:t>с</a:t>
            </a:r>
            <a:r>
              <a:rPr lang="ru-RU" sz="1600" dirty="0" smtClean="0">
                <a:latin typeface="Montserrat Light" panose="020B0604020202020204" charset="-52"/>
              </a:rPr>
              <a:t>оучастие в тендерах </a:t>
            </a:r>
            <a:r>
              <a:rPr lang="ru-RU" sz="1600" dirty="0">
                <a:latin typeface="Montserrat Light" panose="020B0604020202020204" charset="-52"/>
              </a:rPr>
              <a:t>по благоустройству города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0612" y="922198"/>
            <a:ext cx="2972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latin typeface="Montserrat Light" panose="020B0604020202020204" charset="-52"/>
              </a:rPr>
              <a:t>2</a:t>
            </a:r>
            <a:r>
              <a:rPr lang="ru-RU" sz="1600" b="1" dirty="0" smtClean="0">
                <a:latin typeface="Montserrat Light" panose="020B0604020202020204" charset="-52"/>
              </a:rPr>
              <a:t> год -</a:t>
            </a:r>
            <a:r>
              <a:rPr lang="ru-RU" sz="1600" b="1" dirty="0">
                <a:latin typeface="Montserrat Light" panose="020B0604020202020204" charset="-52"/>
              </a:rPr>
              <a:t/>
            </a:r>
            <a:br>
              <a:rPr lang="ru-RU" sz="1600" b="1" dirty="0">
                <a:latin typeface="Montserrat Light" panose="020B0604020202020204" charset="-52"/>
              </a:rPr>
            </a:br>
            <a:r>
              <a:rPr lang="ru-RU" sz="1600" dirty="0" smtClean="0">
                <a:latin typeface="Montserrat Light" panose="020B0604020202020204" charset="-52"/>
              </a:rPr>
              <a:t>первичное </a:t>
            </a:r>
            <a:r>
              <a:rPr lang="ru-RU" sz="1600" dirty="0">
                <a:latin typeface="Montserrat Light" panose="020B0604020202020204" charset="-52"/>
              </a:rPr>
              <a:t>производство </a:t>
            </a:r>
            <a:endParaRPr lang="ru-RU" sz="1600" dirty="0" smtClean="0">
              <a:latin typeface="Montserrat Light" panose="020B0604020202020204" charset="-52"/>
            </a:endParaRPr>
          </a:p>
          <a:p>
            <a:pPr algn="ctr"/>
            <a:r>
              <a:rPr lang="ru-RU" sz="1600" dirty="0" smtClean="0">
                <a:latin typeface="Montserrat Light" panose="020B0604020202020204" charset="-52"/>
              </a:rPr>
              <a:t>и </a:t>
            </a:r>
            <a:r>
              <a:rPr lang="ru-RU" sz="1600" dirty="0">
                <a:latin typeface="Montserrat Light" panose="020B0604020202020204" charset="-52"/>
              </a:rPr>
              <a:t>реализация продукта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1743" y="919541"/>
            <a:ext cx="2545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Montserrat Light" panose="020B0604020202020204" charset="-52"/>
              </a:rPr>
              <a:t>3 год -</a:t>
            </a:r>
            <a:r>
              <a:rPr lang="ru-RU" sz="1600" b="1" dirty="0">
                <a:latin typeface="Montserrat Light" panose="020B0604020202020204" charset="-52"/>
              </a:rPr>
              <a:t/>
            </a:r>
            <a:br>
              <a:rPr lang="ru-RU" sz="1600" b="1" dirty="0">
                <a:latin typeface="Montserrat Light" panose="020B0604020202020204" charset="-52"/>
              </a:rPr>
            </a:br>
            <a:r>
              <a:rPr lang="ru-RU" sz="1600" dirty="0" smtClean="0">
                <a:latin typeface="Montserrat Light" panose="020B0604020202020204" charset="-52"/>
              </a:rPr>
              <a:t>реализация продукта</a:t>
            </a:r>
          </a:p>
          <a:p>
            <a:pPr algn="ctr"/>
            <a:r>
              <a:rPr lang="ru-RU" sz="1600" dirty="0">
                <a:latin typeface="Montserrat Light" panose="020B0604020202020204" charset="-52"/>
              </a:rPr>
              <a:t>д</a:t>
            </a:r>
            <a:r>
              <a:rPr lang="ru-RU" sz="1600" dirty="0" smtClean="0">
                <a:latin typeface="Montserrat Light" panose="020B0604020202020204" charset="-52"/>
              </a:rPr>
              <a:t>ля частных </a:t>
            </a:r>
            <a:r>
              <a:rPr lang="ru-RU" sz="1600" dirty="0">
                <a:latin typeface="Montserrat Light" panose="020B0604020202020204" charset="-52"/>
              </a:rPr>
              <a:t>клиентов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90574" y="3604370"/>
            <a:ext cx="2425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Light" panose="020B0604020202020204" charset="-52"/>
              </a:rPr>
              <a:t>выполнение </a:t>
            </a:r>
            <a:r>
              <a:rPr lang="ru-RU" sz="1600" dirty="0" smtClean="0">
                <a:latin typeface="Montserrat Light" panose="020B0604020202020204" charset="-52"/>
              </a:rPr>
              <a:t>договоров, тендеров</a:t>
            </a:r>
          </a:p>
          <a:p>
            <a:pPr algn="ctr"/>
            <a:r>
              <a:rPr lang="ru-RU" sz="1600" dirty="0" smtClean="0">
                <a:latin typeface="Montserrat Light" panose="020B0604020202020204" charset="-52"/>
              </a:rPr>
              <a:t>+</a:t>
            </a:r>
            <a:endParaRPr lang="ru-RU" sz="1600" dirty="0">
              <a:latin typeface="Montserrat Light" panose="020B0604020202020204" charset="-52"/>
            </a:endParaRPr>
          </a:p>
          <a:p>
            <a:pPr algn="ctr"/>
            <a:r>
              <a:rPr lang="ru-RU" sz="1600" dirty="0">
                <a:latin typeface="Montserrat Light" panose="020B0604020202020204" charset="-52"/>
              </a:rPr>
              <a:t>проверка и анализ эффективности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882" y="3805129"/>
            <a:ext cx="2425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Light" panose="020B0604020202020204" charset="-52"/>
              </a:rPr>
              <a:t>выход на рынок с наибольшей клиентской базой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4" y="1203974"/>
            <a:ext cx="7949746" cy="3314062"/>
          </a:xfrm>
          <a:prstGeom prst="rect">
            <a:avLst/>
          </a:prstGeom>
        </p:spPr>
      </p:pic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274098" y="-38087"/>
            <a:ext cx="8520600" cy="525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9423" y="4471826"/>
            <a:ext cx="149271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Макаров Даниил</a:t>
            </a:r>
          </a:p>
          <a:p>
            <a:pPr algn="ctr"/>
            <a:r>
              <a:rPr lang="ru-RU" sz="1100" b="1" u="sng" dirty="0">
                <a:latin typeface="Montserrat Light" panose="020B0604020202020204" charset="-52"/>
              </a:rPr>
              <a:t>и</a:t>
            </a:r>
            <a:r>
              <a:rPr lang="ru-RU" sz="1100" b="1" u="sng" dirty="0" smtClean="0">
                <a:latin typeface="Montserrat Light" panose="020B0604020202020204" charset="-52"/>
              </a:rPr>
              <a:t>мплементор</a:t>
            </a:r>
          </a:p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инжиниринг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569" y="4473228"/>
            <a:ext cx="147829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Макаров Данила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коллекционер</a:t>
            </a:r>
          </a:p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инжиниринг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098" y="664364"/>
            <a:ext cx="15327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Глинков Алексей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оптимизатор</a:t>
            </a:r>
          </a:p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планирование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2155" y="661977"/>
            <a:ext cx="144462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Ефимов Максим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архитектор</a:t>
            </a:r>
          </a:p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моделирование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1112" y="661977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Аношин Даниил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энгейджер</a:t>
            </a:r>
          </a:p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экономика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4305" y="4471826"/>
            <a:ext cx="181171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Кирсанова Элеонора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прожектор</a:t>
            </a:r>
          </a:p>
          <a:p>
            <a:pPr algn="ctr"/>
            <a:r>
              <a:rPr lang="ru-RU" sz="1100" b="1" dirty="0">
                <a:latin typeface="Montserrat Light" panose="020B0604020202020204" charset="-52"/>
              </a:rPr>
              <a:t>а</a:t>
            </a:r>
            <a:r>
              <a:rPr lang="ru-RU" sz="1100" b="1" dirty="0" smtClean="0">
                <a:latin typeface="Montserrat Light" panose="020B0604020202020204" charset="-52"/>
              </a:rPr>
              <a:t>нализ задач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94829" y="4472283"/>
            <a:ext cx="201529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Мишанина Екатерина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коннектор</a:t>
            </a:r>
          </a:p>
          <a:p>
            <a:pPr algn="ctr"/>
            <a:r>
              <a:rPr lang="ru-RU" sz="1100" b="1" dirty="0">
                <a:latin typeface="Montserrat Light" panose="020B0604020202020204" charset="-52"/>
              </a:rPr>
              <a:t>б</a:t>
            </a:r>
            <a:r>
              <a:rPr lang="ru-RU" sz="1100" b="1" dirty="0" smtClean="0">
                <a:latin typeface="Montserrat Light" panose="020B0604020202020204" charset="-52"/>
              </a:rPr>
              <a:t>изнес моделирование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0968" y="661977"/>
            <a:ext cx="176522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Ашихмин Данил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идеатор</a:t>
            </a:r>
          </a:p>
          <a:p>
            <a:pPr algn="ctr"/>
            <a:r>
              <a:rPr lang="ru-RU" sz="1100" b="1" dirty="0">
                <a:latin typeface="Montserrat Light" panose="020B0604020202020204" charset="-52"/>
              </a:rPr>
              <a:t>т</a:t>
            </a:r>
            <a:r>
              <a:rPr lang="ru-RU" sz="1100" b="1" dirty="0" smtClean="0">
                <a:latin typeface="Montserrat Light" panose="020B0604020202020204" charset="-52"/>
              </a:rPr>
              <a:t>ехнический анализ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20619" y="664127"/>
            <a:ext cx="15985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Солодкая Наталья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коннектор</a:t>
            </a:r>
          </a:p>
          <a:p>
            <a:pPr algn="ctr"/>
            <a:r>
              <a:rPr lang="ru-RU" sz="1100" b="1" dirty="0">
                <a:latin typeface="Montserrat Light" panose="020B0604020202020204" charset="-52"/>
              </a:rPr>
              <a:t>а</a:t>
            </a:r>
            <a:r>
              <a:rPr lang="ru-RU" sz="1100" b="1" dirty="0" smtClean="0">
                <a:latin typeface="Montserrat Light" panose="020B0604020202020204" charset="-52"/>
              </a:rPr>
              <a:t>нализ рынка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3328" y="4471826"/>
            <a:ext cx="180690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Montserrat Light" panose="020B0604020202020204" charset="-52"/>
              </a:rPr>
              <a:t>Чекунова Анастасия</a:t>
            </a:r>
            <a:br>
              <a:rPr lang="ru-RU" sz="1100" b="1" dirty="0" smtClean="0">
                <a:latin typeface="Montserrat Light" panose="020B0604020202020204" charset="-52"/>
              </a:rPr>
            </a:br>
            <a:r>
              <a:rPr lang="ru-RU" sz="1100" b="1" u="sng" dirty="0" smtClean="0">
                <a:latin typeface="Montserrat Light" panose="020B0604020202020204" charset="-52"/>
              </a:rPr>
              <a:t>прожектор</a:t>
            </a:r>
          </a:p>
          <a:p>
            <a:pPr algn="ctr"/>
            <a:r>
              <a:rPr lang="ru-RU" sz="1100" b="1" dirty="0">
                <a:latin typeface="Montserrat Light" panose="020B0604020202020204" charset="-52"/>
              </a:rPr>
              <a:t>а</a:t>
            </a:r>
            <a:r>
              <a:rPr lang="ru-RU" sz="1100" b="1" dirty="0" smtClean="0">
                <a:latin typeface="Montserrat Light" panose="020B0604020202020204" charset="-52"/>
              </a:rPr>
              <a:t>нализ конкуренции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714" y="-38087"/>
            <a:ext cx="1777964" cy="1343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0"/>
          <p:cNvSpPr txBox="1"/>
          <p:nvPr/>
        </p:nvSpPr>
        <p:spPr>
          <a:xfrm>
            <a:off x="238492" y="842530"/>
            <a:ext cx="8667016" cy="4193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ctr">
              <a:buSzPts val="2400"/>
            </a:pPr>
            <a:r>
              <a:rPr lang="ru-RU" sz="2000" b="1" i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идея</a:t>
            </a:r>
          </a:p>
          <a:p>
            <a:pPr marL="76200" lvl="0" algn="ctr">
              <a:buSzPts val="2400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технически проработанная теоретическая модель</a:t>
            </a:r>
          </a:p>
          <a:p>
            <a:pPr marL="76200" lvl="0" algn="ctr">
              <a:buSzPts val="2400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запрос экспертизы </a:t>
            </a:r>
            <a:r>
              <a:rPr lang="ru-RU" sz="2000" u="sng" dirty="0">
                <a:latin typeface="Montserrat Light"/>
                <a:ea typeface="Montserrat Light"/>
                <a:cs typeface="Montserrat Light"/>
                <a:sym typeface="Montserrat Light"/>
              </a:rPr>
              <a:t>для получения патентных </a:t>
            </a: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прав</a:t>
            </a:r>
          </a:p>
          <a:p>
            <a:pPr marL="76200" lvl="0" algn="ctr">
              <a:buSzPts val="2400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инвестиционный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запрос и запрос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партнерства</a:t>
            </a:r>
          </a:p>
          <a:p>
            <a:pPr marL="76200" lvl="0" algn="ctr"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(</a:t>
            </a: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грант - помощь </a:t>
            </a:r>
            <a:r>
              <a:rPr lang="ru-RU" sz="2000" u="sng" dirty="0">
                <a:latin typeface="Montserrat Light"/>
                <a:ea typeface="Montserrat Light"/>
                <a:cs typeface="Montserrat Light"/>
                <a:sym typeface="Montserrat Light"/>
              </a:rPr>
              <a:t>в </a:t>
            </a: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создании </a:t>
            </a:r>
            <a:r>
              <a:rPr lang="ru-RU" sz="2000" u="sng" dirty="0">
                <a:latin typeface="Montserrat Light"/>
                <a:ea typeface="Montserrat Light"/>
                <a:cs typeface="Montserrat Light"/>
                <a:sym typeface="Montserrat Light"/>
              </a:rPr>
              <a:t>работоспособного </a:t>
            </a:r>
            <a:r>
              <a:rPr lang="ru-RU" sz="2000" u="sng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прототипа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)</a:t>
            </a:r>
          </a:p>
          <a:p>
            <a:pPr marL="76200" lvl="0" algn="ctr">
              <a:buSzPts val="2400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r>
              <a:rPr lang="ru-RU" sz="2000" b="1" i="1" dirty="0"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ru-RU" sz="2000" b="1" i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ачественный продукт на рынке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4502727" y="1253836"/>
            <a:ext cx="256309" cy="311727"/>
          </a:xfrm>
          <a:prstGeom prst="downArrow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502727" y="1878771"/>
            <a:ext cx="256309" cy="311727"/>
          </a:xfrm>
          <a:prstGeom prst="downArrow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502726" y="2500061"/>
            <a:ext cx="256309" cy="311727"/>
          </a:xfrm>
          <a:prstGeom prst="downArrow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502726" y="3399978"/>
            <a:ext cx="256309" cy="311727"/>
          </a:xfrm>
          <a:prstGeom prst="downArrow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518327" y="2203106"/>
            <a:ext cx="8258347" cy="2472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Благодарим за Ваше внимание!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12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Макаров Даниил Алексеевич</a:t>
            </a:r>
            <a:b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lang="en-US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12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+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7-937-250-93-33</a:t>
            </a:r>
          </a:p>
          <a:p>
            <a:pPr marL="76200" lvl="0">
              <a:buSzPts val="1200"/>
            </a:pPr>
            <a:endParaRPr lang="en-US" sz="200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1200"/>
            </a:pPr>
            <a:r>
              <a:rPr lang="ru-RU" sz="2000" smtClean="0">
                <a:latin typeface="Montserrat Light"/>
                <a:ea typeface="Montserrat Light"/>
                <a:cs typeface="Montserrat Light"/>
                <a:sym typeface="Montserrat Light"/>
              </a:rPr>
              <a:t>daniel</a:t>
            </a:r>
            <a:r>
              <a:rPr lang="ru-RU" sz="2000" smtClean="0">
                <a:ea typeface="Montserrat Light"/>
                <a:cs typeface="Montserrat Light"/>
                <a:sym typeface="Montserrat Light"/>
              </a:rPr>
              <a:t>_</a:t>
            </a:r>
            <a:r>
              <a:rPr lang="ru-RU" sz="2000" smtClean="0">
                <a:latin typeface="Montserrat Light"/>
                <a:ea typeface="Montserrat Light"/>
                <a:cs typeface="Montserrat Light"/>
                <a:sym typeface="Montserrat Light"/>
              </a:rPr>
              <a:t>makaroff@mail.ru</a:t>
            </a:r>
            <a:endParaRPr lang="ru-RU" sz="12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>
          <a:solidFill>
            <a:schemeClr val="accent5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274</Words>
  <Application>Microsoft Office PowerPoint</Application>
  <PresentationFormat>Экран (16:9)</PresentationFormat>
  <Paragraphs>115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Montserrat</vt:lpstr>
      <vt:lpstr>Montserrat Light</vt:lpstr>
      <vt:lpstr>Simple Light</vt:lpstr>
      <vt:lpstr>Дождевая канализация с измельчением мусора</vt:lpstr>
      <vt:lpstr>Задача </vt:lpstr>
      <vt:lpstr>Описание решения / продукт 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Данил Макаров</cp:lastModifiedBy>
  <cp:revision>65</cp:revision>
  <dcterms:modified xsi:type="dcterms:W3CDTF">2023-11-27T13:50:46Z</dcterms:modified>
</cp:coreProperties>
</file>