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QHHEneigm9k8JANC1azk5vGwp3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ADDAE3"/>
    <a:srgbClr val="B5D8E1"/>
    <a:srgbClr val="FFAC00"/>
    <a:srgbClr val="9F00FF"/>
    <a:srgbClr val="FD493D"/>
    <a:srgbClr val="CFE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267A2A-F04B-4B76-827C-316473A8B627}">
  <a:tblStyle styleId="{B4267A2A-F04B-4B76-827C-316473A8B62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402" y="12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30" Type="http://customschemas.google.com/relationships/presentationmetadata" Target="meta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a1aa808695_1_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2a1aa808695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a1aa808695_1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2a1aa808695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1aa808695_1_7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a1aa808695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{B4267A2A-F04B-4B76-827C-316473A8B627}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088865" y="2344464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089681" y="-1835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655076" y="456088"/>
            <a:ext cx="5136148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Производство</a:t>
            </a:r>
            <a:r>
              <a:rPr lang="en-US" sz="40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сухих</a:t>
            </a:r>
            <a:r>
              <a:rPr lang="en-US" sz="40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молочных</a:t>
            </a:r>
            <a:r>
              <a:rPr lang="en-US" sz="40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смесей</a:t>
            </a:r>
            <a:r>
              <a:rPr lang="en-US" sz="40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плодово-ягодными</a:t>
            </a:r>
            <a:r>
              <a:rPr lang="en-US" sz="40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добавками</a:t>
            </a:r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Бабанин</a:t>
            </a:r>
            <a:r>
              <a:rPr lang="en-US" sz="2300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300" dirty="0" err="1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Георгий</a:t>
            </a:r>
            <a:r>
              <a:rPr lang="en-US" sz="2300" b="0" i="0" u="none" strike="noStrike" cap="none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endParaRPr sz="6900" b="0" i="0" u="none" strike="noStrike" cap="none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 dirty="0" err="1">
                <a:solidFill>
                  <a:srgbClr val="1B1B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Лидер</a:t>
            </a:r>
            <a:r>
              <a:rPr lang="en-US" sz="2300" dirty="0">
                <a:solidFill>
                  <a:srgbClr val="1B1B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300" dirty="0" err="1">
                <a:solidFill>
                  <a:srgbClr val="1B1B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команды</a:t>
            </a:r>
            <a:r>
              <a:rPr lang="en-US" sz="2300" dirty="0">
                <a:solidFill>
                  <a:srgbClr val="1B1B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71;p10">
            <a:extLst>
              <a:ext uri="{FF2B5EF4-FFF2-40B4-BE49-F238E27FC236}">
                <a16:creationId xmlns:a16="http://schemas.microsoft.com/office/drawing/2014/main" id="{89599D49-BD83-424E-AF2D-FD9C1326201D}"/>
              </a:ext>
            </a:extLst>
          </p:cNvPr>
          <p:cNvSpPr/>
          <p:nvPr/>
        </p:nvSpPr>
        <p:spPr>
          <a:xfrm>
            <a:off x="8818525" y="2343549"/>
            <a:ext cx="3406135" cy="453116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D4B27A8-0A7C-4E83-A62E-97648D08CD13}"/>
              </a:ext>
            </a:extLst>
          </p:cNvPr>
          <p:cNvSpPr/>
          <p:nvPr/>
        </p:nvSpPr>
        <p:spPr>
          <a:xfrm>
            <a:off x="370069" y="3710582"/>
            <a:ext cx="3845897" cy="555561"/>
          </a:xfrm>
          <a:prstGeom prst="round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5FCB5D4B-34A6-45B0-B8F8-3CAE749949AD}"/>
              </a:ext>
            </a:extLst>
          </p:cNvPr>
          <p:cNvSpPr/>
          <p:nvPr/>
        </p:nvSpPr>
        <p:spPr>
          <a:xfrm>
            <a:off x="390734" y="2076273"/>
            <a:ext cx="3845897" cy="555561"/>
          </a:xfrm>
          <a:prstGeom prst="round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D720DE2-251E-47B7-9626-4582D6844656}"/>
              </a:ext>
            </a:extLst>
          </p:cNvPr>
          <p:cNvSpPr/>
          <p:nvPr/>
        </p:nvSpPr>
        <p:spPr>
          <a:xfrm>
            <a:off x="5616802" y="2072623"/>
            <a:ext cx="3845897" cy="555561"/>
          </a:xfrm>
          <a:prstGeom prst="round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Google Shape;116;p2"/>
          <p:cNvSpPr txBox="1"/>
          <p:nvPr/>
        </p:nvSpPr>
        <p:spPr>
          <a:xfrm>
            <a:off x="301903" y="476707"/>
            <a:ext cx="784717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ОПИСАНИЕ СТАРТАП-ПРОЕКТА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5665901" y="2771094"/>
            <a:ext cx="5973681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З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а 2023 год 61% россиян имеют непереносимость лактозы. Из этого следует, что уже больше половины россиян имеют трудности с потреблением таких продуктов. Для разнообразия и обеспечения полноценности рациона следует увеличить рынок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безлактозных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продуктов питания. Разработанный продукт будет соответствовать требованиям для потребления людьми без вреда для их здоровья.</a:t>
            </a:r>
            <a:endParaRPr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18" name="Google Shape;118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B5D8E1"/>
          </a:solidFill>
        </p:grpSpPr>
        <p:sp>
          <p:nvSpPr>
            <p:cNvPr id="119" name="Google Shape;119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370069" y="1115780"/>
            <a:ext cx="7295087" cy="100576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B989EC-7D83-4124-A85C-667C6CCA199F}"/>
              </a:ext>
            </a:extLst>
          </p:cNvPr>
          <p:cNvSpPr txBox="1"/>
          <p:nvPr/>
        </p:nvSpPr>
        <p:spPr>
          <a:xfrm>
            <a:off x="623155" y="2108076"/>
            <a:ext cx="41460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000" dirty="0">
                <a:solidFill>
                  <a:srgbClr val="1B1B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Название стартап-проекта</a:t>
            </a:r>
            <a:endParaRPr lang="ru-RU" sz="2000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4B9142-38DB-4DF9-BA8F-DA4134C46699}"/>
              </a:ext>
            </a:extLst>
          </p:cNvPr>
          <p:cNvSpPr txBox="1"/>
          <p:nvPr/>
        </p:nvSpPr>
        <p:spPr>
          <a:xfrm>
            <a:off x="411400" y="3774808"/>
            <a:ext cx="435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Clr>
                <a:srgbClr val="1B1B1B"/>
              </a:buClr>
              <a:buSzPts val="1600"/>
            </a:pPr>
            <a:r>
              <a:rPr lang="ru-RU" sz="2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Технологическое направление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39E560-0851-4E9B-8C9F-173596049868}"/>
              </a:ext>
            </a:extLst>
          </p:cNvPr>
          <p:cNvSpPr txBox="1"/>
          <p:nvPr/>
        </p:nvSpPr>
        <p:spPr>
          <a:xfrm>
            <a:off x="411400" y="2609964"/>
            <a:ext cx="3804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Производство сухих молочных смесей с плодово-ягодными добавками.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1682CF-9431-414A-B3EF-6A74ECF53331}"/>
              </a:ext>
            </a:extLst>
          </p:cNvPr>
          <p:cNvSpPr txBox="1"/>
          <p:nvPr/>
        </p:nvSpPr>
        <p:spPr>
          <a:xfrm>
            <a:off x="5928129" y="2108076"/>
            <a:ext cx="41460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Описание</a:t>
            </a:r>
            <a:r>
              <a:rPr lang="en-US" sz="2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стартап-проекта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D03D0C-5AE9-4E1B-8F75-EA78CED66F61}"/>
              </a:ext>
            </a:extLst>
          </p:cNvPr>
          <p:cNvSpPr txBox="1"/>
          <p:nvPr/>
        </p:nvSpPr>
        <p:spPr>
          <a:xfrm>
            <a:off x="411400" y="4417275"/>
            <a:ext cx="435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Производство и переработка сельскохозяйственного сырья.</a:t>
            </a:r>
            <a:r>
              <a:rPr lang="en-US" sz="2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9F00FF"/>
          </a:solidFill>
        </p:grpSpPr>
        <p:sp>
          <p:nvSpPr>
            <p:cNvPr id="133" name="Google Shape;133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3"/>
          <p:cNvSpPr/>
          <p:nvPr/>
        </p:nvSpPr>
        <p:spPr>
          <a:xfrm>
            <a:off x="431431" y="1529825"/>
            <a:ext cx="7339875" cy="122295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444431" y="336251"/>
            <a:ext cx="775348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 РАБОТАЕТ СТАРТАП-ПРОЕКТ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(БИЗНЕС-МОДЕЛЬ)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549E28-538C-443E-B7C2-E93DFF6640CF}"/>
              </a:ext>
            </a:extLst>
          </p:cNvPr>
          <p:cNvSpPr txBox="1"/>
          <p:nvPr/>
        </p:nvSpPr>
        <p:spPr>
          <a:xfrm>
            <a:off x="8261933" y="2878847"/>
            <a:ext cx="29734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Также продвижение продукта будет осуществляться через рекламу в социальных сетях.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473156-C66A-4BE2-B7B3-34E633367B9B}"/>
              </a:ext>
            </a:extLst>
          </p:cNvPr>
          <p:cNvSpPr txBox="1"/>
          <p:nvPr/>
        </p:nvSpPr>
        <p:spPr>
          <a:xfrm>
            <a:off x="701606" y="3142995"/>
            <a:ext cx="29734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Реализация готовой продукции осуществляется       через физические витрины розничных и оптовых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2D6779-8F54-4DF7-95B1-FC30CA346350}"/>
              </a:ext>
            </a:extLst>
          </p:cNvPr>
          <p:cNvSpPr txBox="1"/>
          <p:nvPr/>
        </p:nvSpPr>
        <p:spPr>
          <a:xfrm>
            <a:off x="4609275" y="3145087"/>
            <a:ext cx="29734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Через открытые маркетплейсы (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OZON,Wildberries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Яндекс.Маркет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 и т.д.).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425DD21-3033-404B-B8A2-A371D45AA44A}"/>
              </a:ext>
            </a:extLst>
          </p:cNvPr>
          <p:cNvGrpSpPr/>
          <p:nvPr/>
        </p:nvGrpSpPr>
        <p:grpSpPr>
          <a:xfrm>
            <a:off x="1974008" y="2545578"/>
            <a:ext cx="601327" cy="508638"/>
            <a:chOff x="661756" y="2344220"/>
            <a:chExt cx="601327" cy="508638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D38970D8-165A-4FC9-97C6-D4923A6C4C33}"/>
                </a:ext>
              </a:extLst>
            </p:cNvPr>
            <p:cNvSpPr/>
            <p:nvPr/>
          </p:nvSpPr>
          <p:spPr>
            <a:xfrm>
              <a:off x="661756" y="2344220"/>
              <a:ext cx="514350" cy="508638"/>
            </a:xfrm>
            <a:prstGeom prst="ellipse">
              <a:avLst/>
            </a:prstGeom>
            <a:solidFill>
              <a:srgbClr val="9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93992C-343A-4CC5-A701-805BBB3ACDDA}"/>
                </a:ext>
              </a:extLst>
            </p:cNvPr>
            <p:cNvSpPr txBox="1"/>
            <p:nvPr/>
          </p:nvSpPr>
          <p:spPr>
            <a:xfrm>
              <a:off x="748733" y="2387659"/>
              <a:ext cx="5143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b="0" i="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Овал 24">
            <a:extLst>
              <a:ext uri="{FF2B5EF4-FFF2-40B4-BE49-F238E27FC236}">
                <a16:creationId xmlns:a16="http://schemas.microsoft.com/office/drawing/2014/main" id="{F57EC1E2-44A4-4D91-B350-2505ACBCE267}"/>
              </a:ext>
            </a:extLst>
          </p:cNvPr>
          <p:cNvSpPr/>
          <p:nvPr/>
        </p:nvSpPr>
        <p:spPr>
          <a:xfrm>
            <a:off x="5838825" y="2519101"/>
            <a:ext cx="514350" cy="535115"/>
          </a:xfrm>
          <a:prstGeom prst="ellipse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2 </a:t>
            </a:r>
            <a:endParaRPr lang="ru-RU" sz="200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FFCE9A98-054B-4D09-81A9-0F040E37FA74}"/>
              </a:ext>
            </a:extLst>
          </p:cNvPr>
          <p:cNvSpPr/>
          <p:nvPr/>
        </p:nvSpPr>
        <p:spPr>
          <a:xfrm>
            <a:off x="9491483" y="2519101"/>
            <a:ext cx="514350" cy="508638"/>
          </a:xfrm>
          <a:prstGeom prst="ellipse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dirty="0"/>
          </a:p>
        </p:txBody>
      </p:sp>
      <p:pic>
        <p:nvPicPr>
          <p:cNvPr id="28" name="Google Shape;327;p8">
            <a:extLst>
              <a:ext uri="{FF2B5EF4-FFF2-40B4-BE49-F238E27FC236}">
                <a16:creationId xmlns:a16="http://schemas.microsoft.com/office/drawing/2014/main" id="{22C31A1B-19E5-414B-972B-C7E9F1112C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1306" y="743980"/>
            <a:ext cx="981253" cy="892354"/>
          </a:xfrm>
          <a:prstGeom prst="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/>
          <p:nvPr/>
        </p:nvSpPr>
        <p:spPr>
          <a:xfrm>
            <a:off x="390206" y="1493272"/>
            <a:ext cx="7272600" cy="11291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90206" y="311283"/>
            <a:ext cx="7272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ЦЕЛЕВАЯ АУДИТОРИЯ (ПОТЕНЦИАЛЬНЫЕ ЗАКАЗЧИКИ)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56" name="Google Shape;156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  <a:solidFill>
            <a:srgbClr val="FD493D"/>
          </a:solidFill>
        </p:grpSpPr>
        <p:sp>
          <p:nvSpPr>
            <p:cNvPr id="157" name="Google Shape;157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159" name="Google Shape;159;p4"/>
          <p:cNvSpPr txBox="1"/>
          <p:nvPr/>
        </p:nvSpPr>
        <p:spPr>
          <a:xfrm>
            <a:off x="535483" y="2251350"/>
            <a:ext cx="5860067" cy="23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B2B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2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C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;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B2C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;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л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юди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с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непереносимостью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лактозы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;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люди,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вынужденные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питаться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быстрыми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перекусами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;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р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абочие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с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сидячим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образом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жизни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.</a:t>
            </a:r>
            <a:endParaRPr sz="28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325;p8">
            <a:extLst>
              <a:ext uri="{FF2B5EF4-FFF2-40B4-BE49-F238E27FC236}">
                <a16:creationId xmlns:a16="http://schemas.microsoft.com/office/drawing/2014/main" id="{B9A7CBD3-2E66-49FC-B0C3-D36D03E7C9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2806" y="782480"/>
            <a:ext cx="824702" cy="823702"/>
          </a:xfrm>
          <a:prstGeom prst="rect">
            <a:avLst/>
          </a:prstGeom>
          <a:solidFill>
            <a:srgbClr val="FD493D"/>
          </a:solidFill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1BAF9F-A8B1-4A9F-AB73-0C432D621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676" y="3085117"/>
            <a:ext cx="5659324" cy="37728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60E36DE-CC50-415C-8132-BEF20473F6BF}"/>
              </a:ext>
            </a:extLst>
          </p:cNvPr>
          <p:cNvSpPr/>
          <p:nvPr/>
        </p:nvSpPr>
        <p:spPr>
          <a:xfrm>
            <a:off x="6677720" y="2148650"/>
            <a:ext cx="4705388" cy="707886"/>
          </a:xfrm>
          <a:prstGeom prst="round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A33E200-9CBF-4FAA-BB15-F6321AF79F4D}"/>
              </a:ext>
            </a:extLst>
          </p:cNvPr>
          <p:cNvSpPr/>
          <p:nvPr/>
        </p:nvSpPr>
        <p:spPr>
          <a:xfrm>
            <a:off x="672787" y="2141564"/>
            <a:ext cx="4239179" cy="707885"/>
          </a:xfrm>
          <a:prstGeom prst="round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Google Shape;166;p5"/>
          <p:cNvSpPr/>
          <p:nvPr/>
        </p:nvSpPr>
        <p:spPr>
          <a:xfrm>
            <a:off x="535483" y="1432085"/>
            <a:ext cx="7411895" cy="11462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  <a:solidFill>
            <a:srgbClr val="FBB3C1"/>
          </a:solidFill>
        </p:grpSpPr>
        <p:sp>
          <p:nvSpPr>
            <p:cNvPr id="173" name="Google Shape;173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175" name="Google Shape;175;p5"/>
          <p:cNvSpPr txBox="1"/>
          <p:nvPr/>
        </p:nvSpPr>
        <p:spPr>
          <a:xfrm>
            <a:off x="498427" y="231485"/>
            <a:ext cx="8543546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РЕШЕНИЕ (ОПИСАНИЕ ОСНОВНЫХ ТЕХНОЛОГИЧЕСКИХ ПАРАМЕТРОВ)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6677720" y="3043683"/>
            <a:ext cx="4623326" cy="248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9850" lvl="0" algn="l" rtl="0">
              <a:spcBef>
                <a:spcPts val="0"/>
              </a:spcBef>
              <a:spcAft>
                <a:spcPts val="0"/>
              </a:spcAft>
              <a:buSzPts val="25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Р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ешение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актуальных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проблем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которые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являются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приоритетными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для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региона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будущем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SzPts val="2500"/>
            </a:pPr>
            <a:endParaRPr lang="ru-RU"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SzPts val="25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С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оздание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новых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технологий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продуктов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.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SzPts val="2500"/>
            </a:pPr>
            <a:endParaRPr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SzPts val="2500"/>
            </a:pP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Имеет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региональную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значимость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может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быть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применен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практике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.</a:t>
            </a:r>
            <a:endParaRPr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01C27-07B7-4C15-956D-B454E4B0F8CF}"/>
              </a:ext>
            </a:extLst>
          </p:cNvPr>
          <p:cNvSpPr txBox="1"/>
          <p:nvPr/>
        </p:nvSpPr>
        <p:spPr>
          <a:xfrm>
            <a:off x="690747" y="3073845"/>
            <a:ext cx="48235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Людей с непереносимостью лактозы все больше, и тем самым, актуальность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безлактозных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продуктов становится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востребованней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. Ниша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безлактозных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напитков на данный момент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малоразнообразна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, но при этом пользуется спросом.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B2A19F-AFA1-413F-8BE6-06B2E5EAE039}"/>
              </a:ext>
            </a:extLst>
          </p:cNvPr>
          <p:cNvSpPr txBox="1"/>
          <p:nvPr/>
        </p:nvSpPr>
        <p:spPr>
          <a:xfrm>
            <a:off x="917900" y="2256185"/>
            <a:ext cx="43692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Актуальность стартап-проекта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E4D7AB-A3D3-42B4-8582-793094E674CA}"/>
              </a:ext>
            </a:extLst>
          </p:cNvPr>
          <p:cNvSpPr txBox="1"/>
          <p:nvPr/>
        </p:nvSpPr>
        <p:spPr>
          <a:xfrm>
            <a:off x="6677720" y="2100162"/>
            <a:ext cx="4705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Обоснование соответствия идеи технологическому направлению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4735" y="1468328"/>
            <a:ext cx="1457280" cy="145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3307" y="2978880"/>
            <a:ext cx="2314354" cy="1020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6158" y="5395732"/>
            <a:ext cx="1228652" cy="1020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4269" y="4322565"/>
            <a:ext cx="1578212" cy="8608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AC8ECDF-A690-4803-92D2-DA9B68C87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80482"/>
              </p:ext>
            </p:extLst>
          </p:nvPr>
        </p:nvGraphicFramePr>
        <p:xfrm>
          <a:off x="1272665" y="1137483"/>
          <a:ext cx="9815056" cy="527837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53764">
                  <a:extLst>
                    <a:ext uri="{9D8B030D-6E8A-4147-A177-3AD203B41FA5}">
                      <a16:colId xmlns:a16="http://schemas.microsoft.com/office/drawing/2014/main" val="3215237415"/>
                    </a:ext>
                  </a:extLst>
                </a:gridCol>
                <a:gridCol w="2545417">
                  <a:extLst>
                    <a:ext uri="{9D8B030D-6E8A-4147-A177-3AD203B41FA5}">
                      <a16:colId xmlns:a16="http://schemas.microsoft.com/office/drawing/2014/main" val="1364741410"/>
                    </a:ext>
                  </a:extLst>
                </a:gridCol>
                <a:gridCol w="2362111">
                  <a:extLst>
                    <a:ext uri="{9D8B030D-6E8A-4147-A177-3AD203B41FA5}">
                      <a16:colId xmlns:a16="http://schemas.microsoft.com/office/drawing/2014/main" val="2379446200"/>
                    </a:ext>
                  </a:extLst>
                </a:gridCol>
                <a:gridCol w="2453764">
                  <a:extLst>
                    <a:ext uri="{9D8B030D-6E8A-4147-A177-3AD203B41FA5}">
                      <a16:colId xmlns:a16="http://schemas.microsoft.com/office/drawing/2014/main" val="4137720415"/>
                    </a:ext>
                  </a:extLst>
                </a:gridCol>
              </a:tblGrid>
              <a:tr h="3232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Преимущества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Недостатки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Цена (1литр)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67320"/>
                  </a:ext>
                </a:extLst>
              </a:tr>
              <a:tr h="14988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Хорошая альтернатива для аллергиков, хороший запах, красивая упаковка.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Высокая цена, специфичный вкус.</a:t>
                      </a:r>
                    </a:p>
                    <a:p>
                      <a:endParaRPr lang="ru-RU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115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82701"/>
                  </a:ext>
                </a:extLst>
              </a:tr>
              <a:tr h="8925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C2C2C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rebuchet MS"/>
                          <a:sym typeface="Trebuchet MS"/>
                        </a:rPr>
                        <a:t>Отличный вкус, удобная упаковка, хороший состав.</a:t>
                      </a:r>
                      <a:endParaRPr lang="ru-RU" sz="1600" dirty="0">
                        <a:solidFill>
                          <a:srgbClr val="2C2C2C"/>
                        </a:solidFill>
                        <a:highlight>
                          <a:srgbClr val="FFFFFF"/>
                        </a:highlight>
                        <a:latin typeface="Cambria" panose="02040503050406030204" pitchFamily="18" charset="0"/>
                        <a:ea typeface="Cambria" panose="02040503050406030204" pitchFamily="18" charset="0"/>
                        <a:cs typeface="Trebuchet MS"/>
                        <a:sym typeface="Trebuchet M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Высокая цена и малое количество в некоторых магазинах.</a:t>
                      </a:r>
                    </a:p>
                    <a:p>
                      <a:endParaRPr lang="ru-RU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130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739492"/>
                  </a:ext>
                </a:extLst>
              </a:tr>
              <a:tr h="12619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Красивая упаковка, хороший запах.</a:t>
                      </a:r>
                    </a:p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Приторность, неоднородная консистенция, небольшой срок хранения.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388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318709"/>
                  </a:ext>
                </a:extLst>
              </a:tr>
              <a:tr h="8245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Хорошие вкусовые качества, приятная упаковка.</a:t>
                      </a:r>
                    </a:p>
                    <a:p>
                      <a:endParaRPr lang="ru-RU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высокая цена, неприятное послевкусие.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245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869897"/>
                  </a:ext>
                </a:extLst>
              </a:tr>
            </a:tbl>
          </a:graphicData>
        </a:graphic>
      </p:graphicFrame>
      <p:sp>
        <p:nvSpPr>
          <p:cNvPr id="186" name="Google Shape;186;p7"/>
          <p:cNvSpPr/>
          <p:nvPr/>
        </p:nvSpPr>
        <p:spPr>
          <a:xfrm>
            <a:off x="460586" y="885100"/>
            <a:ext cx="3065855" cy="10546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416354" y="302609"/>
            <a:ext cx="3288138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КОНКУРЕНТЫ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89" name="Google Shape;189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90" name="Google Shape;190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/>
        </p:nvSpPr>
        <p:spPr>
          <a:xfrm>
            <a:off x="6615058" y="51758"/>
            <a:ext cx="759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endParaRPr/>
          </a:p>
        </p:txBody>
      </p:sp>
      <p:sp>
        <p:nvSpPr>
          <p:cNvPr id="208" name="Google Shape;208;p6"/>
          <p:cNvSpPr/>
          <p:nvPr/>
        </p:nvSpPr>
        <p:spPr>
          <a:xfrm flipV="1">
            <a:off x="498426" y="844166"/>
            <a:ext cx="3678463" cy="9281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09" name="Google Shape;209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0" name="Google Shape;210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sp>
        <p:nvSpPr>
          <p:cNvPr id="212" name="Google Shape;212;p6"/>
          <p:cNvSpPr txBox="1"/>
          <p:nvPr/>
        </p:nvSpPr>
        <p:spPr>
          <a:xfrm>
            <a:off x="535477" y="2384436"/>
            <a:ext cx="4989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/>
          </a:p>
        </p:txBody>
      </p:sp>
      <p:sp>
        <p:nvSpPr>
          <p:cNvPr id="213" name="Google Shape;213;p6"/>
          <p:cNvSpPr txBox="1"/>
          <p:nvPr/>
        </p:nvSpPr>
        <p:spPr>
          <a:xfrm>
            <a:off x="487139" y="279763"/>
            <a:ext cx="3678463" cy="65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ОЦЕНКА РЫНКА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2A1283B-3C40-4EF4-A70F-290405901A2A}"/>
              </a:ext>
            </a:extLst>
          </p:cNvPr>
          <p:cNvSpPr/>
          <p:nvPr/>
        </p:nvSpPr>
        <p:spPr>
          <a:xfrm>
            <a:off x="3331453" y="1552053"/>
            <a:ext cx="5080000" cy="4644853"/>
          </a:xfrm>
          <a:prstGeom prst="ellipse">
            <a:avLst/>
          </a:prstGeom>
          <a:solidFill>
            <a:srgbClr val="FD493D"/>
          </a:solidFill>
          <a:ln>
            <a:solidFill>
              <a:srgbClr val="FD4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CA293E5-FC90-4866-AB2D-A30ECECAA516}"/>
              </a:ext>
            </a:extLst>
          </p:cNvPr>
          <p:cNvSpPr/>
          <p:nvPr/>
        </p:nvSpPr>
        <p:spPr>
          <a:xfrm>
            <a:off x="3879832" y="2461485"/>
            <a:ext cx="3951111" cy="3692888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0970D52-1C2E-4639-8BDA-736DE67C3FDB}"/>
              </a:ext>
            </a:extLst>
          </p:cNvPr>
          <p:cNvSpPr/>
          <p:nvPr/>
        </p:nvSpPr>
        <p:spPr>
          <a:xfrm>
            <a:off x="4455566" y="3429000"/>
            <a:ext cx="2799644" cy="2765778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C3801B3-7898-4C10-9EEE-B2E4ABA2C312}"/>
              </a:ext>
            </a:extLst>
          </p:cNvPr>
          <p:cNvSpPr/>
          <p:nvPr/>
        </p:nvSpPr>
        <p:spPr>
          <a:xfrm>
            <a:off x="4771655" y="4033022"/>
            <a:ext cx="2167466" cy="2101154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92BAB-99F2-40A0-9339-6020CE7EA8EA}"/>
              </a:ext>
            </a:extLst>
          </p:cNvPr>
          <p:cNvSpPr txBox="1"/>
          <p:nvPr/>
        </p:nvSpPr>
        <p:spPr>
          <a:xfrm>
            <a:off x="5298119" y="1684245"/>
            <a:ext cx="108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PAM</a:t>
            </a:r>
            <a:endParaRPr lang="ru-RU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84823C-A921-4103-89E5-ED050BCEAA63}"/>
              </a:ext>
            </a:extLst>
          </p:cNvPr>
          <p:cNvSpPr txBox="1"/>
          <p:nvPr/>
        </p:nvSpPr>
        <p:spPr>
          <a:xfrm>
            <a:off x="5297807" y="2621918"/>
            <a:ext cx="1089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TAM</a:t>
            </a:r>
            <a:endParaRPr lang="ru-RU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EA0C25-CC73-48CE-BF83-693E1498B604}"/>
              </a:ext>
            </a:extLst>
          </p:cNvPr>
          <p:cNvSpPr txBox="1"/>
          <p:nvPr/>
        </p:nvSpPr>
        <p:spPr>
          <a:xfrm>
            <a:off x="5310243" y="3496868"/>
            <a:ext cx="1011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SAM</a:t>
            </a:r>
            <a:endParaRPr lang="ru-RU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2D1DBA-050A-4876-8B6C-E645EA8A0BA0}"/>
              </a:ext>
            </a:extLst>
          </p:cNvPr>
          <p:cNvSpPr txBox="1"/>
          <p:nvPr/>
        </p:nvSpPr>
        <p:spPr>
          <a:xfrm>
            <a:off x="5310243" y="4111944"/>
            <a:ext cx="919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SOM</a:t>
            </a:r>
            <a:endParaRPr lang="ru-RU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D64D702-61D9-49AA-8970-675ED2DAE6DD}"/>
              </a:ext>
            </a:extLst>
          </p:cNvPr>
          <p:cNvCxnSpPr>
            <a:cxnSpLocks/>
            <a:stCxn id="3" idx="7"/>
            <a:endCxn id="15" idx="1"/>
          </p:cNvCxnSpPr>
          <p:nvPr/>
        </p:nvCxnSpPr>
        <p:spPr>
          <a:xfrm flipV="1">
            <a:off x="7667504" y="1198110"/>
            <a:ext cx="358895" cy="1034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ED201AB-988A-4CBE-9885-656B428F64EA}"/>
              </a:ext>
            </a:extLst>
          </p:cNvPr>
          <p:cNvSpPr txBox="1"/>
          <p:nvPr/>
        </p:nvSpPr>
        <p:spPr>
          <a:xfrm>
            <a:off x="8026399" y="844167"/>
            <a:ext cx="3036711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146 980 061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чел.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/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20 577 208 540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рублей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301847E-50D0-48F3-9426-5E9512D7AE10}"/>
              </a:ext>
            </a:extLst>
          </p:cNvPr>
          <p:cNvCxnSpPr>
            <a:cxnSpLocks/>
            <a:stCxn id="24" idx="3"/>
            <a:endCxn id="4" idx="1"/>
          </p:cNvCxnSpPr>
          <p:nvPr/>
        </p:nvCxnSpPr>
        <p:spPr>
          <a:xfrm>
            <a:off x="2747295" y="2372265"/>
            <a:ext cx="1711164" cy="6300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C56E8D-BA12-4F3C-BB4D-838A7E076BF7}"/>
              </a:ext>
            </a:extLst>
          </p:cNvPr>
          <p:cNvSpPr txBox="1"/>
          <p:nvPr/>
        </p:nvSpPr>
        <p:spPr>
          <a:xfrm>
            <a:off x="498426" y="1864433"/>
            <a:ext cx="2248869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89 657 837 чел. / 12 552 097 180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 рублей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A7074A1-5AAA-4E9E-AC3C-C48D6F3C2CA4}"/>
              </a:ext>
            </a:extLst>
          </p:cNvPr>
          <p:cNvCxnSpPr>
            <a:cxnSpLocks/>
            <a:stCxn id="5" idx="6"/>
            <a:endCxn id="31" idx="1"/>
          </p:cNvCxnSpPr>
          <p:nvPr/>
        </p:nvCxnSpPr>
        <p:spPr>
          <a:xfrm flipV="1">
            <a:off x="7255210" y="3457495"/>
            <a:ext cx="1631961" cy="13543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F1805E2-3B21-480F-8CBB-C1D3639C4170}"/>
              </a:ext>
            </a:extLst>
          </p:cNvPr>
          <p:cNvSpPr txBox="1"/>
          <p:nvPr/>
        </p:nvSpPr>
        <p:spPr>
          <a:xfrm>
            <a:off x="8887171" y="3103552"/>
            <a:ext cx="2130080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98 271 чел./ 13 757 940 рублей</a:t>
            </a:r>
          </a:p>
        </p:txBody>
      </p:sp>
      <p:cxnSp>
        <p:nvCxn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id="{4BB88C7E-C36C-430E-B26B-87F04E0342A9}"/>
              </a:ext>
            </a:extLst>
          </p:cNvPr>
          <p:cNvCxnSpPr>
            <a:cxnSpLocks/>
            <a:stCxn id="7" idx="2"/>
            <a:endCxn id="202" idx="3"/>
          </p:cNvCxnSpPr>
          <p:nvPr/>
        </p:nvCxnSpPr>
        <p:spPr>
          <a:xfrm flipH="1" flipV="1">
            <a:off x="2718225" y="4849994"/>
            <a:ext cx="2053430" cy="2336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F8E9EDF8-0738-41B2-BF24-D1C6DD4A0D65}"/>
              </a:ext>
            </a:extLst>
          </p:cNvPr>
          <p:cNvSpPr txBox="1"/>
          <p:nvPr/>
        </p:nvSpPr>
        <p:spPr>
          <a:xfrm>
            <a:off x="535477" y="4342162"/>
            <a:ext cx="2182748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9827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чел. /</a:t>
            </a:r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000" b="1">
                <a:latin typeface="Cambria" panose="02040503050406030204" pitchFamily="18" charset="0"/>
                <a:ea typeface="Cambria" panose="02040503050406030204" pitchFamily="18" charset="0"/>
              </a:rPr>
              <a:t>1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375 780 рублей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A56940-B85A-4185-8CAE-7612F6877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171" y="292259"/>
            <a:ext cx="1213209" cy="7498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9373EB5-E207-4068-AA4B-8CF9B3750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29" y="1298927"/>
            <a:ext cx="1213209" cy="7559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0C4D691-1EC9-4D96-BEAA-9063907DE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218" y="2541028"/>
            <a:ext cx="1146147" cy="7498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9817FED-36A2-48A8-BA24-5CF467FA6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486" y="3814057"/>
            <a:ext cx="1158340" cy="749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8E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a1aa808695_1_32"/>
          <p:cNvSpPr txBox="1"/>
          <p:nvPr/>
        </p:nvSpPr>
        <p:spPr>
          <a:xfrm>
            <a:off x="498277" y="139595"/>
            <a:ext cx="9454246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КАЛЕНДАРНЫЙ ПЛАН РЕАЛИЗАЦИИ СТАРТАП-ПРОЕКТА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27" name="Google Shape;227;g2a1aa808695_1_32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B5D8E1"/>
          </a:solidFill>
        </p:grpSpPr>
        <p:sp>
          <p:nvSpPr>
            <p:cNvPr id="228" name="Google Shape;228;g2a1aa808695_1_32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a1aa808695_1_32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8</a:t>
              </a:r>
              <a:endParaRPr dirty="0"/>
            </a:p>
          </p:txBody>
        </p:sp>
      </p:grp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3858968-06D9-4D9C-9254-D1E4FE077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592886"/>
              </p:ext>
            </p:extLst>
          </p:nvPr>
        </p:nvGraphicFramePr>
        <p:xfrm>
          <a:off x="666868" y="1739584"/>
          <a:ext cx="10712918" cy="4226365"/>
        </p:xfrm>
        <a:graphic>
          <a:graphicData uri="http://schemas.openxmlformats.org/drawingml/2006/table">
            <a:tbl>
              <a:tblPr firstRow="1" bandRow="1">
                <a:tableStyleId>{B4267A2A-F04B-4B76-827C-316473A8B627}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709875384"/>
                    </a:ext>
                  </a:extLst>
                </a:gridCol>
                <a:gridCol w="2352482">
                  <a:extLst>
                    <a:ext uri="{9D8B030D-6E8A-4147-A177-3AD203B41FA5}">
                      <a16:colId xmlns:a16="http://schemas.microsoft.com/office/drawing/2014/main" val="2756857487"/>
                    </a:ext>
                  </a:extLst>
                </a:gridCol>
                <a:gridCol w="8152156">
                  <a:extLst>
                    <a:ext uri="{9D8B030D-6E8A-4147-A177-3AD203B41FA5}">
                      <a16:colId xmlns:a16="http://schemas.microsoft.com/office/drawing/2014/main" val="3257485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6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Январь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Разработка технологи, лабораторные исследования на безопасность и содержание БЖУ, соответствие ГОСТ.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228234"/>
                  </a:ext>
                </a:extLst>
              </a:tr>
              <a:tr h="64290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Февраль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Установка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ок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о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нчательного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рецепта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поиск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инвесторов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и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партнеров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в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отрасли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заключительные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лабораторные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исследования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и 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регистрация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ТУ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008452"/>
                  </a:ext>
                </a:extLst>
              </a:tr>
              <a:tr h="6990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Март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Регистрация стартапа и уточнение его правового статуса, смотр помещения для цеха, расчет суммы кредита, выпуск пробного образца на рынок.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34099"/>
                  </a:ext>
                </a:extLst>
              </a:tr>
              <a:tr h="5279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Апрель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Приобретение помещения, закупка сырья, предварительная планировка, старт рекламной кампании.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138048"/>
                  </a:ext>
                </a:extLst>
              </a:tr>
              <a:tr h="46061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Май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Закупка оборудования, найм рабочих, запуск производства, отправка первой партии на полки.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870570"/>
                  </a:ext>
                </a:extLst>
              </a:tr>
              <a:tr h="56789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Июнь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Статистический анализ сбыта, внесение корректировок в план продаж.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155686"/>
                  </a:ext>
                </a:extLst>
              </a:tr>
              <a:tr h="45238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Июль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/>
                          <a:sym typeface="Calibri"/>
                        </a:rPr>
                        <a:t>Вводим новую линейку вкусов, анализируем продажи. </a:t>
                      </a:r>
                    </a:p>
                    <a:p>
                      <a:endParaRPr lang="ru-RU" sz="16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AE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43545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g2a1aa808695_1_48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9F00FF"/>
          </a:solidFill>
        </p:grpSpPr>
        <p:sp>
          <p:nvSpPr>
            <p:cNvPr id="243" name="Google Shape;243;g2a1aa808695_1_48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4" name="Google Shape;244;g2a1aa808695_1_48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  <p:sp>
        <p:nvSpPr>
          <p:cNvPr id="246" name="Google Shape;246;g2a1aa808695_1_48"/>
          <p:cNvSpPr txBox="1"/>
          <p:nvPr/>
        </p:nvSpPr>
        <p:spPr>
          <a:xfrm>
            <a:off x="790201" y="90089"/>
            <a:ext cx="2325532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КОМАНДА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F6185C-BFF9-46E4-821D-3C917C0C31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585" r="6324"/>
          <a:stretch/>
        </p:blipFill>
        <p:spPr>
          <a:xfrm>
            <a:off x="5275738" y="3738593"/>
            <a:ext cx="1662216" cy="2258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39DA3E9E-3FF2-4019-BAFC-9B91812642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4" t="25616" r="4663" b="708"/>
          <a:stretch/>
        </p:blipFill>
        <p:spPr bwMode="auto">
          <a:xfrm>
            <a:off x="3016405" y="1050490"/>
            <a:ext cx="1686586" cy="224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6278470-9331-4BF2-98A7-740BF6998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34" y="1038570"/>
            <a:ext cx="1686586" cy="2259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D4B14A-BBD4-40A6-8255-D080BFA294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46" t="1424" r="1808" b="2036"/>
          <a:stretch/>
        </p:blipFill>
        <p:spPr>
          <a:xfrm>
            <a:off x="826762" y="3697874"/>
            <a:ext cx="1686586" cy="227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6CF7F4B2-A22C-40D3-8AF0-D18FD6484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1" t="-324" r="25258" b="3547"/>
          <a:stretch/>
        </p:blipFill>
        <p:spPr bwMode="auto">
          <a:xfrm>
            <a:off x="780886" y="981993"/>
            <a:ext cx="1677181" cy="2268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990873-1E40-478E-93D0-A0466B4E7C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269" t="14253"/>
          <a:stretch/>
        </p:blipFill>
        <p:spPr>
          <a:xfrm>
            <a:off x="3052960" y="3733054"/>
            <a:ext cx="1613477" cy="2264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1BBE44-2B14-4F9F-ABC1-91E9B32B00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3285" y="3733054"/>
            <a:ext cx="1714632" cy="2264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28B3B49-6656-4F4B-9755-7FBE9DC2E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11005"/>
          <a:stretch/>
        </p:blipFill>
        <p:spPr bwMode="auto">
          <a:xfrm>
            <a:off x="9635967" y="1053315"/>
            <a:ext cx="1813694" cy="2244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103001B-57FF-4EF9-B791-6C98BD87A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7"/>
          <a:stretch/>
        </p:blipFill>
        <p:spPr bwMode="auto">
          <a:xfrm>
            <a:off x="9678652" y="3744147"/>
            <a:ext cx="1686586" cy="2252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EFAA8BF-8AE2-4555-9C53-671536506035}"/>
              </a:ext>
            </a:extLst>
          </p:cNvPr>
          <p:cNvSpPr txBox="1"/>
          <p:nvPr/>
        </p:nvSpPr>
        <p:spPr>
          <a:xfrm>
            <a:off x="5253701" y="3271348"/>
            <a:ext cx="1680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Бабанин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Георгий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BC6B45-9317-4126-AD83-ECEB4B7D5DB3}"/>
              </a:ext>
            </a:extLst>
          </p:cNvPr>
          <p:cNvSpPr txBox="1"/>
          <p:nvPr/>
        </p:nvSpPr>
        <p:spPr>
          <a:xfrm>
            <a:off x="2989256" y="3267342"/>
            <a:ext cx="1677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Асрян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Виктория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785A1A-D326-4798-A83D-350D2B541038}"/>
              </a:ext>
            </a:extLst>
          </p:cNvPr>
          <p:cNvSpPr txBox="1"/>
          <p:nvPr/>
        </p:nvSpPr>
        <p:spPr>
          <a:xfrm>
            <a:off x="814453" y="5965728"/>
            <a:ext cx="1686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Громыко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Алена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39B687-92D1-4B58-B383-AE58103D6F31}"/>
              </a:ext>
            </a:extLst>
          </p:cNvPr>
          <p:cNvSpPr txBox="1"/>
          <p:nvPr/>
        </p:nvSpPr>
        <p:spPr>
          <a:xfrm>
            <a:off x="7487900" y="3275110"/>
            <a:ext cx="1686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Дигай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Анна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9F924D-74C1-43F9-A0FC-247F0A1A9483}"/>
              </a:ext>
            </a:extLst>
          </p:cNvPr>
          <p:cNvSpPr txBox="1"/>
          <p:nvPr/>
        </p:nvSpPr>
        <p:spPr>
          <a:xfrm>
            <a:off x="5255111" y="5982603"/>
            <a:ext cx="1653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Новак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Яна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D0980F-6497-4769-BB76-D375F0CEE41C}"/>
              </a:ext>
            </a:extLst>
          </p:cNvPr>
          <p:cNvSpPr txBox="1"/>
          <p:nvPr/>
        </p:nvSpPr>
        <p:spPr>
          <a:xfrm>
            <a:off x="780886" y="3267342"/>
            <a:ext cx="16771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Чумаков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Кирилл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EC241C-CCB6-4FCB-8EDF-BCE87CA9D168}"/>
              </a:ext>
            </a:extLst>
          </p:cNvPr>
          <p:cNvSpPr txBox="1"/>
          <p:nvPr/>
        </p:nvSpPr>
        <p:spPr>
          <a:xfrm>
            <a:off x="9713173" y="5968978"/>
            <a:ext cx="1677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Грибанов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Артем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C62513-1E34-4BD4-B028-17A734944DFA}"/>
              </a:ext>
            </a:extLst>
          </p:cNvPr>
          <p:cNvSpPr txBox="1"/>
          <p:nvPr/>
        </p:nvSpPr>
        <p:spPr>
          <a:xfrm>
            <a:off x="2986370" y="5968978"/>
            <a:ext cx="1677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Хадыка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Виктория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A6EBF4-22A1-4BD3-952D-B622E4E48059}"/>
              </a:ext>
            </a:extLst>
          </p:cNvPr>
          <p:cNvSpPr txBox="1"/>
          <p:nvPr/>
        </p:nvSpPr>
        <p:spPr>
          <a:xfrm>
            <a:off x="7485852" y="5968979"/>
            <a:ext cx="1677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Вегеле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Полина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122831-ABC4-4E4B-8203-C7191162738A}"/>
              </a:ext>
            </a:extLst>
          </p:cNvPr>
          <p:cNvSpPr txBox="1"/>
          <p:nvPr/>
        </p:nvSpPr>
        <p:spPr>
          <a:xfrm>
            <a:off x="9703766" y="3275111"/>
            <a:ext cx="1686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Русин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Виталий</a:t>
            </a:r>
            <a:r>
              <a:rPr lang="en-US" sz="1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  <a:sym typeface="Times New Roman"/>
              </a:rPr>
              <a:t>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62" name="Picture 14">
            <a:extLst>
              <a:ext uri="{FF2B5EF4-FFF2-40B4-BE49-F238E27FC236}">
                <a16:creationId xmlns:a16="http://schemas.microsoft.com/office/drawing/2014/main" id="{7086DD40-3DA1-4FCB-8A19-D504767A1A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 b="8014"/>
          <a:stretch/>
        </p:blipFill>
        <p:spPr bwMode="auto">
          <a:xfrm>
            <a:off x="7438018" y="1053315"/>
            <a:ext cx="1681903" cy="2244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8" name="Google Shape;256;g2a1aa808695_1_75">
            <a:extLst>
              <a:ext uri="{FF2B5EF4-FFF2-40B4-BE49-F238E27FC236}">
                <a16:creationId xmlns:a16="http://schemas.microsoft.com/office/drawing/2014/main" id="{1ECAFE58-3FFB-4A5B-8E07-5D55278D9A9D}"/>
              </a:ext>
            </a:extLst>
          </p:cNvPr>
          <p:cNvSpPr/>
          <p:nvPr/>
        </p:nvSpPr>
        <p:spPr>
          <a:xfrm>
            <a:off x="782428" y="711061"/>
            <a:ext cx="2270532" cy="10537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a1aa808695_1_75"/>
          <p:cNvSpPr txBox="1"/>
          <p:nvPr/>
        </p:nvSpPr>
        <p:spPr>
          <a:xfrm>
            <a:off x="6835111" y="3142811"/>
            <a:ext cx="759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57" name="Google Shape;257;g2a1aa808695_1_75"/>
          <p:cNvSpPr/>
          <p:nvPr/>
        </p:nvSpPr>
        <p:spPr>
          <a:xfrm>
            <a:off x="361378" y="1384756"/>
            <a:ext cx="6139050" cy="1179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0" name="Google Shape;260;g2a1aa808695_1_75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  <a:solidFill>
            <a:srgbClr val="FD493D"/>
          </a:solidFill>
        </p:grpSpPr>
        <p:sp>
          <p:nvSpPr>
            <p:cNvPr id="261" name="Google Shape;261;g2a1aa808695_1_7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2" name="Google Shape;262;g2a1aa808695_1_7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11</a:t>
              </a:r>
              <a:endParaRPr dirty="0"/>
            </a:p>
          </p:txBody>
        </p:sp>
      </p:grpSp>
      <p:sp>
        <p:nvSpPr>
          <p:cNvPr id="263" name="Google Shape;263;g2a1aa808695_1_75"/>
          <p:cNvSpPr txBox="1"/>
          <p:nvPr/>
        </p:nvSpPr>
        <p:spPr>
          <a:xfrm>
            <a:off x="826794" y="5056274"/>
            <a:ext cx="264354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1" algn="ctr">
              <a:buClr>
                <a:srgbClr val="1B1B1B"/>
              </a:buClr>
              <a:buSzPts val="16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формирование собственной ниши</a:t>
            </a: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4" name="Google Shape;264;g2a1aa808695_1_75"/>
          <p:cNvSpPr txBox="1"/>
          <p:nvPr/>
        </p:nvSpPr>
        <p:spPr>
          <a:xfrm>
            <a:off x="535621" y="193174"/>
            <a:ext cx="6852614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РЕЗУЛЬТАТЫ УЧАСТИЯ В АКСЕЛЕРАТОРЕ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3600" dirty="0">
              <a:solidFill>
                <a:srgbClr val="8F00FF"/>
              </a:solidFill>
            </a:endParaRPr>
          </a:p>
        </p:txBody>
      </p:sp>
      <p:pic>
        <p:nvPicPr>
          <p:cNvPr id="265" name="Google Shape;265;g2a1aa808695_1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1346" y="253780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01;p8">
            <a:extLst>
              <a:ext uri="{FF2B5EF4-FFF2-40B4-BE49-F238E27FC236}">
                <a16:creationId xmlns:a16="http://schemas.microsoft.com/office/drawing/2014/main" id="{7D60FD7D-3DC2-402A-8595-E78E4B62B5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0428" y="773030"/>
            <a:ext cx="720000" cy="720000"/>
          </a:xfrm>
          <a:prstGeom prst="rect">
            <a:avLst/>
          </a:prstGeom>
          <a:solidFill>
            <a:srgbClr val="FD493D"/>
          </a:solidFill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E54F166-E47D-42DD-AAF6-CAD415A656F5}"/>
              </a:ext>
            </a:extLst>
          </p:cNvPr>
          <p:cNvSpPr txBox="1"/>
          <p:nvPr/>
        </p:nvSpPr>
        <p:spPr>
          <a:xfrm>
            <a:off x="8163924" y="4926936"/>
            <a:ext cx="3232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переход в общий профиль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A6E874-BB49-40DA-A2F8-CF6DC092158F}"/>
              </a:ext>
            </a:extLst>
          </p:cNvPr>
          <p:cNvSpPr txBox="1"/>
          <p:nvPr/>
        </p:nvSpPr>
        <p:spPr>
          <a:xfrm>
            <a:off x="709421" y="2846630"/>
            <a:ext cx="3232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создание нового быстрорастворимого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безлактозного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напитка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5A54D4-5159-4469-AE03-609A53B5A21B}"/>
              </a:ext>
            </a:extLst>
          </p:cNvPr>
          <p:cNvSpPr txBox="1"/>
          <p:nvPr/>
        </p:nvSpPr>
        <p:spPr>
          <a:xfrm>
            <a:off x="4479681" y="2767280"/>
            <a:ext cx="3232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удовлетворение потребностей людей с непереносимостью лактозы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E500CD-F4EC-4AA3-8167-D80249DEAC0A}"/>
              </a:ext>
            </a:extLst>
          </p:cNvPr>
          <p:cNvSpPr txBox="1"/>
          <p:nvPr/>
        </p:nvSpPr>
        <p:spPr>
          <a:xfrm>
            <a:off x="8045898" y="2759954"/>
            <a:ext cx="3232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Расширение и организация новой доли на рынке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безлактозных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продуктов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4A357F-8152-4EF2-B636-D9AACA12BD85}"/>
              </a:ext>
            </a:extLst>
          </p:cNvPr>
          <p:cNvSpPr txBox="1"/>
          <p:nvPr/>
        </p:nvSpPr>
        <p:spPr>
          <a:xfrm>
            <a:off x="4479681" y="4926935"/>
            <a:ext cx="3232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algn="ctr" rtl="0"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увеличение ассортимента в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безлактозном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 сегменте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46172C5-9DEF-4800-857D-44EE3399D07E}"/>
              </a:ext>
            </a:extLst>
          </p:cNvPr>
          <p:cNvGrpSpPr/>
          <p:nvPr/>
        </p:nvGrpSpPr>
        <p:grpSpPr>
          <a:xfrm>
            <a:off x="1974008" y="2253390"/>
            <a:ext cx="601327" cy="508638"/>
            <a:chOff x="661756" y="2344220"/>
            <a:chExt cx="601327" cy="508638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C79E52-D8CD-4282-AB73-C7AF527B03FE}"/>
                </a:ext>
              </a:extLst>
            </p:cNvPr>
            <p:cNvSpPr/>
            <p:nvPr/>
          </p:nvSpPr>
          <p:spPr>
            <a:xfrm>
              <a:off x="661756" y="2344220"/>
              <a:ext cx="514350" cy="508638"/>
            </a:xfrm>
            <a:prstGeom prst="ellipse">
              <a:avLst/>
            </a:prstGeom>
            <a:solidFill>
              <a:srgbClr val="FD4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D493D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EED66A-9343-448F-B031-451DAFF1666C}"/>
                </a:ext>
              </a:extLst>
            </p:cNvPr>
            <p:cNvSpPr txBox="1"/>
            <p:nvPr/>
          </p:nvSpPr>
          <p:spPr>
            <a:xfrm>
              <a:off x="748733" y="2387659"/>
              <a:ext cx="5143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b="0" i="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Овал 32">
            <a:extLst>
              <a:ext uri="{FF2B5EF4-FFF2-40B4-BE49-F238E27FC236}">
                <a16:creationId xmlns:a16="http://schemas.microsoft.com/office/drawing/2014/main" id="{C85A285A-D24E-4D23-9AD2-6165F0D547C4}"/>
              </a:ext>
            </a:extLst>
          </p:cNvPr>
          <p:cNvSpPr/>
          <p:nvPr/>
        </p:nvSpPr>
        <p:spPr>
          <a:xfrm>
            <a:off x="5838825" y="2226913"/>
            <a:ext cx="514350" cy="535115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2 </a:t>
            </a:r>
            <a:endParaRPr lang="ru-RU" sz="200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B20D6078-48B6-46B8-A971-43E78A6E4F7E}"/>
              </a:ext>
            </a:extLst>
          </p:cNvPr>
          <p:cNvSpPr/>
          <p:nvPr/>
        </p:nvSpPr>
        <p:spPr>
          <a:xfrm>
            <a:off x="9405042" y="2239115"/>
            <a:ext cx="514350" cy="508638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dirty="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76DAC48-D3CA-4853-8C52-A856C3FF0BEC}"/>
              </a:ext>
            </a:extLst>
          </p:cNvPr>
          <p:cNvGrpSpPr/>
          <p:nvPr/>
        </p:nvGrpSpPr>
        <p:grpSpPr>
          <a:xfrm>
            <a:off x="1891392" y="4420372"/>
            <a:ext cx="601327" cy="508638"/>
            <a:chOff x="661756" y="2344220"/>
            <a:chExt cx="601327" cy="508638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B41614B3-E743-46A2-AD52-9E0A999F6B21}"/>
                </a:ext>
              </a:extLst>
            </p:cNvPr>
            <p:cNvSpPr/>
            <p:nvPr/>
          </p:nvSpPr>
          <p:spPr>
            <a:xfrm>
              <a:off x="661756" y="2344220"/>
              <a:ext cx="514350" cy="508638"/>
            </a:xfrm>
            <a:prstGeom prst="ellipse">
              <a:avLst/>
            </a:prstGeom>
            <a:solidFill>
              <a:srgbClr val="FD4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D493D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15D732-568A-452E-ACA1-EDD72293555A}"/>
                </a:ext>
              </a:extLst>
            </p:cNvPr>
            <p:cNvSpPr txBox="1"/>
            <p:nvPr/>
          </p:nvSpPr>
          <p:spPr>
            <a:xfrm>
              <a:off x="748733" y="2387659"/>
              <a:ext cx="5143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Овал 37">
            <a:extLst>
              <a:ext uri="{FF2B5EF4-FFF2-40B4-BE49-F238E27FC236}">
                <a16:creationId xmlns:a16="http://schemas.microsoft.com/office/drawing/2014/main" id="{47FD0EEF-5644-4866-A3A1-0754878B6D90}"/>
              </a:ext>
            </a:extLst>
          </p:cNvPr>
          <p:cNvSpPr/>
          <p:nvPr/>
        </p:nvSpPr>
        <p:spPr>
          <a:xfrm>
            <a:off x="5756209" y="4393895"/>
            <a:ext cx="514350" cy="535115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endParaRPr lang="ru-RU" sz="2000" dirty="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8832EC0E-F59F-4FE9-9A94-E93572DF50BD}"/>
              </a:ext>
            </a:extLst>
          </p:cNvPr>
          <p:cNvSpPr/>
          <p:nvPr/>
        </p:nvSpPr>
        <p:spPr>
          <a:xfrm>
            <a:off x="9408867" y="4393895"/>
            <a:ext cx="514350" cy="508638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СПАСИБО</a:t>
            </a:r>
            <a:r>
              <a:rPr lang="ru-RU" sz="6900" b="0" i="0" u="none" strike="noStrike" cap="none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ЗА ВНИМАНИЕ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!</a:t>
            </a:r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КОНТАКТЫ</a:t>
            </a:r>
            <a:endParaRPr lang="ru-RU" sz="2300" b="0" i="0" u="none" strike="noStrike" cap="none" dirty="0">
              <a:solidFill>
                <a:srgbClr val="8F00FF"/>
              </a:solidFill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+79613208800</a:t>
            </a:r>
            <a:endParaRPr lang="ru-RU" sz="2300" dirty="0">
              <a:solidFill>
                <a:srgbClr val="8F00FF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georgiebabanov@gmail.com</a:t>
            </a:r>
            <a:endParaRPr lang="ru-RU" sz="2300" b="0" i="0" strike="noStrike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dirty="0"/>
          </a:p>
        </p:txBody>
      </p:sp>
      <p:pic>
        <p:nvPicPr>
          <p:cNvPr id="278" name="Google Shape;27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155" y="4625722"/>
            <a:ext cx="1491556" cy="135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0"/>
          <p:cNvPicPr preferRelativeResize="0"/>
          <p:nvPr/>
        </p:nvPicPr>
        <p:blipFill rotWithShape="1">
          <a:blip r:embed="rId4">
            <a:alphaModFix/>
          </a:blip>
          <a:srcRect l="21260" t="37228" r="22525" b="32096"/>
          <a:stretch/>
        </p:blipFill>
        <p:spPr>
          <a:xfrm>
            <a:off x="2014093" y="4668193"/>
            <a:ext cx="1491556" cy="13594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590CB5-85C3-40EE-A156-2B9B1C8A2A3B}"/>
              </a:ext>
            </a:extLst>
          </p:cNvPr>
          <p:cNvSpPr/>
          <p:nvPr/>
        </p:nvSpPr>
        <p:spPr>
          <a:xfrm>
            <a:off x="8355781" y="1794065"/>
            <a:ext cx="3868878" cy="5063936"/>
          </a:xfrm>
          <a:prstGeom prst="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565</Words>
  <Application>Microsoft Office PowerPoint</Application>
  <PresentationFormat>Широкоэкранный</PresentationFormat>
  <Paragraphs>117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Helvetica Neue</vt:lpstr>
      <vt:lpstr>Symbol</vt:lpstr>
      <vt:lpstr>Arial</vt:lpstr>
      <vt:lpstr>Calibri</vt:lpstr>
      <vt:lpstr>Cambria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alenagromycko@gmail.com</cp:lastModifiedBy>
  <cp:revision>5</cp:revision>
  <dcterms:modified xsi:type="dcterms:W3CDTF">2023-12-05T14:22:53Z</dcterms:modified>
</cp:coreProperties>
</file>