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modernComment_E5D_0.xml" ContentType="application/vnd.ms-powerpoint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4" r:id="rId1"/>
  </p:sldMasterIdLst>
  <p:notesMasterIdLst>
    <p:notesMasterId r:id="rId11"/>
  </p:notesMasterIdLst>
  <p:sldIdLst>
    <p:sldId id="3670" r:id="rId2"/>
    <p:sldId id="3677" r:id="rId3"/>
    <p:sldId id="3661" r:id="rId4"/>
    <p:sldId id="3678" r:id="rId5"/>
    <p:sldId id="3672" r:id="rId6"/>
    <p:sldId id="3674" r:id="rId7"/>
    <p:sldId id="3666" r:id="rId8"/>
    <p:sldId id="3660" r:id="rId9"/>
    <p:sldId id="3675" r:id="rId10"/>
  </p:sldIdLst>
  <p:sldSz cx="12192000" cy="6858000"/>
  <p:notesSz cx="6858000" cy="9144000"/>
  <p:embeddedFontLst>
    <p:embeddedFont>
      <p:font typeface="Arial Black" panose="020B0604020202020204" pitchFamily="34" charset="0"/>
      <p:bold r:id="rId12"/>
    </p:embeddedFont>
    <p:embeddedFont>
      <p:font typeface="Arial Rounded MT Bold" panose="020F0704030504030204" pitchFamily="34" charset="0"/>
      <p:regular r:id="rId13"/>
    </p:embeddedFont>
    <p:embeddedFont>
      <p:font typeface="Cascadia Code Light" panose="020B0609020000020004" pitchFamily="34" charset="0"/>
      <p:regular r:id="rId14"/>
      <p:bold r:id="rId15"/>
      <p:italic r:id="rId16"/>
      <p:boldItalic r:id="rId17"/>
    </p:embeddedFont>
    <p:embeddedFont>
      <p:font typeface="Noto Sans Symbols" panose="020B0502040504020204" pitchFamily="34" charset="0"/>
      <p:regular r:id="rId18"/>
      <p:bold r:id="rId19"/>
      <p:italic r:id="rId20"/>
      <p:boldItalic r:id="rId21"/>
    </p:embeddedFont>
    <p:embeddedFont>
      <p:font typeface="Roboto" panose="02000000000000000000" pitchFamily="2" charset="0"/>
      <p:regular r:id="rId22"/>
      <p:bold r:id="rId23"/>
      <p:italic r:id="rId24"/>
      <p:boldItalic r:id="rId25"/>
    </p:embeddedFont>
    <p:embeddedFont>
      <p:font typeface="Roboto Lt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187" userDrawn="1">
          <p15:clr>
            <a:srgbClr val="A4A3A4"/>
          </p15:clr>
        </p15:guide>
        <p15:guide id="4" orient="horz" pos="4133" userDrawn="1">
          <p15:clr>
            <a:srgbClr val="A4A3A4"/>
          </p15:clr>
        </p15:guide>
        <p15:guide id="5" pos="7378" userDrawn="1">
          <p15:clr>
            <a:srgbClr val="A4A3A4"/>
          </p15:clr>
        </p15:guide>
        <p15:guide id="6" pos="279" userDrawn="1">
          <p15:clr>
            <a:srgbClr val="A4A3A4"/>
          </p15:clr>
        </p15:guide>
        <p15:guide id="7" orient="horz" pos="822" userDrawn="1">
          <p15:clr>
            <a:srgbClr val="A4A3A4"/>
          </p15:clr>
        </p15:guide>
        <p15:guide id="8" orient="horz" pos="2409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97A9002-5403-C84D-AFBD-7F56E7A4D70A}" name="Yulia Goncharova" initials="YG" userId="67053a0000eb64ce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Кузнецова Ирина" initials="КИ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80B3"/>
    <a:srgbClr val="6A1FCF"/>
    <a:srgbClr val="1C7CA8"/>
    <a:srgbClr val="EAFBF9"/>
    <a:srgbClr val="EDFAFA"/>
    <a:srgbClr val="1D7CA8"/>
    <a:srgbClr val="1B88AF"/>
    <a:srgbClr val="155D7D"/>
    <a:srgbClr val="125980"/>
    <a:srgbClr val="1B75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34" autoAdjust="0"/>
    <p:restoredTop sz="77055" autoAdjust="0"/>
  </p:normalViewPr>
  <p:slideViewPr>
    <p:cSldViewPr snapToGrid="0" snapToObjects="1">
      <p:cViewPr varScale="1">
        <p:scale>
          <a:sx n="96" d="100"/>
          <a:sy n="96" d="100"/>
        </p:scale>
        <p:origin x="872" y="176"/>
      </p:cViewPr>
      <p:guideLst>
        <p:guide orient="horz" pos="2137"/>
        <p:guide pos="3840"/>
        <p:guide orient="horz" pos="187"/>
        <p:guide orient="horz" pos="4133"/>
        <p:guide pos="7378"/>
        <p:guide pos="279"/>
        <p:guide orient="horz" pos="822"/>
        <p:guide orient="horz" pos="240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font" Target="fonts/font15.fnt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font" Target="fonts/font1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font" Target="fonts/font17.fntdata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font" Target="fonts/font16.fntdata"/><Relationship Id="rId30" Type="http://schemas.openxmlformats.org/officeDocument/2006/relationships/commentAuthors" Target="commentAuthors.xml"/><Relationship Id="rId35" Type="http://schemas.microsoft.com/office/2018/10/relationships/authors" Target="authors.xml"/><Relationship Id="rId8" Type="http://schemas.openxmlformats.org/officeDocument/2006/relationships/slide" Target="slides/slide7.xml"/></Relationships>
</file>

<file path=ppt/comments/modernComment_E5D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897A9B7-44D7-974F-A509-5D1DE7B4C787}" authorId="{897A9002-5403-C84D-AFBD-7F56E7A4D70A}" created="2025-10-12T16:14:22.439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0" sldId="3677"/>
      <ac:spMk id="14" creationId="{8869C7BD-F4B8-D04F-BDDA-560E0E031288}"/>
      <ac:txMk cp="0" len="31">
        <ac:context len="32" hash="522176348"/>
      </ac:txMk>
    </ac:txMkLst>
    <p188:pos x="7602640" y="550873"/>
    <p188:txBody>
      <a:bodyPr/>
      <a:lstStyle/>
      <a:p>
        <a:r>
          <a:rPr lang="ru-RU"/>
          <a:t>Описывается только тот сегмент ЦА (или несколько сегментов), на который ориентирован продукт. Лишние сегменты надо удалить со слайда. 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6370B5-002D-46FC-9353-6BE0CC5A185C}" type="datetimeFigureOut">
              <a:rPr lang="ru-RU" smtClean="0"/>
              <a:pPr/>
              <a:t>27.10.2025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149C05-52B1-487D-87D7-50518A67EE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1498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49C05-52B1-487D-87D7-50518A67EEAB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98428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Выбираем</a:t>
            </a:r>
            <a:r>
              <a:rPr lang="ru-RU" baseline="0" dirty="0"/>
              <a:t> подходящую целевую аудиторию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baseline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aseline="0" dirty="0"/>
              <a:t>Кратко формулируем проблему</a:t>
            </a:r>
            <a:endParaRPr dirty="0"/>
          </a:p>
        </p:txBody>
      </p:sp>
      <p:sp>
        <p:nvSpPr>
          <p:cNvPr id="230" name="Google Shape;23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290261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Указываем конкретную целевую аудиторию, держателя проблемы (если</a:t>
            </a:r>
            <a:r>
              <a:rPr lang="ru-RU" baseline="0" dirty="0"/>
              <a:t> физ. лица, то описание конкретного портрета покупателя)</a:t>
            </a:r>
            <a:endParaRPr lang="ru-RU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Указываем обоснование существования проблемы (подтверждение гипотезы).</a:t>
            </a:r>
            <a:r>
              <a:rPr lang="ru-RU" baseline="0" dirty="0"/>
              <a:t> Можно добавлять статистику, опросы, копии документов/постановлений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baseline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aseline="0" dirty="0"/>
              <a:t>Расписываем профиль потребителя. Можно опираться на следующие группы</a:t>
            </a:r>
            <a:r>
              <a:rPr lang="en-US" baseline="0" dirty="0"/>
              <a:t>:</a:t>
            </a:r>
            <a:endParaRPr lang="ru-RU" baseline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baseline="0" dirty="0"/>
          </a:p>
          <a:p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Задачи</a:t>
            </a:r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</a:t>
            </a:r>
          </a:p>
          <a:p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-</a:t>
            </a:r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1200" dirty="0">
                <a:solidFill>
                  <a:srgbClr val="C00000"/>
                </a:solidFill>
              </a:rPr>
              <a:t>Функциональные</a:t>
            </a:r>
            <a:endParaRPr lang="ru-RU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ru-RU" sz="1200" dirty="0">
                <a:solidFill>
                  <a:srgbClr val="C00000"/>
                </a:solidFill>
              </a:rPr>
              <a:t>- Социальные</a:t>
            </a:r>
            <a:endParaRPr lang="ru-RU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1200" dirty="0">
                <a:solidFill>
                  <a:srgbClr val="C00000"/>
                </a:solidFill>
              </a:rPr>
              <a:t>Личностные/эмоциональные</a:t>
            </a:r>
          </a:p>
          <a:p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Проблемы/неприятные результаты и свойства:</a:t>
            </a:r>
          </a:p>
          <a:p>
            <a:pPr>
              <a:buFontTx/>
              <a:buChar char="-"/>
            </a:pPr>
            <a:r>
              <a:rPr lang="ru-RU" sz="1200" dirty="0">
                <a:solidFill>
                  <a:srgbClr val="C00000"/>
                </a:solidFill>
              </a:rPr>
              <a:t> Функциональные </a:t>
            </a:r>
          </a:p>
          <a:p>
            <a:pPr>
              <a:buFontTx/>
              <a:buChar char="-"/>
            </a:pPr>
            <a:r>
              <a:rPr lang="ru-RU" sz="1200" dirty="0">
                <a:solidFill>
                  <a:srgbClr val="C00000"/>
                </a:solidFill>
              </a:rPr>
              <a:t> Социальные </a:t>
            </a:r>
          </a:p>
          <a:p>
            <a:pPr>
              <a:buFontTx/>
              <a:buChar char="-"/>
            </a:pPr>
            <a:r>
              <a:rPr lang="ru-RU" sz="1200" dirty="0">
                <a:solidFill>
                  <a:srgbClr val="C00000"/>
                </a:solidFill>
              </a:rPr>
              <a:t> Личностные/эмоциональные</a:t>
            </a:r>
          </a:p>
          <a:p>
            <a:pPr>
              <a:buFontTx/>
              <a:buChar char="-"/>
            </a:pPr>
            <a:r>
              <a:rPr lang="ru-RU" sz="1200" dirty="0">
                <a:solidFill>
                  <a:srgbClr val="C00000"/>
                </a:solidFill>
              </a:rPr>
              <a:t> Сопутствующие </a:t>
            </a:r>
          </a:p>
          <a:p>
            <a:pPr>
              <a:buFontTx/>
              <a:buChar char="-"/>
            </a:pPr>
            <a:r>
              <a:rPr lang="ru-RU" sz="1200" dirty="0">
                <a:solidFill>
                  <a:srgbClr val="C00000"/>
                </a:solidFill>
              </a:rPr>
              <a:t> </a:t>
            </a:r>
            <a:r>
              <a:rPr lang="ru-RU" sz="1200" dirty="0" err="1">
                <a:solidFill>
                  <a:srgbClr val="C00000"/>
                </a:solidFill>
              </a:rPr>
              <a:t>Препятсвия</a:t>
            </a:r>
            <a:r>
              <a:rPr lang="ru-RU" sz="1200" dirty="0">
                <a:solidFill>
                  <a:srgbClr val="C00000"/>
                </a:solidFill>
              </a:rPr>
              <a:t> </a:t>
            </a:r>
          </a:p>
          <a:p>
            <a:pPr>
              <a:buFontTx/>
              <a:buChar char="-"/>
            </a:pPr>
            <a:r>
              <a:rPr lang="ru-RU" sz="1200" dirty="0">
                <a:solidFill>
                  <a:srgbClr val="C00000"/>
                </a:solidFill>
              </a:rPr>
              <a:t> Риски   </a:t>
            </a:r>
          </a:p>
          <a:p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Выгоды</a:t>
            </a:r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 </a:t>
            </a:r>
          </a:p>
          <a:p>
            <a:pPr>
              <a:buFontTx/>
              <a:buChar char="-"/>
            </a:pP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1200" dirty="0">
                <a:solidFill>
                  <a:srgbClr val="C00000"/>
                </a:solidFill>
              </a:rPr>
              <a:t>Необходимые </a:t>
            </a:r>
          </a:p>
          <a:p>
            <a:pPr>
              <a:buFontTx/>
              <a:buChar char="-"/>
            </a:pPr>
            <a:r>
              <a:rPr lang="ru-RU" sz="1200" dirty="0">
                <a:solidFill>
                  <a:srgbClr val="C00000"/>
                </a:solidFill>
              </a:rPr>
              <a:t> Ожидаемые </a:t>
            </a:r>
          </a:p>
          <a:p>
            <a:pPr>
              <a:buFontTx/>
              <a:buChar char="-"/>
            </a:pPr>
            <a:r>
              <a:rPr lang="ru-RU" sz="1200" dirty="0">
                <a:solidFill>
                  <a:srgbClr val="C00000"/>
                </a:solidFill>
              </a:rPr>
              <a:t> Желательные </a:t>
            </a:r>
          </a:p>
          <a:p>
            <a:pPr>
              <a:buFontTx/>
              <a:buChar char="-"/>
            </a:pPr>
            <a:r>
              <a:rPr lang="ru-RU" sz="1200" dirty="0">
                <a:solidFill>
                  <a:srgbClr val="C00000"/>
                </a:solidFill>
              </a:rPr>
              <a:t> Неожиданные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6" name="Google Shape;24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337048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Указываются технологии, научные достижения</a:t>
            </a:r>
            <a:r>
              <a:rPr lang="ru-RU" baseline="0" dirty="0"/>
              <a:t> и инструменты, которые необходимы для решения проблемы.</a:t>
            </a:r>
          </a:p>
          <a:p>
            <a:endParaRPr lang="ru-RU" baseline="0" dirty="0"/>
          </a:p>
          <a:p>
            <a:r>
              <a:rPr lang="ru-RU" baseline="0" dirty="0"/>
              <a:t>Описание самого продукта (текст, схемы, графики, рисунки, формулы и т.д.)</a:t>
            </a:r>
          </a:p>
          <a:p>
            <a:endParaRPr lang="ru-RU" baseline="0" dirty="0"/>
          </a:p>
          <a:p>
            <a:r>
              <a:rPr lang="ru-RU" baseline="0" dirty="0"/>
              <a:t>Можно добавить еще один слайд.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49C05-52B1-487D-87D7-50518A67EEAB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35018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49C05-52B1-487D-87D7-50518A67EEAB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37833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49C05-52B1-487D-87D7-50518A67EEAB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82399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166013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0" name="Google Shape;22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963653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 каким результатом планируете выйти на завершение акселератора?</a:t>
            </a:r>
          </a:p>
          <a:p>
            <a:endParaRPr lang="ru-RU" dirty="0"/>
          </a:p>
          <a:p>
            <a:r>
              <a:rPr lang="ru-RU" dirty="0"/>
              <a:t>Что вам для этого необходимо?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49C05-52B1-487D-87D7-50518A67EEAB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5441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microsoft.com/office/2007/relationships/hdphoto" Target="../media/hdphoto2.wdp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TextBox 263">
            <a:extLst>
              <a:ext uri="{FF2B5EF4-FFF2-40B4-BE49-F238E27FC236}">
                <a16:creationId xmlns:a16="http://schemas.microsoft.com/office/drawing/2014/main" id="{3EF347CD-9048-E142-A370-9A94F8D1FF1E}"/>
              </a:ext>
            </a:extLst>
          </p:cNvPr>
          <p:cNvSpPr txBox="1"/>
          <p:nvPr userDrawn="1"/>
        </p:nvSpPr>
        <p:spPr>
          <a:xfrm>
            <a:off x="4828119" y="3070547"/>
            <a:ext cx="357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1B88AF">
                    <a:alpha val="17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7</a:t>
            </a:r>
          </a:p>
        </p:txBody>
      </p:sp>
      <p:grpSp>
        <p:nvGrpSpPr>
          <p:cNvPr id="265" name="Группа 264">
            <a:extLst>
              <a:ext uri="{FF2B5EF4-FFF2-40B4-BE49-F238E27FC236}">
                <a16:creationId xmlns:a16="http://schemas.microsoft.com/office/drawing/2014/main" id="{41718242-161A-3448-9159-CBDF0DE8B9F3}"/>
              </a:ext>
            </a:extLst>
          </p:cNvPr>
          <p:cNvGrpSpPr/>
          <p:nvPr userDrawn="1"/>
        </p:nvGrpSpPr>
        <p:grpSpPr>
          <a:xfrm>
            <a:off x="9837594" y="-762313"/>
            <a:ext cx="419071" cy="5051158"/>
            <a:chOff x="6577679" y="-1306343"/>
            <a:chExt cx="419071" cy="5051158"/>
          </a:xfrm>
        </p:grpSpPr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C1A1B698-ED68-F14A-87B0-9CEBC577CFD8}"/>
                </a:ext>
              </a:extLst>
            </p:cNvPr>
            <p:cNvSpPr txBox="1"/>
            <p:nvPr/>
          </p:nvSpPr>
          <p:spPr>
            <a:xfrm>
              <a:off x="6577679" y="-1306343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D7CA8">
                      <a:alpha val="4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4</a:t>
              </a:r>
            </a:p>
          </p:txBody>
        </p: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47053063-91A1-8146-8B66-6D998D648990}"/>
                </a:ext>
              </a:extLst>
            </p:cNvPr>
            <p:cNvSpPr txBox="1"/>
            <p:nvPr/>
          </p:nvSpPr>
          <p:spPr>
            <a:xfrm>
              <a:off x="6577679" y="-883520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D7CA8">
                      <a:alpha val="4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3</a:t>
              </a:r>
            </a:p>
          </p:txBody>
        </p: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A0CCCD8F-90BD-1E49-8692-226D66D549BD}"/>
                </a:ext>
              </a:extLst>
            </p:cNvPr>
            <p:cNvSpPr txBox="1"/>
            <p:nvPr/>
          </p:nvSpPr>
          <p:spPr>
            <a:xfrm>
              <a:off x="6577679" y="-460697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D7CA8">
                      <a:alpha val="4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A36D514C-495B-0C46-A7D0-7B7E5A4B2EA6}"/>
                </a:ext>
              </a:extLst>
            </p:cNvPr>
            <p:cNvSpPr txBox="1"/>
            <p:nvPr/>
          </p:nvSpPr>
          <p:spPr>
            <a:xfrm>
              <a:off x="6577679" y="-37874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D7CA8">
                      <a:alpha val="4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13F73649-DE09-574E-9E6A-ED04167C696B}"/>
                </a:ext>
              </a:extLst>
            </p:cNvPr>
            <p:cNvSpPr txBox="1"/>
            <p:nvPr/>
          </p:nvSpPr>
          <p:spPr>
            <a:xfrm>
              <a:off x="6577679" y="384949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D7CA8">
                      <a:alpha val="4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0</a:t>
              </a:r>
            </a:p>
          </p:txBody>
        </p:sp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247C156D-58F6-0D4B-B9CD-2AA58A361356}"/>
                </a:ext>
              </a:extLst>
            </p:cNvPr>
            <p:cNvSpPr txBox="1"/>
            <p:nvPr/>
          </p:nvSpPr>
          <p:spPr>
            <a:xfrm>
              <a:off x="6577679" y="807772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D7CA8">
                      <a:alpha val="4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A5006EF9-1459-BA48-B566-A33AF0F11854}"/>
                </a:ext>
              </a:extLst>
            </p:cNvPr>
            <p:cNvSpPr txBox="1"/>
            <p:nvPr/>
          </p:nvSpPr>
          <p:spPr>
            <a:xfrm>
              <a:off x="6577679" y="1230595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D7CA8">
                      <a:alpha val="4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5</a:t>
              </a:r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FBCF2AA2-21F9-CA4C-9FF2-768CB9AB6F0B}"/>
                </a:ext>
              </a:extLst>
            </p:cNvPr>
            <p:cNvSpPr txBox="1"/>
            <p:nvPr/>
          </p:nvSpPr>
          <p:spPr>
            <a:xfrm>
              <a:off x="6577679" y="1653418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D7CA8">
                      <a:alpha val="4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6</a:t>
              </a:r>
            </a:p>
          </p:txBody>
        </p:sp>
        <p:sp>
          <p:nvSpPr>
            <p:cNvPr id="274" name="TextBox 273">
              <a:extLst>
                <a:ext uri="{FF2B5EF4-FFF2-40B4-BE49-F238E27FC236}">
                  <a16:creationId xmlns:a16="http://schemas.microsoft.com/office/drawing/2014/main" id="{1FC12FDF-04CA-8943-9D2C-1EB0DCDBBCB0}"/>
                </a:ext>
              </a:extLst>
            </p:cNvPr>
            <p:cNvSpPr txBox="1"/>
            <p:nvPr/>
          </p:nvSpPr>
          <p:spPr>
            <a:xfrm>
              <a:off x="6577679" y="2076241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D7CA8">
                      <a:alpha val="4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9</a:t>
              </a:r>
            </a:p>
          </p:txBody>
        </p:sp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8850806A-4FFE-CD40-BB8C-8B1F32D87595}"/>
                </a:ext>
              </a:extLst>
            </p:cNvPr>
            <p:cNvSpPr txBox="1"/>
            <p:nvPr/>
          </p:nvSpPr>
          <p:spPr>
            <a:xfrm>
              <a:off x="6577679" y="2499064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D7CA8">
                      <a:alpha val="4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3</a:t>
              </a:r>
            </a:p>
          </p:txBody>
        </p:sp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57CCDF83-919C-934E-AD11-A41B39857ADE}"/>
                </a:ext>
              </a:extLst>
            </p:cNvPr>
            <p:cNvSpPr txBox="1"/>
            <p:nvPr/>
          </p:nvSpPr>
          <p:spPr>
            <a:xfrm>
              <a:off x="6577679" y="2921887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D7CA8">
                      <a:alpha val="4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7</a:t>
              </a:r>
            </a:p>
          </p:txBody>
        </p:sp>
        <p:sp>
          <p:nvSpPr>
            <p:cNvPr id="277" name="TextBox 276">
              <a:extLst>
                <a:ext uri="{FF2B5EF4-FFF2-40B4-BE49-F238E27FC236}">
                  <a16:creationId xmlns:a16="http://schemas.microsoft.com/office/drawing/2014/main" id="{B1D6E703-D771-EB4D-8B43-F8DA0C161787}"/>
                </a:ext>
              </a:extLst>
            </p:cNvPr>
            <p:cNvSpPr txBox="1"/>
            <p:nvPr/>
          </p:nvSpPr>
          <p:spPr>
            <a:xfrm>
              <a:off x="6577679" y="3344705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D7CA8">
                      <a:alpha val="4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0</a:t>
              </a:r>
            </a:p>
          </p:txBody>
        </p:sp>
      </p:grpSp>
      <p:grpSp>
        <p:nvGrpSpPr>
          <p:cNvPr id="278" name="Группа 277">
            <a:extLst>
              <a:ext uri="{FF2B5EF4-FFF2-40B4-BE49-F238E27FC236}">
                <a16:creationId xmlns:a16="http://schemas.microsoft.com/office/drawing/2014/main" id="{38373BCF-AD8A-F847-AECE-BC142A306547}"/>
              </a:ext>
            </a:extLst>
          </p:cNvPr>
          <p:cNvGrpSpPr/>
          <p:nvPr userDrawn="1"/>
        </p:nvGrpSpPr>
        <p:grpSpPr>
          <a:xfrm>
            <a:off x="10256665" y="-3094465"/>
            <a:ext cx="419071" cy="5235823"/>
            <a:chOff x="6577679" y="-1306343"/>
            <a:chExt cx="419071" cy="5235823"/>
          </a:xfrm>
        </p:grpSpPr>
        <p:sp>
          <p:nvSpPr>
            <p:cNvPr id="279" name="TextBox 278">
              <a:extLst>
                <a:ext uri="{FF2B5EF4-FFF2-40B4-BE49-F238E27FC236}">
                  <a16:creationId xmlns:a16="http://schemas.microsoft.com/office/drawing/2014/main" id="{5D32D917-74D0-024A-979D-FC4E3DD0761D}"/>
                </a:ext>
              </a:extLst>
            </p:cNvPr>
            <p:cNvSpPr txBox="1"/>
            <p:nvPr/>
          </p:nvSpPr>
          <p:spPr>
            <a:xfrm>
              <a:off x="6577679" y="-1306343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4</a:t>
              </a:r>
            </a:p>
          </p:txBody>
        </p:sp>
        <p:sp>
          <p:nvSpPr>
            <p:cNvPr id="280" name="TextBox 279">
              <a:extLst>
                <a:ext uri="{FF2B5EF4-FFF2-40B4-BE49-F238E27FC236}">
                  <a16:creationId xmlns:a16="http://schemas.microsoft.com/office/drawing/2014/main" id="{972F4E4C-2EA0-B149-9145-D9A5C877D2FF}"/>
                </a:ext>
              </a:extLst>
            </p:cNvPr>
            <p:cNvSpPr txBox="1"/>
            <p:nvPr/>
          </p:nvSpPr>
          <p:spPr>
            <a:xfrm>
              <a:off x="6577679" y="-883520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3</a:t>
              </a:r>
            </a:p>
          </p:txBody>
        </p:sp>
        <p:sp>
          <p:nvSpPr>
            <p:cNvPr id="281" name="TextBox 280">
              <a:extLst>
                <a:ext uri="{FF2B5EF4-FFF2-40B4-BE49-F238E27FC236}">
                  <a16:creationId xmlns:a16="http://schemas.microsoft.com/office/drawing/2014/main" id="{611FD7E9-2ABB-8148-8D7A-8A37D8407225}"/>
                </a:ext>
              </a:extLst>
            </p:cNvPr>
            <p:cNvSpPr txBox="1"/>
            <p:nvPr/>
          </p:nvSpPr>
          <p:spPr>
            <a:xfrm>
              <a:off x="6577679" y="-460697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282" name="TextBox 281">
              <a:extLst>
                <a:ext uri="{FF2B5EF4-FFF2-40B4-BE49-F238E27FC236}">
                  <a16:creationId xmlns:a16="http://schemas.microsoft.com/office/drawing/2014/main" id="{E365C838-1B42-6641-AA66-51CB733E5CAB}"/>
                </a:ext>
              </a:extLst>
            </p:cNvPr>
            <p:cNvSpPr txBox="1"/>
            <p:nvPr/>
          </p:nvSpPr>
          <p:spPr>
            <a:xfrm>
              <a:off x="6577679" y="-37874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283" name="TextBox 282">
              <a:extLst>
                <a:ext uri="{FF2B5EF4-FFF2-40B4-BE49-F238E27FC236}">
                  <a16:creationId xmlns:a16="http://schemas.microsoft.com/office/drawing/2014/main" id="{BA34A324-8A58-2847-8376-D08E0EABAFA4}"/>
                </a:ext>
              </a:extLst>
            </p:cNvPr>
            <p:cNvSpPr txBox="1"/>
            <p:nvPr/>
          </p:nvSpPr>
          <p:spPr>
            <a:xfrm>
              <a:off x="6577679" y="384949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0</a:t>
              </a:r>
            </a:p>
          </p:txBody>
        </p:sp>
        <p:sp>
          <p:nvSpPr>
            <p:cNvPr id="284" name="TextBox 283">
              <a:extLst>
                <a:ext uri="{FF2B5EF4-FFF2-40B4-BE49-F238E27FC236}">
                  <a16:creationId xmlns:a16="http://schemas.microsoft.com/office/drawing/2014/main" id="{B741BBB9-EBD2-0E45-89F2-6570B096B883}"/>
                </a:ext>
              </a:extLst>
            </p:cNvPr>
            <p:cNvSpPr txBox="1"/>
            <p:nvPr/>
          </p:nvSpPr>
          <p:spPr>
            <a:xfrm>
              <a:off x="6577679" y="807772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285" name="TextBox 284">
              <a:extLst>
                <a:ext uri="{FF2B5EF4-FFF2-40B4-BE49-F238E27FC236}">
                  <a16:creationId xmlns:a16="http://schemas.microsoft.com/office/drawing/2014/main" id="{56C5C61E-231E-9549-8D77-E981A3F1C49E}"/>
                </a:ext>
              </a:extLst>
            </p:cNvPr>
            <p:cNvSpPr txBox="1"/>
            <p:nvPr/>
          </p:nvSpPr>
          <p:spPr>
            <a:xfrm>
              <a:off x="6577679" y="1230595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5</a:t>
              </a:r>
            </a:p>
          </p:txBody>
        </p:sp>
        <p:sp>
          <p:nvSpPr>
            <p:cNvPr id="286" name="TextBox 285">
              <a:extLst>
                <a:ext uri="{FF2B5EF4-FFF2-40B4-BE49-F238E27FC236}">
                  <a16:creationId xmlns:a16="http://schemas.microsoft.com/office/drawing/2014/main" id="{27379244-8475-2B4E-91D8-522A35147D2B}"/>
                </a:ext>
              </a:extLst>
            </p:cNvPr>
            <p:cNvSpPr txBox="1"/>
            <p:nvPr/>
          </p:nvSpPr>
          <p:spPr>
            <a:xfrm>
              <a:off x="6577679" y="1653418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6</a:t>
              </a:r>
            </a:p>
          </p:txBody>
        </p:sp>
        <p:sp>
          <p:nvSpPr>
            <p:cNvPr id="287" name="TextBox 286">
              <a:extLst>
                <a:ext uri="{FF2B5EF4-FFF2-40B4-BE49-F238E27FC236}">
                  <a16:creationId xmlns:a16="http://schemas.microsoft.com/office/drawing/2014/main" id="{A0E48ABB-C888-0E4A-96B3-2F409E224130}"/>
                </a:ext>
              </a:extLst>
            </p:cNvPr>
            <p:cNvSpPr txBox="1"/>
            <p:nvPr/>
          </p:nvSpPr>
          <p:spPr>
            <a:xfrm>
              <a:off x="6577679" y="2076241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9</a:t>
              </a:r>
            </a:p>
          </p:txBody>
        </p:sp>
        <p:sp>
          <p:nvSpPr>
            <p:cNvPr id="288" name="TextBox 287">
              <a:extLst>
                <a:ext uri="{FF2B5EF4-FFF2-40B4-BE49-F238E27FC236}">
                  <a16:creationId xmlns:a16="http://schemas.microsoft.com/office/drawing/2014/main" id="{8CA6145E-2BD5-9C4A-BA8B-E39DDEAD3073}"/>
                </a:ext>
              </a:extLst>
            </p:cNvPr>
            <p:cNvSpPr txBox="1"/>
            <p:nvPr/>
          </p:nvSpPr>
          <p:spPr>
            <a:xfrm>
              <a:off x="6577679" y="2499064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3</a:t>
              </a:r>
            </a:p>
          </p:txBody>
        </p:sp>
        <p:sp>
          <p:nvSpPr>
            <p:cNvPr id="289" name="TextBox 288">
              <a:extLst>
                <a:ext uri="{FF2B5EF4-FFF2-40B4-BE49-F238E27FC236}">
                  <a16:creationId xmlns:a16="http://schemas.microsoft.com/office/drawing/2014/main" id="{9953F0ED-FA51-2C42-9779-A30098356E24}"/>
                </a:ext>
              </a:extLst>
            </p:cNvPr>
            <p:cNvSpPr txBox="1"/>
            <p:nvPr/>
          </p:nvSpPr>
          <p:spPr>
            <a:xfrm>
              <a:off x="6577679" y="2921887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7</a:t>
              </a:r>
            </a:p>
          </p:txBody>
        </p:sp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4CD23B59-F613-5348-9C39-F6AF8A57F9E8}"/>
                </a:ext>
              </a:extLst>
            </p:cNvPr>
            <p:cNvSpPr txBox="1"/>
            <p:nvPr/>
          </p:nvSpPr>
          <p:spPr>
            <a:xfrm>
              <a:off x="6577679" y="3344705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0</a:t>
              </a:r>
            </a:p>
          </p:txBody>
        </p:sp>
      </p:grpSp>
      <p:grpSp>
        <p:nvGrpSpPr>
          <p:cNvPr id="291" name="Группа 290">
            <a:extLst>
              <a:ext uri="{FF2B5EF4-FFF2-40B4-BE49-F238E27FC236}">
                <a16:creationId xmlns:a16="http://schemas.microsoft.com/office/drawing/2014/main" id="{6643D632-1BD7-644D-AB8A-58A6D56494AC}"/>
              </a:ext>
            </a:extLst>
          </p:cNvPr>
          <p:cNvGrpSpPr/>
          <p:nvPr userDrawn="1"/>
        </p:nvGrpSpPr>
        <p:grpSpPr>
          <a:xfrm>
            <a:off x="10837058" y="-1341127"/>
            <a:ext cx="419071" cy="5051158"/>
            <a:chOff x="6577679" y="-1306343"/>
            <a:chExt cx="419071" cy="5051158"/>
          </a:xfrm>
        </p:grpSpPr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694C3092-FFC5-8640-95A4-26271BBCFE4F}"/>
                </a:ext>
              </a:extLst>
            </p:cNvPr>
            <p:cNvSpPr txBox="1"/>
            <p:nvPr/>
          </p:nvSpPr>
          <p:spPr>
            <a:xfrm>
              <a:off x="6577679" y="-1306343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25980">
                      <a:alpha val="46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4</a:t>
              </a:r>
            </a:p>
          </p:txBody>
        </p:sp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id="{5F8DF783-18F5-7B41-878B-49BBCA9B6F76}"/>
                </a:ext>
              </a:extLst>
            </p:cNvPr>
            <p:cNvSpPr txBox="1"/>
            <p:nvPr/>
          </p:nvSpPr>
          <p:spPr>
            <a:xfrm>
              <a:off x="6577679" y="-883520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25980">
                      <a:alpha val="46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3</a:t>
              </a:r>
            </a:p>
          </p:txBody>
        </p:sp>
        <p:sp>
          <p:nvSpPr>
            <p:cNvPr id="294" name="TextBox 293">
              <a:extLst>
                <a:ext uri="{FF2B5EF4-FFF2-40B4-BE49-F238E27FC236}">
                  <a16:creationId xmlns:a16="http://schemas.microsoft.com/office/drawing/2014/main" id="{4053F137-4500-3342-97EA-0C3DAD088993}"/>
                </a:ext>
              </a:extLst>
            </p:cNvPr>
            <p:cNvSpPr txBox="1"/>
            <p:nvPr/>
          </p:nvSpPr>
          <p:spPr>
            <a:xfrm>
              <a:off x="6577679" y="-460697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25980">
                      <a:alpha val="46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295" name="TextBox 294">
              <a:extLst>
                <a:ext uri="{FF2B5EF4-FFF2-40B4-BE49-F238E27FC236}">
                  <a16:creationId xmlns:a16="http://schemas.microsoft.com/office/drawing/2014/main" id="{70E9EDBF-4645-1742-B17C-F25095B04E86}"/>
                </a:ext>
              </a:extLst>
            </p:cNvPr>
            <p:cNvSpPr txBox="1"/>
            <p:nvPr/>
          </p:nvSpPr>
          <p:spPr>
            <a:xfrm>
              <a:off x="6577679" y="-37874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25980">
                      <a:alpha val="46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296" name="TextBox 295">
              <a:extLst>
                <a:ext uri="{FF2B5EF4-FFF2-40B4-BE49-F238E27FC236}">
                  <a16:creationId xmlns:a16="http://schemas.microsoft.com/office/drawing/2014/main" id="{1F35AA9F-686D-EB42-9AB3-A58912A2E1BA}"/>
                </a:ext>
              </a:extLst>
            </p:cNvPr>
            <p:cNvSpPr txBox="1"/>
            <p:nvPr/>
          </p:nvSpPr>
          <p:spPr>
            <a:xfrm>
              <a:off x="6577679" y="384949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25980">
                      <a:alpha val="46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0</a:t>
              </a:r>
            </a:p>
          </p:txBody>
        </p:sp>
        <p:sp>
          <p:nvSpPr>
            <p:cNvPr id="297" name="TextBox 296">
              <a:extLst>
                <a:ext uri="{FF2B5EF4-FFF2-40B4-BE49-F238E27FC236}">
                  <a16:creationId xmlns:a16="http://schemas.microsoft.com/office/drawing/2014/main" id="{7EB08412-5A36-B543-93CF-C5390FD710B5}"/>
                </a:ext>
              </a:extLst>
            </p:cNvPr>
            <p:cNvSpPr txBox="1"/>
            <p:nvPr/>
          </p:nvSpPr>
          <p:spPr>
            <a:xfrm>
              <a:off x="6577679" y="807772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25980">
                      <a:alpha val="46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298" name="TextBox 297">
              <a:extLst>
                <a:ext uri="{FF2B5EF4-FFF2-40B4-BE49-F238E27FC236}">
                  <a16:creationId xmlns:a16="http://schemas.microsoft.com/office/drawing/2014/main" id="{1BC3E2D9-82F0-2A42-A77C-5E6BC4403AA5}"/>
                </a:ext>
              </a:extLst>
            </p:cNvPr>
            <p:cNvSpPr txBox="1"/>
            <p:nvPr/>
          </p:nvSpPr>
          <p:spPr>
            <a:xfrm>
              <a:off x="6577679" y="1230595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25980">
                      <a:alpha val="46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5</a:t>
              </a:r>
            </a:p>
          </p:txBody>
        </p:sp>
        <p:sp>
          <p:nvSpPr>
            <p:cNvPr id="299" name="TextBox 298">
              <a:extLst>
                <a:ext uri="{FF2B5EF4-FFF2-40B4-BE49-F238E27FC236}">
                  <a16:creationId xmlns:a16="http://schemas.microsoft.com/office/drawing/2014/main" id="{7DF731A0-AB15-A342-986C-D762E7221D77}"/>
                </a:ext>
              </a:extLst>
            </p:cNvPr>
            <p:cNvSpPr txBox="1"/>
            <p:nvPr/>
          </p:nvSpPr>
          <p:spPr>
            <a:xfrm>
              <a:off x="6577679" y="1653418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25980">
                      <a:alpha val="46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6</a:t>
              </a:r>
            </a:p>
          </p:txBody>
        </p:sp>
        <p:sp>
          <p:nvSpPr>
            <p:cNvPr id="300" name="TextBox 299">
              <a:extLst>
                <a:ext uri="{FF2B5EF4-FFF2-40B4-BE49-F238E27FC236}">
                  <a16:creationId xmlns:a16="http://schemas.microsoft.com/office/drawing/2014/main" id="{F77D97DA-24DB-4048-B758-2E974F9DD4E8}"/>
                </a:ext>
              </a:extLst>
            </p:cNvPr>
            <p:cNvSpPr txBox="1"/>
            <p:nvPr/>
          </p:nvSpPr>
          <p:spPr>
            <a:xfrm>
              <a:off x="6577679" y="2076241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25980">
                      <a:alpha val="46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9</a:t>
              </a:r>
            </a:p>
          </p:txBody>
        </p:sp>
        <p:sp>
          <p:nvSpPr>
            <p:cNvPr id="301" name="TextBox 300">
              <a:extLst>
                <a:ext uri="{FF2B5EF4-FFF2-40B4-BE49-F238E27FC236}">
                  <a16:creationId xmlns:a16="http://schemas.microsoft.com/office/drawing/2014/main" id="{A0485274-C790-284F-8AE4-E400303F1923}"/>
                </a:ext>
              </a:extLst>
            </p:cNvPr>
            <p:cNvSpPr txBox="1"/>
            <p:nvPr/>
          </p:nvSpPr>
          <p:spPr>
            <a:xfrm>
              <a:off x="6577679" y="2499064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25980">
                      <a:alpha val="46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3</a:t>
              </a:r>
            </a:p>
          </p:txBody>
        </p:sp>
        <p:sp>
          <p:nvSpPr>
            <p:cNvPr id="302" name="TextBox 301">
              <a:extLst>
                <a:ext uri="{FF2B5EF4-FFF2-40B4-BE49-F238E27FC236}">
                  <a16:creationId xmlns:a16="http://schemas.microsoft.com/office/drawing/2014/main" id="{6BA3E36D-081C-B545-AA6B-158E84E32D1F}"/>
                </a:ext>
              </a:extLst>
            </p:cNvPr>
            <p:cNvSpPr txBox="1"/>
            <p:nvPr/>
          </p:nvSpPr>
          <p:spPr>
            <a:xfrm>
              <a:off x="6577679" y="2921887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ru-RU" sz="2000" dirty="0">
                <a:solidFill>
                  <a:srgbClr val="125980">
                    <a:alpha val="46000"/>
                  </a:srgbClr>
                </a:solidFill>
                <a:latin typeface="Roboto Lt" panose="02000000000000000000" pitchFamily="2" charset="0"/>
                <a:ea typeface="Roboto Lt" panose="02000000000000000000" pitchFamily="2" charset="0"/>
              </a:endParaRPr>
            </a:p>
          </p:txBody>
        </p:sp>
        <p:sp>
          <p:nvSpPr>
            <p:cNvPr id="303" name="TextBox 302">
              <a:extLst>
                <a:ext uri="{FF2B5EF4-FFF2-40B4-BE49-F238E27FC236}">
                  <a16:creationId xmlns:a16="http://schemas.microsoft.com/office/drawing/2014/main" id="{8F332077-4EEB-FD40-93B8-DC768BEF7256}"/>
                </a:ext>
              </a:extLst>
            </p:cNvPr>
            <p:cNvSpPr txBox="1"/>
            <p:nvPr/>
          </p:nvSpPr>
          <p:spPr>
            <a:xfrm>
              <a:off x="6577679" y="3344705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ru-RU" sz="2000" dirty="0">
                <a:solidFill>
                  <a:srgbClr val="125980">
                    <a:alpha val="46000"/>
                  </a:srgbClr>
                </a:solidFill>
                <a:latin typeface="Roboto Lt" panose="02000000000000000000" pitchFamily="2" charset="0"/>
                <a:ea typeface="Roboto Lt" panose="02000000000000000000" pitchFamily="2" charset="0"/>
              </a:endParaRPr>
            </a:p>
          </p:txBody>
        </p:sp>
      </p:grpSp>
      <p:grpSp>
        <p:nvGrpSpPr>
          <p:cNvPr id="304" name="Группа 303">
            <a:extLst>
              <a:ext uri="{FF2B5EF4-FFF2-40B4-BE49-F238E27FC236}">
                <a16:creationId xmlns:a16="http://schemas.microsoft.com/office/drawing/2014/main" id="{514F2610-DDDC-6143-A7F6-0FE424415108}"/>
              </a:ext>
            </a:extLst>
          </p:cNvPr>
          <p:cNvGrpSpPr/>
          <p:nvPr userDrawn="1"/>
        </p:nvGrpSpPr>
        <p:grpSpPr>
          <a:xfrm>
            <a:off x="7111171" y="4201246"/>
            <a:ext cx="419071" cy="5235823"/>
            <a:chOff x="6577679" y="-1306343"/>
            <a:chExt cx="419071" cy="5235823"/>
          </a:xfrm>
        </p:grpSpPr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FEA67600-8168-4845-AADB-CBE0F1A19932}"/>
                </a:ext>
              </a:extLst>
            </p:cNvPr>
            <p:cNvSpPr txBox="1"/>
            <p:nvPr/>
          </p:nvSpPr>
          <p:spPr>
            <a:xfrm>
              <a:off x="6577679" y="-1306343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25980">
                      <a:alpha val="8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4</a:t>
              </a:r>
            </a:p>
          </p:txBody>
        </p:sp>
        <p:sp>
          <p:nvSpPr>
            <p:cNvPr id="306" name="TextBox 305">
              <a:extLst>
                <a:ext uri="{FF2B5EF4-FFF2-40B4-BE49-F238E27FC236}">
                  <a16:creationId xmlns:a16="http://schemas.microsoft.com/office/drawing/2014/main" id="{77A18AF8-2D28-BF49-B470-65850345E497}"/>
                </a:ext>
              </a:extLst>
            </p:cNvPr>
            <p:cNvSpPr txBox="1"/>
            <p:nvPr/>
          </p:nvSpPr>
          <p:spPr>
            <a:xfrm>
              <a:off x="6577679" y="-883520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25980">
                      <a:alpha val="8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3</a:t>
              </a:r>
            </a:p>
          </p:txBody>
        </p:sp>
        <p:sp>
          <p:nvSpPr>
            <p:cNvPr id="307" name="TextBox 306">
              <a:extLst>
                <a:ext uri="{FF2B5EF4-FFF2-40B4-BE49-F238E27FC236}">
                  <a16:creationId xmlns:a16="http://schemas.microsoft.com/office/drawing/2014/main" id="{FF82BF27-7C7E-1346-9D55-3427E6102B76}"/>
                </a:ext>
              </a:extLst>
            </p:cNvPr>
            <p:cNvSpPr txBox="1"/>
            <p:nvPr/>
          </p:nvSpPr>
          <p:spPr>
            <a:xfrm>
              <a:off x="6577679" y="-460697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25980">
                      <a:alpha val="8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308" name="TextBox 307">
              <a:extLst>
                <a:ext uri="{FF2B5EF4-FFF2-40B4-BE49-F238E27FC236}">
                  <a16:creationId xmlns:a16="http://schemas.microsoft.com/office/drawing/2014/main" id="{2ECE33E3-F424-B746-B8FA-6AE50FFE0DFE}"/>
                </a:ext>
              </a:extLst>
            </p:cNvPr>
            <p:cNvSpPr txBox="1"/>
            <p:nvPr/>
          </p:nvSpPr>
          <p:spPr>
            <a:xfrm>
              <a:off x="6577679" y="-37874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25980">
                      <a:alpha val="8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309" name="TextBox 308">
              <a:extLst>
                <a:ext uri="{FF2B5EF4-FFF2-40B4-BE49-F238E27FC236}">
                  <a16:creationId xmlns:a16="http://schemas.microsoft.com/office/drawing/2014/main" id="{1558CB76-C0BB-3546-9DFA-3CA898A0CD22}"/>
                </a:ext>
              </a:extLst>
            </p:cNvPr>
            <p:cNvSpPr txBox="1"/>
            <p:nvPr/>
          </p:nvSpPr>
          <p:spPr>
            <a:xfrm>
              <a:off x="6577679" y="384949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25980">
                      <a:alpha val="8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0</a:t>
              </a:r>
            </a:p>
          </p:txBody>
        </p:sp>
        <p:sp>
          <p:nvSpPr>
            <p:cNvPr id="310" name="TextBox 309">
              <a:extLst>
                <a:ext uri="{FF2B5EF4-FFF2-40B4-BE49-F238E27FC236}">
                  <a16:creationId xmlns:a16="http://schemas.microsoft.com/office/drawing/2014/main" id="{7AEA6F17-72A2-FD4D-9C93-45C9BCA31E63}"/>
                </a:ext>
              </a:extLst>
            </p:cNvPr>
            <p:cNvSpPr txBox="1"/>
            <p:nvPr/>
          </p:nvSpPr>
          <p:spPr>
            <a:xfrm>
              <a:off x="6577679" y="807772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25980">
                      <a:alpha val="8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311" name="TextBox 310">
              <a:extLst>
                <a:ext uri="{FF2B5EF4-FFF2-40B4-BE49-F238E27FC236}">
                  <a16:creationId xmlns:a16="http://schemas.microsoft.com/office/drawing/2014/main" id="{80379B10-C192-3B4A-8276-18C7F09F20E6}"/>
                </a:ext>
              </a:extLst>
            </p:cNvPr>
            <p:cNvSpPr txBox="1"/>
            <p:nvPr/>
          </p:nvSpPr>
          <p:spPr>
            <a:xfrm>
              <a:off x="6577679" y="1230595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25980">
                      <a:alpha val="8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5</a:t>
              </a:r>
            </a:p>
          </p:txBody>
        </p:sp>
        <p:sp>
          <p:nvSpPr>
            <p:cNvPr id="312" name="TextBox 311">
              <a:extLst>
                <a:ext uri="{FF2B5EF4-FFF2-40B4-BE49-F238E27FC236}">
                  <a16:creationId xmlns:a16="http://schemas.microsoft.com/office/drawing/2014/main" id="{36CCDAFB-2551-1743-8B45-79A3CE657C03}"/>
                </a:ext>
              </a:extLst>
            </p:cNvPr>
            <p:cNvSpPr txBox="1"/>
            <p:nvPr/>
          </p:nvSpPr>
          <p:spPr>
            <a:xfrm>
              <a:off x="6577679" y="1653418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25980">
                      <a:alpha val="8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6</a:t>
              </a:r>
            </a:p>
          </p:txBody>
        </p:sp>
        <p:sp>
          <p:nvSpPr>
            <p:cNvPr id="313" name="TextBox 312">
              <a:extLst>
                <a:ext uri="{FF2B5EF4-FFF2-40B4-BE49-F238E27FC236}">
                  <a16:creationId xmlns:a16="http://schemas.microsoft.com/office/drawing/2014/main" id="{547C9948-D8A1-2A43-84E5-F12BB1952821}"/>
                </a:ext>
              </a:extLst>
            </p:cNvPr>
            <p:cNvSpPr txBox="1"/>
            <p:nvPr/>
          </p:nvSpPr>
          <p:spPr>
            <a:xfrm>
              <a:off x="6577679" y="2076241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25980">
                      <a:alpha val="8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9</a:t>
              </a:r>
            </a:p>
          </p:txBody>
        </p:sp>
        <p:sp>
          <p:nvSpPr>
            <p:cNvPr id="314" name="TextBox 313">
              <a:extLst>
                <a:ext uri="{FF2B5EF4-FFF2-40B4-BE49-F238E27FC236}">
                  <a16:creationId xmlns:a16="http://schemas.microsoft.com/office/drawing/2014/main" id="{A3AA5A24-299C-E349-9031-B4DF23990034}"/>
                </a:ext>
              </a:extLst>
            </p:cNvPr>
            <p:cNvSpPr txBox="1"/>
            <p:nvPr/>
          </p:nvSpPr>
          <p:spPr>
            <a:xfrm>
              <a:off x="6577679" y="2499064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25980">
                      <a:alpha val="8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3</a:t>
              </a:r>
            </a:p>
          </p:txBody>
        </p:sp>
        <p:sp>
          <p:nvSpPr>
            <p:cNvPr id="315" name="TextBox 314">
              <a:extLst>
                <a:ext uri="{FF2B5EF4-FFF2-40B4-BE49-F238E27FC236}">
                  <a16:creationId xmlns:a16="http://schemas.microsoft.com/office/drawing/2014/main" id="{A80CC980-A9AF-E64C-B976-4395B2F51BA3}"/>
                </a:ext>
              </a:extLst>
            </p:cNvPr>
            <p:cNvSpPr txBox="1"/>
            <p:nvPr/>
          </p:nvSpPr>
          <p:spPr>
            <a:xfrm>
              <a:off x="6577679" y="2921887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25980">
                      <a:alpha val="8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7</a:t>
              </a:r>
            </a:p>
          </p:txBody>
        </p:sp>
        <p:sp>
          <p:nvSpPr>
            <p:cNvPr id="316" name="TextBox 315">
              <a:extLst>
                <a:ext uri="{FF2B5EF4-FFF2-40B4-BE49-F238E27FC236}">
                  <a16:creationId xmlns:a16="http://schemas.microsoft.com/office/drawing/2014/main" id="{AD6BF9B6-6E89-A645-A096-F6ACB6CAB5AF}"/>
                </a:ext>
              </a:extLst>
            </p:cNvPr>
            <p:cNvSpPr txBox="1"/>
            <p:nvPr/>
          </p:nvSpPr>
          <p:spPr>
            <a:xfrm>
              <a:off x="6577679" y="3344705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25980">
                      <a:alpha val="8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0</a:t>
              </a:r>
            </a:p>
          </p:txBody>
        </p:sp>
      </p:grpSp>
      <p:grpSp>
        <p:nvGrpSpPr>
          <p:cNvPr id="317" name="Группа 316">
            <a:extLst>
              <a:ext uri="{FF2B5EF4-FFF2-40B4-BE49-F238E27FC236}">
                <a16:creationId xmlns:a16="http://schemas.microsoft.com/office/drawing/2014/main" id="{1A31AE58-3910-514F-B790-B7055B12BAF3}"/>
              </a:ext>
            </a:extLst>
          </p:cNvPr>
          <p:cNvGrpSpPr/>
          <p:nvPr userDrawn="1"/>
        </p:nvGrpSpPr>
        <p:grpSpPr>
          <a:xfrm>
            <a:off x="6567750" y="2129263"/>
            <a:ext cx="419071" cy="5112713"/>
            <a:chOff x="6577679" y="-1306343"/>
            <a:chExt cx="419071" cy="5112713"/>
          </a:xfrm>
        </p:grpSpPr>
        <p:sp>
          <p:nvSpPr>
            <p:cNvPr id="318" name="TextBox 317">
              <a:extLst>
                <a:ext uri="{FF2B5EF4-FFF2-40B4-BE49-F238E27FC236}">
                  <a16:creationId xmlns:a16="http://schemas.microsoft.com/office/drawing/2014/main" id="{26734AEE-3C12-2C4D-922B-9BC22E301B40}"/>
                </a:ext>
              </a:extLst>
            </p:cNvPr>
            <p:cNvSpPr txBox="1"/>
            <p:nvPr/>
          </p:nvSpPr>
          <p:spPr>
            <a:xfrm>
              <a:off x="6577679" y="-1306343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1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4</a:t>
              </a:r>
            </a:p>
          </p:txBody>
        </p:sp>
        <p:sp>
          <p:nvSpPr>
            <p:cNvPr id="319" name="TextBox 318">
              <a:extLst>
                <a:ext uri="{FF2B5EF4-FFF2-40B4-BE49-F238E27FC236}">
                  <a16:creationId xmlns:a16="http://schemas.microsoft.com/office/drawing/2014/main" id="{8C6E0917-3D4C-C447-9C15-005302CA0944}"/>
                </a:ext>
              </a:extLst>
            </p:cNvPr>
            <p:cNvSpPr txBox="1"/>
            <p:nvPr/>
          </p:nvSpPr>
          <p:spPr>
            <a:xfrm>
              <a:off x="6577679" y="-883520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1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3</a:t>
              </a:r>
            </a:p>
          </p:txBody>
        </p:sp>
        <p:sp>
          <p:nvSpPr>
            <p:cNvPr id="320" name="TextBox 319">
              <a:extLst>
                <a:ext uri="{FF2B5EF4-FFF2-40B4-BE49-F238E27FC236}">
                  <a16:creationId xmlns:a16="http://schemas.microsoft.com/office/drawing/2014/main" id="{34ED5FF2-EF99-BB40-AA67-D23FF5DF17CC}"/>
                </a:ext>
              </a:extLst>
            </p:cNvPr>
            <p:cNvSpPr txBox="1"/>
            <p:nvPr/>
          </p:nvSpPr>
          <p:spPr>
            <a:xfrm>
              <a:off x="6577679" y="-460697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1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321" name="TextBox 320">
              <a:extLst>
                <a:ext uri="{FF2B5EF4-FFF2-40B4-BE49-F238E27FC236}">
                  <a16:creationId xmlns:a16="http://schemas.microsoft.com/office/drawing/2014/main" id="{8A72D354-8B15-3345-9216-7B0D6C60C301}"/>
                </a:ext>
              </a:extLst>
            </p:cNvPr>
            <p:cNvSpPr txBox="1"/>
            <p:nvPr/>
          </p:nvSpPr>
          <p:spPr>
            <a:xfrm>
              <a:off x="6577679" y="-37874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1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322" name="TextBox 321">
              <a:extLst>
                <a:ext uri="{FF2B5EF4-FFF2-40B4-BE49-F238E27FC236}">
                  <a16:creationId xmlns:a16="http://schemas.microsoft.com/office/drawing/2014/main" id="{B0397D8C-F6A2-F642-876B-F8AA6B4CE0C4}"/>
                </a:ext>
              </a:extLst>
            </p:cNvPr>
            <p:cNvSpPr txBox="1"/>
            <p:nvPr/>
          </p:nvSpPr>
          <p:spPr>
            <a:xfrm>
              <a:off x="6577679" y="384949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1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0</a:t>
              </a:r>
            </a:p>
          </p:txBody>
        </p:sp>
        <p:sp>
          <p:nvSpPr>
            <p:cNvPr id="323" name="TextBox 322">
              <a:extLst>
                <a:ext uri="{FF2B5EF4-FFF2-40B4-BE49-F238E27FC236}">
                  <a16:creationId xmlns:a16="http://schemas.microsoft.com/office/drawing/2014/main" id="{3A230919-3676-B74C-8540-CC7A57CA6384}"/>
                </a:ext>
              </a:extLst>
            </p:cNvPr>
            <p:cNvSpPr txBox="1"/>
            <p:nvPr/>
          </p:nvSpPr>
          <p:spPr>
            <a:xfrm>
              <a:off x="6577679" y="807772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1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324" name="TextBox 323">
              <a:extLst>
                <a:ext uri="{FF2B5EF4-FFF2-40B4-BE49-F238E27FC236}">
                  <a16:creationId xmlns:a16="http://schemas.microsoft.com/office/drawing/2014/main" id="{F16A8DA4-09A5-C24D-B1C2-00C9E4231BFC}"/>
                </a:ext>
              </a:extLst>
            </p:cNvPr>
            <p:cNvSpPr txBox="1"/>
            <p:nvPr/>
          </p:nvSpPr>
          <p:spPr>
            <a:xfrm>
              <a:off x="6577679" y="1230595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1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5</a:t>
              </a:r>
            </a:p>
          </p:txBody>
        </p:sp>
        <p:sp>
          <p:nvSpPr>
            <p:cNvPr id="325" name="TextBox 324">
              <a:extLst>
                <a:ext uri="{FF2B5EF4-FFF2-40B4-BE49-F238E27FC236}">
                  <a16:creationId xmlns:a16="http://schemas.microsoft.com/office/drawing/2014/main" id="{E447423C-C988-1D47-AF86-4686D0C11FAB}"/>
                </a:ext>
              </a:extLst>
            </p:cNvPr>
            <p:cNvSpPr txBox="1"/>
            <p:nvPr/>
          </p:nvSpPr>
          <p:spPr>
            <a:xfrm>
              <a:off x="6577679" y="1653418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1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6</a:t>
              </a:r>
            </a:p>
          </p:txBody>
        </p:sp>
        <p:sp>
          <p:nvSpPr>
            <p:cNvPr id="326" name="TextBox 325">
              <a:extLst>
                <a:ext uri="{FF2B5EF4-FFF2-40B4-BE49-F238E27FC236}">
                  <a16:creationId xmlns:a16="http://schemas.microsoft.com/office/drawing/2014/main" id="{8EBA3D2E-B66B-624E-9CE7-E1569FD74EF1}"/>
                </a:ext>
              </a:extLst>
            </p:cNvPr>
            <p:cNvSpPr txBox="1"/>
            <p:nvPr/>
          </p:nvSpPr>
          <p:spPr>
            <a:xfrm>
              <a:off x="6577679" y="2076241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1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9</a:t>
              </a:r>
            </a:p>
          </p:txBody>
        </p:sp>
        <p:sp>
          <p:nvSpPr>
            <p:cNvPr id="327" name="TextBox 326">
              <a:extLst>
                <a:ext uri="{FF2B5EF4-FFF2-40B4-BE49-F238E27FC236}">
                  <a16:creationId xmlns:a16="http://schemas.microsoft.com/office/drawing/2014/main" id="{7D458DA6-7117-1540-BD7B-3D315824F50F}"/>
                </a:ext>
              </a:extLst>
            </p:cNvPr>
            <p:cNvSpPr txBox="1"/>
            <p:nvPr/>
          </p:nvSpPr>
          <p:spPr>
            <a:xfrm>
              <a:off x="6577679" y="2499064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1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3</a:t>
              </a:r>
            </a:p>
          </p:txBody>
        </p:sp>
        <p:sp>
          <p:nvSpPr>
            <p:cNvPr id="328" name="TextBox 327">
              <a:extLst>
                <a:ext uri="{FF2B5EF4-FFF2-40B4-BE49-F238E27FC236}">
                  <a16:creationId xmlns:a16="http://schemas.microsoft.com/office/drawing/2014/main" id="{07400944-FC2A-6347-8DD3-B1F752A659B9}"/>
                </a:ext>
              </a:extLst>
            </p:cNvPr>
            <p:cNvSpPr txBox="1"/>
            <p:nvPr/>
          </p:nvSpPr>
          <p:spPr>
            <a:xfrm>
              <a:off x="6577679" y="2921887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1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7</a:t>
              </a:r>
            </a:p>
          </p:txBody>
        </p:sp>
        <p:sp>
          <p:nvSpPr>
            <p:cNvPr id="329" name="TextBox 328">
              <a:extLst>
                <a:ext uri="{FF2B5EF4-FFF2-40B4-BE49-F238E27FC236}">
                  <a16:creationId xmlns:a16="http://schemas.microsoft.com/office/drawing/2014/main" id="{84EAAFCA-5E15-5740-A613-C7AD4B62C0EB}"/>
                </a:ext>
              </a:extLst>
            </p:cNvPr>
            <p:cNvSpPr txBox="1"/>
            <p:nvPr/>
          </p:nvSpPr>
          <p:spPr>
            <a:xfrm>
              <a:off x="6577679" y="3344705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1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0</a:t>
              </a:r>
            </a:p>
          </p:txBody>
        </p:sp>
      </p:grpSp>
      <p:grpSp>
        <p:nvGrpSpPr>
          <p:cNvPr id="330" name="Группа 329">
            <a:extLst>
              <a:ext uri="{FF2B5EF4-FFF2-40B4-BE49-F238E27FC236}">
                <a16:creationId xmlns:a16="http://schemas.microsoft.com/office/drawing/2014/main" id="{E3252FA6-3E5F-044D-8586-F031768C6810}"/>
              </a:ext>
            </a:extLst>
          </p:cNvPr>
          <p:cNvGrpSpPr/>
          <p:nvPr userDrawn="1"/>
        </p:nvGrpSpPr>
        <p:grpSpPr>
          <a:xfrm>
            <a:off x="3435253" y="226558"/>
            <a:ext cx="419071" cy="5112713"/>
            <a:chOff x="6577679" y="-1306343"/>
            <a:chExt cx="419071" cy="5112713"/>
          </a:xfrm>
        </p:grpSpPr>
        <p:sp>
          <p:nvSpPr>
            <p:cNvPr id="331" name="TextBox 330">
              <a:extLst>
                <a:ext uri="{FF2B5EF4-FFF2-40B4-BE49-F238E27FC236}">
                  <a16:creationId xmlns:a16="http://schemas.microsoft.com/office/drawing/2014/main" id="{867C10C2-2E4C-FD4D-B4FB-B1E0C79D37CA}"/>
                </a:ext>
              </a:extLst>
            </p:cNvPr>
            <p:cNvSpPr txBox="1"/>
            <p:nvPr/>
          </p:nvSpPr>
          <p:spPr>
            <a:xfrm>
              <a:off x="6577679" y="-1306343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1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4</a:t>
              </a:r>
            </a:p>
          </p:txBody>
        </p:sp>
        <p:sp>
          <p:nvSpPr>
            <p:cNvPr id="332" name="TextBox 331">
              <a:extLst>
                <a:ext uri="{FF2B5EF4-FFF2-40B4-BE49-F238E27FC236}">
                  <a16:creationId xmlns:a16="http://schemas.microsoft.com/office/drawing/2014/main" id="{828D409D-E12D-9A41-8119-326022CC8F82}"/>
                </a:ext>
              </a:extLst>
            </p:cNvPr>
            <p:cNvSpPr txBox="1"/>
            <p:nvPr/>
          </p:nvSpPr>
          <p:spPr>
            <a:xfrm>
              <a:off x="6577679" y="-883520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1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3</a:t>
              </a:r>
            </a:p>
          </p:txBody>
        </p:sp>
        <p:sp>
          <p:nvSpPr>
            <p:cNvPr id="333" name="TextBox 332">
              <a:extLst>
                <a:ext uri="{FF2B5EF4-FFF2-40B4-BE49-F238E27FC236}">
                  <a16:creationId xmlns:a16="http://schemas.microsoft.com/office/drawing/2014/main" id="{19958B5C-DF0D-4946-BC32-A72AF8164804}"/>
                </a:ext>
              </a:extLst>
            </p:cNvPr>
            <p:cNvSpPr txBox="1"/>
            <p:nvPr/>
          </p:nvSpPr>
          <p:spPr>
            <a:xfrm>
              <a:off x="6577679" y="-460697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1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334" name="TextBox 333">
              <a:extLst>
                <a:ext uri="{FF2B5EF4-FFF2-40B4-BE49-F238E27FC236}">
                  <a16:creationId xmlns:a16="http://schemas.microsoft.com/office/drawing/2014/main" id="{943771DE-B82B-7A44-A5B0-8891FC4032DF}"/>
                </a:ext>
              </a:extLst>
            </p:cNvPr>
            <p:cNvSpPr txBox="1"/>
            <p:nvPr/>
          </p:nvSpPr>
          <p:spPr>
            <a:xfrm>
              <a:off x="6577679" y="-37874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1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335" name="TextBox 334">
              <a:extLst>
                <a:ext uri="{FF2B5EF4-FFF2-40B4-BE49-F238E27FC236}">
                  <a16:creationId xmlns:a16="http://schemas.microsoft.com/office/drawing/2014/main" id="{2FB608CD-4313-E54D-B491-0CF8261D6FE1}"/>
                </a:ext>
              </a:extLst>
            </p:cNvPr>
            <p:cNvSpPr txBox="1"/>
            <p:nvPr/>
          </p:nvSpPr>
          <p:spPr>
            <a:xfrm>
              <a:off x="6577679" y="384949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1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0</a:t>
              </a:r>
            </a:p>
          </p:txBody>
        </p:sp>
        <p:sp>
          <p:nvSpPr>
            <p:cNvPr id="336" name="TextBox 335">
              <a:extLst>
                <a:ext uri="{FF2B5EF4-FFF2-40B4-BE49-F238E27FC236}">
                  <a16:creationId xmlns:a16="http://schemas.microsoft.com/office/drawing/2014/main" id="{63017F33-ED44-7B43-94B0-92DE451D531A}"/>
                </a:ext>
              </a:extLst>
            </p:cNvPr>
            <p:cNvSpPr txBox="1"/>
            <p:nvPr/>
          </p:nvSpPr>
          <p:spPr>
            <a:xfrm>
              <a:off x="6577679" y="807772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1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337" name="TextBox 336">
              <a:extLst>
                <a:ext uri="{FF2B5EF4-FFF2-40B4-BE49-F238E27FC236}">
                  <a16:creationId xmlns:a16="http://schemas.microsoft.com/office/drawing/2014/main" id="{BA2B34F8-7585-AB44-87BC-0B173E7918FE}"/>
                </a:ext>
              </a:extLst>
            </p:cNvPr>
            <p:cNvSpPr txBox="1"/>
            <p:nvPr/>
          </p:nvSpPr>
          <p:spPr>
            <a:xfrm>
              <a:off x="6577679" y="1230595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1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5</a:t>
              </a:r>
            </a:p>
          </p:txBody>
        </p:sp>
        <p:sp>
          <p:nvSpPr>
            <p:cNvPr id="338" name="TextBox 337">
              <a:extLst>
                <a:ext uri="{FF2B5EF4-FFF2-40B4-BE49-F238E27FC236}">
                  <a16:creationId xmlns:a16="http://schemas.microsoft.com/office/drawing/2014/main" id="{7E6D044B-C2D4-0041-A585-0E6BFF97A1B8}"/>
                </a:ext>
              </a:extLst>
            </p:cNvPr>
            <p:cNvSpPr txBox="1"/>
            <p:nvPr/>
          </p:nvSpPr>
          <p:spPr>
            <a:xfrm>
              <a:off x="6577679" y="1653418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1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6</a:t>
              </a:r>
            </a:p>
          </p:txBody>
        </p:sp>
        <p:sp>
          <p:nvSpPr>
            <p:cNvPr id="339" name="TextBox 338">
              <a:extLst>
                <a:ext uri="{FF2B5EF4-FFF2-40B4-BE49-F238E27FC236}">
                  <a16:creationId xmlns:a16="http://schemas.microsoft.com/office/drawing/2014/main" id="{A947611C-35F2-D442-838E-D0EF439C34F8}"/>
                </a:ext>
              </a:extLst>
            </p:cNvPr>
            <p:cNvSpPr txBox="1"/>
            <p:nvPr/>
          </p:nvSpPr>
          <p:spPr>
            <a:xfrm>
              <a:off x="6577679" y="2076241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1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9</a:t>
              </a:r>
            </a:p>
          </p:txBody>
        </p:sp>
        <p:sp>
          <p:nvSpPr>
            <p:cNvPr id="340" name="TextBox 339">
              <a:extLst>
                <a:ext uri="{FF2B5EF4-FFF2-40B4-BE49-F238E27FC236}">
                  <a16:creationId xmlns:a16="http://schemas.microsoft.com/office/drawing/2014/main" id="{D5293B0C-9540-DD4C-AB36-BF951D9257B8}"/>
                </a:ext>
              </a:extLst>
            </p:cNvPr>
            <p:cNvSpPr txBox="1"/>
            <p:nvPr/>
          </p:nvSpPr>
          <p:spPr>
            <a:xfrm>
              <a:off x="6577679" y="2499064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1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3</a:t>
              </a:r>
            </a:p>
          </p:txBody>
        </p:sp>
        <p:sp>
          <p:nvSpPr>
            <p:cNvPr id="341" name="TextBox 340">
              <a:extLst>
                <a:ext uri="{FF2B5EF4-FFF2-40B4-BE49-F238E27FC236}">
                  <a16:creationId xmlns:a16="http://schemas.microsoft.com/office/drawing/2014/main" id="{612086F6-C654-AC4F-87CE-07B3BD119B1E}"/>
                </a:ext>
              </a:extLst>
            </p:cNvPr>
            <p:cNvSpPr txBox="1"/>
            <p:nvPr/>
          </p:nvSpPr>
          <p:spPr>
            <a:xfrm>
              <a:off x="6577679" y="2921887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1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7</a:t>
              </a:r>
            </a:p>
          </p:txBody>
        </p:sp>
        <p:sp>
          <p:nvSpPr>
            <p:cNvPr id="342" name="TextBox 341">
              <a:extLst>
                <a:ext uri="{FF2B5EF4-FFF2-40B4-BE49-F238E27FC236}">
                  <a16:creationId xmlns:a16="http://schemas.microsoft.com/office/drawing/2014/main" id="{2800EC30-41BC-2B45-9CEA-D6CCF7709585}"/>
                </a:ext>
              </a:extLst>
            </p:cNvPr>
            <p:cNvSpPr txBox="1"/>
            <p:nvPr/>
          </p:nvSpPr>
          <p:spPr>
            <a:xfrm>
              <a:off x="6577679" y="3344705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1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0</a:t>
              </a:r>
            </a:p>
          </p:txBody>
        </p:sp>
      </p:grpSp>
      <p:grpSp>
        <p:nvGrpSpPr>
          <p:cNvPr id="343" name="Группа 342">
            <a:extLst>
              <a:ext uri="{FF2B5EF4-FFF2-40B4-BE49-F238E27FC236}">
                <a16:creationId xmlns:a16="http://schemas.microsoft.com/office/drawing/2014/main" id="{C6841D3A-00A0-834D-8D54-60D5C49BCB14}"/>
              </a:ext>
            </a:extLst>
          </p:cNvPr>
          <p:cNvGrpSpPr/>
          <p:nvPr userDrawn="1"/>
        </p:nvGrpSpPr>
        <p:grpSpPr>
          <a:xfrm>
            <a:off x="2891832" y="1208594"/>
            <a:ext cx="419071" cy="5235823"/>
            <a:chOff x="6577679" y="-1306343"/>
            <a:chExt cx="419071" cy="5235823"/>
          </a:xfrm>
        </p:grpSpPr>
        <p:sp>
          <p:nvSpPr>
            <p:cNvPr id="344" name="TextBox 343">
              <a:extLst>
                <a:ext uri="{FF2B5EF4-FFF2-40B4-BE49-F238E27FC236}">
                  <a16:creationId xmlns:a16="http://schemas.microsoft.com/office/drawing/2014/main" id="{E38C2E4C-35F6-F148-9A0B-5B1481627AC9}"/>
                </a:ext>
              </a:extLst>
            </p:cNvPr>
            <p:cNvSpPr txBox="1"/>
            <p:nvPr/>
          </p:nvSpPr>
          <p:spPr>
            <a:xfrm>
              <a:off x="6577679" y="-1306343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1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4</a:t>
              </a:r>
            </a:p>
          </p:txBody>
        </p:sp>
        <p:sp>
          <p:nvSpPr>
            <p:cNvPr id="345" name="TextBox 344">
              <a:extLst>
                <a:ext uri="{FF2B5EF4-FFF2-40B4-BE49-F238E27FC236}">
                  <a16:creationId xmlns:a16="http://schemas.microsoft.com/office/drawing/2014/main" id="{9D7B52DB-5751-2D4E-AE48-92422B39FDD4}"/>
                </a:ext>
              </a:extLst>
            </p:cNvPr>
            <p:cNvSpPr txBox="1"/>
            <p:nvPr/>
          </p:nvSpPr>
          <p:spPr>
            <a:xfrm>
              <a:off x="6577679" y="-883520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1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7</a:t>
              </a:r>
            </a:p>
          </p:txBody>
        </p:sp>
        <p:sp>
          <p:nvSpPr>
            <p:cNvPr id="346" name="TextBox 345">
              <a:extLst>
                <a:ext uri="{FF2B5EF4-FFF2-40B4-BE49-F238E27FC236}">
                  <a16:creationId xmlns:a16="http://schemas.microsoft.com/office/drawing/2014/main" id="{A8672BB9-91B6-F54A-A5B0-A19F4D1F1F82}"/>
                </a:ext>
              </a:extLst>
            </p:cNvPr>
            <p:cNvSpPr txBox="1"/>
            <p:nvPr/>
          </p:nvSpPr>
          <p:spPr>
            <a:xfrm>
              <a:off x="6577679" y="-460697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1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2</a:t>
              </a:r>
            </a:p>
          </p:txBody>
        </p:sp>
        <p:sp>
          <p:nvSpPr>
            <p:cNvPr id="347" name="TextBox 346">
              <a:extLst>
                <a:ext uri="{FF2B5EF4-FFF2-40B4-BE49-F238E27FC236}">
                  <a16:creationId xmlns:a16="http://schemas.microsoft.com/office/drawing/2014/main" id="{7CCF2499-791E-564B-8B49-CD11692C24D4}"/>
                </a:ext>
              </a:extLst>
            </p:cNvPr>
            <p:cNvSpPr txBox="1"/>
            <p:nvPr/>
          </p:nvSpPr>
          <p:spPr>
            <a:xfrm>
              <a:off x="6577679" y="-37874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1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348" name="TextBox 347">
              <a:extLst>
                <a:ext uri="{FF2B5EF4-FFF2-40B4-BE49-F238E27FC236}">
                  <a16:creationId xmlns:a16="http://schemas.microsoft.com/office/drawing/2014/main" id="{09D24BFA-8DA9-484A-A313-F53717E801A5}"/>
                </a:ext>
              </a:extLst>
            </p:cNvPr>
            <p:cNvSpPr txBox="1"/>
            <p:nvPr/>
          </p:nvSpPr>
          <p:spPr>
            <a:xfrm>
              <a:off x="6577679" y="384949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1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8</a:t>
              </a:r>
            </a:p>
          </p:txBody>
        </p:sp>
        <p:sp>
          <p:nvSpPr>
            <p:cNvPr id="349" name="TextBox 348">
              <a:extLst>
                <a:ext uri="{FF2B5EF4-FFF2-40B4-BE49-F238E27FC236}">
                  <a16:creationId xmlns:a16="http://schemas.microsoft.com/office/drawing/2014/main" id="{DB5A929C-B2D8-D94B-8433-C94366D056B6}"/>
                </a:ext>
              </a:extLst>
            </p:cNvPr>
            <p:cNvSpPr txBox="1"/>
            <p:nvPr/>
          </p:nvSpPr>
          <p:spPr>
            <a:xfrm>
              <a:off x="6577679" y="807772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1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350" name="TextBox 349">
              <a:extLst>
                <a:ext uri="{FF2B5EF4-FFF2-40B4-BE49-F238E27FC236}">
                  <a16:creationId xmlns:a16="http://schemas.microsoft.com/office/drawing/2014/main" id="{82E701C5-0EDC-104F-97E2-3D5874B5DA54}"/>
                </a:ext>
              </a:extLst>
            </p:cNvPr>
            <p:cNvSpPr txBox="1"/>
            <p:nvPr/>
          </p:nvSpPr>
          <p:spPr>
            <a:xfrm>
              <a:off x="6577679" y="1230595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1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5</a:t>
              </a:r>
            </a:p>
          </p:txBody>
        </p:sp>
        <p:sp>
          <p:nvSpPr>
            <p:cNvPr id="351" name="TextBox 350">
              <a:extLst>
                <a:ext uri="{FF2B5EF4-FFF2-40B4-BE49-F238E27FC236}">
                  <a16:creationId xmlns:a16="http://schemas.microsoft.com/office/drawing/2014/main" id="{D751B828-D54B-0E4B-87F0-814DB4A48F27}"/>
                </a:ext>
              </a:extLst>
            </p:cNvPr>
            <p:cNvSpPr txBox="1"/>
            <p:nvPr/>
          </p:nvSpPr>
          <p:spPr>
            <a:xfrm>
              <a:off x="6577679" y="1653418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1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4</a:t>
              </a:r>
            </a:p>
          </p:txBody>
        </p:sp>
        <p:sp>
          <p:nvSpPr>
            <p:cNvPr id="352" name="TextBox 351">
              <a:extLst>
                <a:ext uri="{FF2B5EF4-FFF2-40B4-BE49-F238E27FC236}">
                  <a16:creationId xmlns:a16="http://schemas.microsoft.com/office/drawing/2014/main" id="{016B597F-AF9D-0742-8DA5-EF000CEB151F}"/>
                </a:ext>
              </a:extLst>
            </p:cNvPr>
            <p:cNvSpPr txBox="1"/>
            <p:nvPr/>
          </p:nvSpPr>
          <p:spPr>
            <a:xfrm>
              <a:off x="6577679" y="2076241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1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9</a:t>
              </a:r>
            </a:p>
          </p:txBody>
        </p:sp>
        <p:sp>
          <p:nvSpPr>
            <p:cNvPr id="353" name="TextBox 352">
              <a:extLst>
                <a:ext uri="{FF2B5EF4-FFF2-40B4-BE49-F238E27FC236}">
                  <a16:creationId xmlns:a16="http://schemas.microsoft.com/office/drawing/2014/main" id="{A81FA371-B863-534D-B7B1-C0E4950D55DC}"/>
                </a:ext>
              </a:extLst>
            </p:cNvPr>
            <p:cNvSpPr txBox="1"/>
            <p:nvPr/>
          </p:nvSpPr>
          <p:spPr>
            <a:xfrm>
              <a:off x="6577679" y="2499064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1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4</a:t>
              </a:r>
            </a:p>
          </p:txBody>
        </p:sp>
        <p:sp>
          <p:nvSpPr>
            <p:cNvPr id="354" name="TextBox 353">
              <a:extLst>
                <a:ext uri="{FF2B5EF4-FFF2-40B4-BE49-F238E27FC236}">
                  <a16:creationId xmlns:a16="http://schemas.microsoft.com/office/drawing/2014/main" id="{E3CF4612-8D11-9048-8FE1-ECE15FEBD578}"/>
                </a:ext>
              </a:extLst>
            </p:cNvPr>
            <p:cNvSpPr txBox="1"/>
            <p:nvPr/>
          </p:nvSpPr>
          <p:spPr>
            <a:xfrm>
              <a:off x="6577679" y="2921887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1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7</a:t>
              </a:r>
            </a:p>
          </p:txBody>
        </p:sp>
        <p:sp>
          <p:nvSpPr>
            <p:cNvPr id="355" name="TextBox 354">
              <a:extLst>
                <a:ext uri="{FF2B5EF4-FFF2-40B4-BE49-F238E27FC236}">
                  <a16:creationId xmlns:a16="http://schemas.microsoft.com/office/drawing/2014/main" id="{070819B7-2B96-7F4A-B97A-92A7CD331C0E}"/>
                </a:ext>
              </a:extLst>
            </p:cNvPr>
            <p:cNvSpPr txBox="1"/>
            <p:nvPr/>
          </p:nvSpPr>
          <p:spPr>
            <a:xfrm>
              <a:off x="6577679" y="3344705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1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0</a:t>
              </a:r>
            </a:p>
          </p:txBody>
        </p:sp>
      </p:grpSp>
      <p:grpSp>
        <p:nvGrpSpPr>
          <p:cNvPr id="357" name="Группа 356">
            <a:extLst>
              <a:ext uri="{FF2B5EF4-FFF2-40B4-BE49-F238E27FC236}">
                <a16:creationId xmlns:a16="http://schemas.microsoft.com/office/drawing/2014/main" id="{1E0126E7-5B2D-204C-8F39-89BE0B34D8BE}"/>
              </a:ext>
            </a:extLst>
          </p:cNvPr>
          <p:cNvGrpSpPr/>
          <p:nvPr userDrawn="1"/>
        </p:nvGrpSpPr>
        <p:grpSpPr>
          <a:xfrm>
            <a:off x="902477" y="-2589074"/>
            <a:ext cx="419071" cy="5112713"/>
            <a:chOff x="6577679" y="-1306343"/>
            <a:chExt cx="419071" cy="5112713"/>
          </a:xfrm>
        </p:grpSpPr>
        <p:sp>
          <p:nvSpPr>
            <p:cNvPr id="358" name="TextBox 357">
              <a:extLst>
                <a:ext uri="{FF2B5EF4-FFF2-40B4-BE49-F238E27FC236}">
                  <a16:creationId xmlns:a16="http://schemas.microsoft.com/office/drawing/2014/main" id="{D90AAEE6-67BF-4947-B354-28C6B2EEE587}"/>
                </a:ext>
              </a:extLst>
            </p:cNvPr>
            <p:cNvSpPr txBox="1"/>
            <p:nvPr/>
          </p:nvSpPr>
          <p:spPr>
            <a:xfrm>
              <a:off x="6577679" y="-1306343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4</a:t>
              </a:r>
            </a:p>
          </p:txBody>
        </p:sp>
        <p:sp>
          <p:nvSpPr>
            <p:cNvPr id="359" name="TextBox 358">
              <a:extLst>
                <a:ext uri="{FF2B5EF4-FFF2-40B4-BE49-F238E27FC236}">
                  <a16:creationId xmlns:a16="http://schemas.microsoft.com/office/drawing/2014/main" id="{4FB38EEF-8D2F-BE42-8D76-CC6EED381FDA}"/>
                </a:ext>
              </a:extLst>
            </p:cNvPr>
            <p:cNvSpPr txBox="1"/>
            <p:nvPr/>
          </p:nvSpPr>
          <p:spPr>
            <a:xfrm>
              <a:off x="6577679" y="-883520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3</a:t>
              </a:r>
            </a:p>
          </p:txBody>
        </p:sp>
        <p:sp>
          <p:nvSpPr>
            <p:cNvPr id="360" name="TextBox 359">
              <a:extLst>
                <a:ext uri="{FF2B5EF4-FFF2-40B4-BE49-F238E27FC236}">
                  <a16:creationId xmlns:a16="http://schemas.microsoft.com/office/drawing/2014/main" id="{3E072BE7-E7FB-844F-ABBB-0D1038683074}"/>
                </a:ext>
              </a:extLst>
            </p:cNvPr>
            <p:cNvSpPr txBox="1"/>
            <p:nvPr/>
          </p:nvSpPr>
          <p:spPr>
            <a:xfrm>
              <a:off x="6577679" y="-460697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361" name="TextBox 360">
              <a:extLst>
                <a:ext uri="{FF2B5EF4-FFF2-40B4-BE49-F238E27FC236}">
                  <a16:creationId xmlns:a16="http://schemas.microsoft.com/office/drawing/2014/main" id="{BD4C4D9B-30C6-D449-AE2A-74973C3B665C}"/>
                </a:ext>
              </a:extLst>
            </p:cNvPr>
            <p:cNvSpPr txBox="1"/>
            <p:nvPr/>
          </p:nvSpPr>
          <p:spPr>
            <a:xfrm>
              <a:off x="6577679" y="-37874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362" name="TextBox 361">
              <a:extLst>
                <a:ext uri="{FF2B5EF4-FFF2-40B4-BE49-F238E27FC236}">
                  <a16:creationId xmlns:a16="http://schemas.microsoft.com/office/drawing/2014/main" id="{D44CA594-62EA-8547-B548-7CA7260EA149}"/>
                </a:ext>
              </a:extLst>
            </p:cNvPr>
            <p:cNvSpPr txBox="1"/>
            <p:nvPr/>
          </p:nvSpPr>
          <p:spPr>
            <a:xfrm>
              <a:off x="6577679" y="384949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0</a:t>
              </a:r>
            </a:p>
          </p:txBody>
        </p:sp>
        <p:sp>
          <p:nvSpPr>
            <p:cNvPr id="363" name="TextBox 362">
              <a:extLst>
                <a:ext uri="{FF2B5EF4-FFF2-40B4-BE49-F238E27FC236}">
                  <a16:creationId xmlns:a16="http://schemas.microsoft.com/office/drawing/2014/main" id="{DF009824-2009-0C4F-8115-5B22A09E8B72}"/>
                </a:ext>
              </a:extLst>
            </p:cNvPr>
            <p:cNvSpPr txBox="1"/>
            <p:nvPr/>
          </p:nvSpPr>
          <p:spPr>
            <a:xfrm>
              <a:off x="6577679" y="807772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364" name="TextBox 363">
              <a:extLst>
                <a:ext uri="{FF2B5EF4-FFF2-40B4-BE49-F238E27FC236}">
                  <a16:creationId xmlns:a16="http://schemas.microsoft.com/office/drawing/2014/main" id="{60FE40F5-D365-EF40-9B49-7C604D744841}"/>
                </a:ext>
              </a:extLst>
            </p:cNvPr>
            <p:cNvSpPr txBox="1"/>
            <p:nvPr/>
          </p:nvSpPr>
          <p:spPr>
            <a:xfrm>
              <a:off x="6577679" y="1230595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5</a:t>
              </a:r>
            </a:p>
          </p:txBody>
        </p:sp>
        <p:sp>
          <p:nvSpPr>
            <p:cNvPr id="365" name="TextBox 364">
              <a:extLst>
                <a:ext uri="{FF2B5EF4-FFF2-40B4-BE49-F238E27FC236}">
                  <a16:creationId xmlns:a16="http://schemas.microsoft.com/office/drawing/2014/main" id="{BC03C822-273B-F34D-A3F8-F4D6C0601A50}"/>
                </a:ext>
              </a:extLst>
            </p:cNvPr>
            <p:cNvSpPr txBox="1"/>
            <p:nvPr/>
          </p:nvSpPr>
          <p:spPr>
            <a:xfrm>
              <a:off x="6577679" y="1653418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6</a:t>
              </a:r>
            </a:p>
          </p:txBody>
        </p:sp>
        <p:sp>
          <p:nvSpPr>
            <p:cNvPr id="366" name="TextBox 365">
              <a:extLst>
                <a:ext uri="{FF2B5EF4-FFF2-40B4-BE49-F238E27FC236}">
                  <a16:creationId xmlns:a16="http://schemas.microsoft.com/office/drawing/2014/main" id="{45C7A691-58EB-FF4B-AC35-5D6763DA3C6E}"/>
                </a:ext>
              </a:extLst>
            </p:cNvPr>
            <p:cNvSpPr txBox="1"/>
            <p:nvPr/>
          </p:nvSpPr>
          <p:spPr>
            <a:xfrm>
              <a:off x="6577679" y="2076241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9</a:t>
              </a:r>
            </a:p>
          </p:txBody>
        </p:sp>
        <p:sp>
          <p:nvSpPr>
            <p:cNvPr id="367" name="TextBox 366">
              <a:extLst>
                <a:ext uri="{FF2B5EF4-FFF2-40B4-BE49-F238E27FC236}">
                  <a16:creationId xmlns:a16="http://schemas.microsoft.com/office/drawing/2014/main" id="{C4612B1A-A471-C843-9052-E5B45D5151DE}"/>
                </a:ext>
              </a:extLst>
            </p:cNvPr>
            <p:cNvSpPr txBox="1"/>
            <p:nvPr/>
          </p:nvSpPr>
          <p:spPr>
            <a:xfrm>
              <a:off x="6577679" y="2499064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3</a:t>
              </a:r>
            </a:p>
          </p:txBody>
        </p:sp>
        <p:sp>
          <p:nvSpPr>
            <p:cNvPr id="368" name="TextBox 367">
              <a:extLst>
                <a:ext uri="{FF2B5EF4-FFF2-40B4-BE49-F238E27FC236}">
                  <a16:creationId xmlns:a16="http://schemas.microsoft.com/office/drawing/2014/main" id="{8DBAA629-4B21-6C45-AFD9-BF980EDDA65E}"/>
                </a:ext>
              </a:extLst>
            </p:cNvPr>
            <p:cNvSpPr txBox="1"/>
            <p:nvPr/>
          </p:nvSpPr>
          <p:spPr>
            <a:xfrm>
              <a:off x="6577679" y="2921887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7</a:t>
              </a:r>
            </a:p>
          </p:txBody>
        </p:sp>
        <p:sp>
          <p:nvSpPr>
            <p:cNvPr id="369" name="TextBox 368">
              <a:extLst>
                <a:ext uri="{FF2B5EF4-FFF2-40B4-BE49-F238E27FC236}">
                  <a16:creationId xmlns:a16="http://schemas.microsoft.com/office/drawing/2014/main" id="{6BAD4DAE-76ED-EE41-AA8D-C9D9F51E3773}"/>
                </a:ext>
              </a:extLst>
            </p:cNvPr>
            <p:cNvSpPr txBox="1"/>
            <p:nvPr/>
          </p:nvSpPr>
          <p:spPr>
            <a:xfrm>
              <a:off x="6577679" y="3344705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0</a:t>
              </a:r>
            </a:p>
          </p:txBody>
        </p:sp>
      </p:grpSp>
      <p:grpSp>
        <p:nvGrpSpPr>
          <p:cNvPr id="370" name="Группа 369">
            <a:extLst>
              <a:ext uri="{FF2B5EF4-FFF2-40B4-BE49-F238E27FC236}">
                <a16:creationId xmlns:a16="http://schemas.microsoft.com/office/drawing/2014/main" id="{F971ACB6-6A4D-9246-B1DB-A7B2344EAA40}"/>
              </a:ext>
            </a:extLst>
          </p:cNvPr>
          <p:cNvGrpSpPr/>
          <p:nvPr userDrawn="1"/>
        </p:nvGrpSpPr>
        <p:grpSpPr>
          <a:xfrm>
            <a:off x="11292857" y="4760811"/>
            <a:ext cx="419071" cy="5112713"/>
            <a:chOff x="6577679" y="-1306343"/>
            <a:chExt cx="419071" cy="5112713"/>
          </a:xfrm>
        </p:grpSpPr>
        <p:sp>
          <p:nvSpPr>
            <p:cNvPr id="371" name="TextBox 370">
              <a:extLst>
                <a:ext uri="{FF2B5EF4-FFF2-40B4-BE49-F238E27FC236}">
                  <a16:creationId xmlns:a16="http://schemas.microsoft.com/office/drawing/2014/main" id="{A387BABB-4F59-A748-AEA1-F359BAB5FBC0}"/>
                </a:ext>
              </a:extLst>
            </p:cNvPr>
            <p:cNvSpPr txBox="1"/>
            <p:nvPr/>
          </p:nvSpPr>
          <p:spPr>
            <a:xfrm>
              <a:off x="6577679" y="-1306343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4</a:t>
              </a:r>
            </a:p>
          </p:txBody>
        </p:sp>
        <p:sp>
          <p:nvSpPr>
            <p:cNvPr id="372" name="TextBox 371">
              <a:extLst>
                <a:ext uri="{FF2B5EF4-FFF2-40B4-BE49-F238E27FC236}">
                  <a16:creationId xmlns:a16="http://schemas.microsoft.com/office/drawing/2014/main" id="{34A7C3CB-960B-3442-AEB5-D274DCC6AD8B}"/>
                </a:ext>
              </a:extLst>
            </p:cNvPr>
            <p:cNvSpPr txBox="1"/>
            <p:nvPr/>
          </p:nvSpPr>
          <p:spPr>
            <a:xfrm>
              <a:off x="6577679" y="-883520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3</a:t>
              </a:r>
            </a:p>
          </p:txBody>
        </p:sp>
        <p:sp>
          <p:nvSpPr>
            <p:cNvPr id="373" name="TextBox 372">
              <a:extLst>
                <a:ext uri="{FF2B5EF4-FFF2-40B4-BE49-F238E27FC236}">
                  <a16:creationId xmlns:a16="http://schemas.microsoft.com/office/drawing/2014/main" id="{F72D449D-AC43-C44F-8E05-A81361154FD8}"/>
                </a:ext>
              </a:extLst>
            </p:cNvPr>
            <p:cNvSpPr txBox="1"/>
            <p:nvPr/>
          </p:nvSpPr>
          <p:spPr>
            <a:xfrm>
              <a:off x="6577679" y="-460697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374" name="TextBox 373">
              <a:extLst>
                <a:ext uri="{FF2B5EF4-FFF2-40B4-BE49-F238E27FC236}">
                  <a16:creationId xmlns:a16="http://schemas.microsoft.com/office/drawing/2014/main" id="{C81DAA2B-76FA-2746-98FF-8135B7960F0D}"/>
                </a:ext>
              </a:extLst>
            </p:cNvPr>
            <p:cNvSpPr txBox="1"/>
            <p:nvPr/>
          </p:nvSpPr>
          <p:spPr>
            <a:xfrm>
              <a:off x="6577679" y="-37874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375" name="TextBox 374">
              <a:extLst>
                <a:ext uri="{FF2B5EF4-FFF2-40B4-BE49-F238E27FC236}">
                  <a16:creationId xmlns:a16="http://schemas.microsoft.com/office/drawing/2014/main" id="{FE1F21D5-D5A0-6B4C-88DA-51DBD6E00262}"/>
                </a:ext>
              </a:extLst>
            </p:cNvPr>
            <p:cNvSpPr txBox="1"/>
            <p:nvPr/>
          </p:nvSpPr>
          <p:spPr>
            <a:xfrm>
              <a:off x="6577679" y="384949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0</a:t>
              </a:r>
            </a:p>
          </p:txBody>
        </p:sp>
        <p:sp>
          <p:nvSpPr>
            <p:cNvPr id="376" name="TextBox 375">
              <a:extLst>
                <a:ext uri="{FF2B5EF4-FFF2-40B4-BE49-F238E27FC236}">
                  <a16:creationId xmlns:a16="http://schemas.microsoft.com/office/drawing/2014/main" id="{95D78508-EE28-9547-92C7-887EE9D9A30A}"/>
                </a:ext>
              </a:extLst>
            </p:cNvPr>
            <p:cNvSpPr txBox="1"/>
            <p:nvPr/>
          </p:nvSpPr>
          <p:spPr>
            <a:xfrm>
              <a:off x="6577679" y="807772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377" name="TextBox 376">
              <a:extLst>
                <a:ext uri="{FF2B5EF4-FFF2-40B4-BE49-F238E27FC236}">
                  <a16:creationId xmlns:a16="http://schemas.microsoft.com/office/drawing/2014/main" id="{A0827E42-C1E6-B343-BDF1-12B226430752}"/>
                </a:ext>
              </a:extLst>
            </p:cNvPr>
            <p:cNvSpPr txBox="1"/>
            <p:nvPr/>
          </p:nvSpPr>
          <p:spPr>
            <a:xfrm>
              <a:off x="6577679" y="1230595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5</a:t>
              </a:r>
            </a:p>
          </p:txBody>
        </p:sp>
        <p:sp>
          <p:nvSpPr>
            <p:cNvPr id="378" name="TextBox 377">
              <a:extLst>
                <a:ext uri="{FF2B5EF4-FFF2-40B4-BE49-F238E27FC236}">
                  <a16:creationId xmlns:a16="http://schemas.microsoft.com/office/drawing/2014/main" id="{9A81117C-249F-954E-826C-3F39C6B33D85}"/>
                </a:ext>
              </a:extLst>
            </p:cNvPr>
            <p:cNvSpPr txBox="1"/>
            <p:nvPr/>
          </p:nvSpPr>
          <p:spPr>
            <a:xfrm>
              <a:off x="6577679" y="1653418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6</a:t>
              </a:r>
            </a:p>
          </p:txBody>
        </p:sp>
        <p:sp>
          <p:nvSpPr>
            <p:cNvPr id="379" name="TextBox 378">
              <a:extLst>
                <a:ext uri="{FF2B5EF4-FFF2-40B4-BE49-F238E27FC236}">
                  <a16:creationId xmlns:a16="http://schemas.microsoft.com/office/drawing/2014/main" id="{1A7ACE1D-F917-B945-86DE-C846F360BED4}"/>
                </a:ext>
              </a:extLst>
            </p:cNvPr>
            <p:cNvSpPr txBox="1"/>
            <p:nvPr/>
          </p:nvSpPr>
          <p:spPr>
            <a:xfrm>
              <a:off x="6577679" y="2076241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9</a:t>
              </a:r>
            </a:p>
          </p:txBody>
        </p:sp>
        <p:sp>
          <p:nvSpPr>
            <p:cNvPr id="380" name="TextBox 379">
              <a:extLst>
                <a:ext uri="{FF2B5EF4-FFF2-40B4-BE49-F238E27FC236}">
                  <a16:creationId xmlns:a16="http://schemas.microsoft.com/office/drawing/2014/main" id="{2C85E8D1-A30F-5D4C-A3E5-7D5B816603BE}"/>
                </a:ext>
              </a:extLst>
            </p:cNvPr>
            <p:cNvSpPr txBox="1"/>
            <p:nvPr/>
          </p:nvSpPr>
          <p:spPr>
            <a:xfrm>
              <a:off x="6577679" y="2499064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3</a:t>
              </a:r>
            </a:p>
          </p:txBody>
        </p:sp>
        <p:sp>
          <p:nvSpPr>
            <p:cNvPr id="381" name="TextBox 380">
              <a:extLst>
                <a:ext uri="{FF2B5EF4-FFF2-40B4-BE49-F238E27FC236}">
                  <a16:creationId xmlns:a16="http://schemas.microsoft.com/office/drawing/2014/main" id="{944FEFAC-DCFD-C543-A265-72CD7DC4FC7D}"/>
                </a:ext>
              </a:extLst>
            </p:cNvPr>
            <p:cNvSpPr txBox="1"/>
            <p:nvPr/>
          </p:nvSpPr>
          <p:spPr>
            <a:xfrm>
              <a:off x="6577679" y="2921887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7</a:t>
              </a:r>
            </a:p>
          </p:txBody>
        </p:sp>
        <p:sp>
          <p:nvSpPr>
            <p:cNvPr id="382" name="TextBox 381">
              <a:extLst>
                <a:ext uri="{FF2B5EF4-FFF2-40B4-BE49-F238E27FC236}">
                  <a16:creationId xmlns:a16="http://schemas.microsoft.com/office/drawing/2014/main" id="{3F675855-87B8-544F-B4F3-48DC27BECAA2}"/>
                </a:ext>
              </a:extLst>
            </p:cNvPr>
            <p:cNvSpPr txBox="1"/>
            <p:nvPr/>
          </p:nvSpPr>
          <p:spPr>
            <a:xfrm>
              <a:off x="6577679" y="3344705"/>
              <a:ext cx="419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0</a:t>
              </a:r>
            </a:p>
          </p:txBody>
        </p:sp>
      </p:grpSp>
      <p:grpSp>
        <p:nvGrpSpPr>
          <p:cNvPr id="383" name="Группа 382">
            <a:extLst>
              <a:ext uri="{FF2B5EF4-FFF2-40B4-BE49-F238E27FC236}">
                <a16:creationId xmlns:a16="http://schemas.microsoft.com/office/drawing/2014/main" id="{EE2A248E-0078-B045-9537-E50D596FBDA7}"/>
              </a:ext>
            </a:extLst>
          </p:cNvPr>
          <p:cNvGrpSpPr/>
          <p:nvPr userDrawn="1"/>
        </p:nvGrpSpPr>
        <p:grpSpPr>
          <a:xfrm>
            <a:off x="359056" y="-1607038"/>
            <a:ext cx="419071" cy="5235823"/>
            <a:chOff x="6577679" y="-1306343"/>
            <a:chExt cx="419071" cy="5235823"/>
          </a:xfrm>
        </p:grpSpPr>
        <p:sp>
          <p:nvSpPr>
            <p:cNvPr id="384" name="TextBox 383">
              <a:extLst>
                <a:ext uri="{FF2B5EF4-FFF2-40B4-BE49-F238E27FC236}">
                  <a16:creationId xmlns:a16="http://schemas.microsoft.com/office/drawing/2014/main" id="{58D8CC94-8330-954F-896F-B07D7992F1C0}"/>
                </a:ext>
              </a:extLst>
            </p:cNvPr>
            <p:cNvSpPr txBox="1"/>
            <p:nvPr/>
          </p:nvSpPr>
          <p:spPr>
            <a:xfrm>
              <a:off x="6577679" y="-1306343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3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4</a:t>
              </a:r>
            </a:p>
          </p:txBody>
        </p:sp>
        <p:sp>
          <p:nvSpPr>
            <p:cNvPr id="385" name="TextBox 384">
              <a:extLst>
                <a:ext uri="{FF2B5EF4-FFF2-40B4-BE49-F238E27FC236}">
                  <a16:creationId xmlns:a16="http://schemas.microsoft.com/office/drawing/2014/main" id="{50CC4E4B-E056-1D4F-968A-318035BE0559}"/>
                </a:ext>
              </a:extLst>
            </p:cNvPr>
            <p:cNvSpPr txBox="1"/>
            <p:nvPr/>
          </p:nvSpPr>
          <p:spPr>
            <a:xfrm>
              <a:off x="6577679" y="-883520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3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7</a:t>
              </a:r>
            </a:p>
          </p:txBody>
        </p:sp>
        <p:sp>
          <p:nvSpPr>
            <p:cNvPr id="386" name="TextBox 385">
              <a:extLst>
                <a:ext uri="{FF2B5EF4-FFF2-40B4-BE49-F238E27FC236}">
                  <a16:creationId xmlns:a16="http://schemas.microsoft.com/office/drawing/2014/main" id="{3DB57F22-3356-B442-B830-BA8F1A39E4A0}"/>
                </a:ext>
              </a:extLst>
            </p:cNvPr>
            <p:cNvSpPr txBox="1"/>
            <p:nvPr/>
          </p:nvSpPr>
          <p:spPr>
            <a:xfrm>
              <a:off x="6577679" y="-460697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3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2</a:t>
              </a:r>
            </a:p>
          </p:txBody>
        </p:sp>
        <p:sp>
          <p:nvSpPr>
            <p:cNvPr id="387" name="TextBox 386">
              <a:extLst>
                <a:ext uri="{FF2B5EF4-FFF2-40B4-BE49-F238E27FC236}">
                  <a16:creationId xmlns:a16="http://schemas.microsoft.com/office/drawing/2014/main" id="{6B05E7C5-1DB4-EB41-A836-AA3F75ADA474}"/>
                </a:ext>
              </a:extLst>
            </p:cNvPr>
            <p:cNvSpPr txBox="1"/>
            <p:nvPr/>
          </p:nvSpPr>
          <p:spPr>
            <a:xfrm>
              <a:off x="6577679" y="-37874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3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388" name="TextBox 387">
              <a:extLst>
                <a:ext uri="{FF2B5EF4-FFF2-40B4-BE49-F238E27FC236}">
                  <a16:creationId xmlns:a16="http://schemas.microsoft.com/office/drawing/2014/main" id="{01B988FD-AA38-2649-B0F5-57B01D3403FC}"/>
                </a:ext>
              </a:extLst>
            </p:cNvPr>
            <p:cNvSpPr txBox="1"/>
            <p:nvPr/>
          </p:nvSpPr>
          <p:spPr>
            <a:xfrm>
              <a:off x="6577679" y="384949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3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8</a:t>
              </a:r>
            </a:p>
          </p:txBody>
        </p:sp>
        <p:sp>
          <p:nvSpPr>
            <p:cNvPr id="389" name="TextBox 388">
              <a:extLst>
                <a:ext uri="{FF2B5EF4-FFF2-40B4-BE49-F238E27FC236}">
                  <a16:creationId xmlns:a16="http://schemas.microsoft.com/office/drawing/2014/main" id="{6ACFB3E0-595E-C74B-9103-9EC259BA6798}"/>
                </a:ext>
              </a:extLst>
            </p:cNvPr>
            <p:cNvSpPr txBox="1"/>
            <p:nvPr/>
          </p:nvSpPr>
          <p:spPr>
            <a:xfrm>
              <a:off x="6577679" y="807772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3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390" name="TextBox 389">
              <a:extLst>
                <a:ext uri="{FF2B5EF4-FFF2-40B4-BE49-F238E27FC236}">
                  <a16:creationId xmlns:a16="http://schemas.microsoft.com/office/drawing/2014/main" id="{4B08203D-0DBF-4842-9312-DEA6D26E5683}"/>
                </a:ext>
              </a:extLst>
            </p:cNvPr>
            <p:cNvSpPr txBox="1"/>
            <p:nvPr/>
          </p:nvSpPr>
          <p:spPr>
            <a:xfrm>
              <a:off x="6577679" y="1230595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3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5</a:t>
              </a:r>
            </a:p>
          </p:txBody>
        </p:sp>
        <p:sp>
          <p:nvSpPr>
            <p:cNvPr id="391" name="TextBox 390">
              <a:extLst>
                <a:ext uri="{FF2B5EF4-FFF2-40B4-BE49-F238E27FC236}">
                  <a16:creationId xmlns:a16="http://schemas.microsoft.com/office/drawing/2014/main" id="{9141215B-6162-CD45-8C20-085CCA0420EC}"/>
                </a:ext>
              </a:extLst>
            </p:cNvPr>
            <p:cNvSpPr txBox="1"/>
            <p:nvPr/>
          </p:nvSpPr>
          <p:spPr>
            <a:xfrm>
              <a:off x="6577679" y="1653418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3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4</a:t>
              </a:r>
            </a:p>
          </p:txBody>
        </p:sp>
        <p:sp>
          <p:nvSpPr>
            <p:cNvPr id="392" name="TextBox 391">
              <a:extLst>
                <a:ext uri="{FF2B5EF4-FFF2-40B4-BE49-F238E27FC236}">
                  <a16:creationId xmlns:a16="http://schemas.microsoft.com/office/drawing/2014/main" id="{3A5262EE-9AA6-474D-B0BC-9811BA4FFCEB}"/>
                </a:ext>
              </a:extLst>
            </p:cNvPr>
            <p:cNvSpPr txBox="1"/>
            <p:nvPr/>
          </p:nvSpPr>
          <p:spPr>
            <a:xfrm>
              <a:off x="6577679" y="2076241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3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9</a:t>
              </a:r>
            </a:p>
          </p:txBody>
        </p:sp>
        <p:sp>
          <p:nvSpPr>
            <p:cNvPr id="393" name="TextBox 392">
              <a:extLst>
                <a:ext uri="{FF2B5EF4-FFF2-40B4-BE49-F238E27FC236}">
                  <a16:creationId xmlns:a16="http://schemas.microsoft.com/office/drawing/2014/main" id="{14F9EBE8-2CF2-CC47-B37C-0472C60D2EBD}"/>
                </a:ext>
              </a:extLst>
            </p:cNvPr>
            <p:cNvSpPr txBox="1"/>
            <p:nvPr/>
          </p:nvSpPr>
          <p:spPr>
            <a:xfrm>
              <a:off x="6577679" y="2499064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3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4</a:t>
              </a:r>
            </a:p>
          </p:txBody>
        </p:sp>
        <p:sp>
          <p:nvSpPr>
            <p:cNvPr id="394" name="TextBox 393">
              <a:extLst>
                <a:ext uri="{FF2B5EF4-FFF2-40B4-BE49-F238E27FC236}">
                  <a16:creationId xmlns:a16="http://schemas.microsoft.com/office/drawing/2014/main" id="{760EAC27-A9AA-7C40-A6B0-7EF7309245BC}"/>
                </a:ext>
              </a:extLst>
            </p:cNvPr>
            <p:cNvSpPr txBox="1"/>
            <p:nvPr/>
          </p:nvSpPr>
          <p:spPr>
            <a:xfrm>
              <a:off x="6577679" y="2921887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3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7</a:t>
              </a:r>
            </a:p>
          </p:txBody>
        </p:sp>
        <p:sp>
          <p:nvSpPr>
            <p:cNvPr id="395" name="TextBox 394">
              <a:extLst>
                <a:ext uri="{FF2B5EF4-FFF2-40B4-BE49-F238E27FC236}">
                  <a16:creationId xmlns:a16="http://schemas.microsoft.com/office/drawing/2014/main" id="{708ED0E6-19CC-9C40-B6B4-99158FC9BEFC}"/>
                </a:ext>
              </a:extLst>
            </p:cNvPr>
            <p:cNvSpPr txBox="1"/>
            <p:nvPr/>
          </p:nvSpPr>
          <p:spPr>
            <a:xfrm>
              <a:off x="6577679" y="3344705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3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0</a:t>
              </a:r>
            </a:p>
          </p:txBody>
        </p:sp>
      </p:grpSp>
      <p:grpSp>
        <p:nvGrpSpPr>
          <p:cNvPr id="396" name="Группа 395">
            <a:extLst>
              <a:ext uri="{FF2B5EF4-FFF2-40B4-BE49-F238E27FC236}">
                <a16:creationId xmlns:a16="http://schemas.microsoft.com/office/drawing/2014/main" id="{3986F202-F3D6-FC49-9C1C-F1528EA71F1B}"/>
              </a:ext>
            </a:extLst>
          </p:cNvPr>
          <p:cNvGrpSpPr/>
          <p:nvPr userDrawn="1"/>
        </p:nvGrpSpPr>
        <p:grpSpPr>
          <a:xfrm>
            <a:off x="10746542" y="4636736"/>
            <a:ext cx="419071" cy="5297379"/>
            <a:chOff x="6577679" y="-1306343"/>
            <a:chExt cx="419071" cy="5297379"/>
          </a:xfrm>
        </p:grpSpPr>
        <p:sp>
          <p:nvSpPr>
            <p:cNvPr id="397" name="TextBox 396">
              <a:extLst>
                <a:ext uri="{FF2B5EF4-FFF2-40B4-BE49-F238E27FC236}">
                  <a16:creationId xmlns:a16="http://schemas.microsoft.com/office/drawing/2014/main" id="{B474E869-93FE-DB4D-A68C-55F1D854FB9E}"/>
                </a:ext>
              </a:extLst>
            </p:cNvPr>
            <p:cNvSpPr txBox="1"/>
            <p:nvPr/>
          </p:nvSpPr>
          <p:spPr>
            <a:xfrm>
              <a:off x="6577679" y="-1306343"/>
              <a:ext cx="4190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dirty="0">
                  <a:solidFill>
                    <a:srgbClr val="155D7D">
                      <a:alpha val="20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4</a:t>
              </a:r>
            </a:p>
          </p:txBody>
        </p:sp>
        <p:sp>
          <p:nvSpPr>
            <p:cNvPr id="398" name="TextBox 397">
              <a:extLst>
                <a:ext uri="{FF2B5EF4-FFF2-40B4-BE49-F238E27FC236}">
                  <a16:creationId xmlns:a16="http://schemas.microsoft.com/office/drawing/2014/main" id="{76F616B2-4D1E-6B46-AF74-53D2272151E0}"/>
                </a:ext>
              </a:extLst>
            </p:cNvPr>
            <p:cNvSpPr txBox="1"/>
            <p:nvPr/>
          </p:nvSpPr>
          <p:spPr>
            <a:xfrm>
              <a:off x="6577679" y="-883520"/>
              <a:ext cx="4190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dirty="0">
                  <a:solidFill>
                    <a:srgbClr val="155D7D">
                      <a:alpha val="20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3</a:t>
              </a:r>
            </a:p>
          </p:txBody>
        </p:sp>
        <p:sp>
          <p:nvSpPr>
            <p:cNvPr id="399" name="TextBox 398">
              <a:extLst>
                <a:ext uri="{FF2B5EF4-FFF2-40B4-BE49-F238E27FC236}">
                  <a16:creationId xmlns:a16="http://schemas.microsoft.com/office/drawing/2014/main" id="{8D1BE555-4F9F-E34C-AF34-0687254943FE}"/>
                </a:ext>
              </a:extLst>
            </p:cNvPr>
            <p:cNvSpPr txBox="1"/>
            <p:nvPr/>
          </p:nvSpPr>
          <p:spPr>
            <a:xfrm>
              <a:off x="6577679" y="-460697"/>
              <a:ext cx="4190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dirty="0">
                  <a:solidFill>
                    <a:srgbClr val="155D7D">
                      <a:alpha val="20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400" name="TextBox 399">
              <a:extLst>
                <a:ext uri="{FF2B5EF4-FFF2-40B4-BE49-F238E27FC236}">
                  <a16:creationId xmlns:a16="http://schemas.microsoft.com/office/drawing/2014/main" id="{F5E29EA7-2184-6747-9161-2161929CBA92}"/>
                </a:ext>
              </a:extLst>
            </p:cNvPr>
            <p:cNvSpPr txBox="1"/>
            <p:nvPr/>
          </p:nvSpPr>
          <p:spPr>
            <a:xfrm>
              <a:off x="6577679" y="-37874"/>
              <a:ext cx="4190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dirty="0">
                  <a:solidFill>
                    <a:srgbClr val="155D7D">
                      <a:alpha val="20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401" name="TextBox 400">
              <a:extLst>
                <a:ext uri="{FF2B5EF4-FFF2-40B4-BE49-F238E27FC236}">
                  <a16:creationId xmlns:a16="http://schemas.microsoft.com/office/drawing/2014/main" id="{1223A680-43D3-CD48-A5A6-7ACCA1BC2D73}"/>
                </a:ext>
              </a:extLst>
            </p:cNvPr>
            <p:cNvSpPr txBox="1"/>
            <p:nvPr/>
          </p:nvSpPr>
          <p:spPr>
            <a:xfrm>
              <a:off x="6577679" y="384949"/>
              <a:ext cx="4190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dirty="0">
                  <a:solidFill>
                    <a:srgbClr val="155D7D">
                      <a:alpha val="20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0</a:t>
              </a:r>
            </a:p>
          </p:txBody>
        </p:sp>
        <p:sp>
          <p:nvSpPr>
            <p:cNvPr id="402" name="TextBox 401">
              <a:extLst>
                <a:ext uri="{FF2B5EF4-FFF2-40B4-BE49-F238E27FC236}">
                  <a16:creationId xmlns:a16="http://schemas.microsoft.com/office/drawing/2014/main" id="{397529F0-320F-6947-A1D8-B0DE2E5A62DE}"/>
                </a:ext>
              </a:extLst>
            </p:cNvPr>
            <p:cNvSpPr txBox="1"/>
            <p:nvPr/>
          </p:nvSpPr>
          <p:spPr>
            <a:xfrm>
              <a:off x="6577679" y="807772"/>
              <a:ext cx="4190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dirty="0">
                  <a:solidFill>
                    <a:srgbClr val="155D7D">
                      <a:alpha val="20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403" name="TextBox 402">
              <a:extLst>
                <a:ext uri="{FF2B5EF4-FFF2-40B4-BE49-F238E27FC236}">
                  <a16:creationId xmlns:a16="http://schemas.microsoft.com/office/drawing/2014/main" id="{2B13D828-463E-DE4D-8A12-D96249E35298}"/>
                </a:ext>
              </a:extLst>
            </p:cNvPr>
            <p:cNvSpPr txBox="1"/>
            <p:nvPr/>
          </p:nvSpPr>
          <p:spPr>
            <a:xfrm>
              <a:off x="6577679" y="1230595"/>
              <a:ext cx="4190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dirty="0">
                  <a:solidFill>
                    <a:srgbClr val="155D7D">
                      <a:alpha val="20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5</a:t>
              </a:r>
            </a:p>
          </p:txBody>
        </p:sp>
        <p:sp>
          <p:nvSpPr>
            <p:cNvPr id="404" name="TextBox 403">
              <a:extLst>
                <a:ext uri="{FF2B5EF4-FFF2-40B4-BE49-F238E27FC236}">
                  <a16:creationId xmlns:a16="http://schemas.microsoft.com/office/drawing/2014/main" id="{AE52CC6F-07A3-8149-9580-5211438ED559}"/>
                </a:ext>
              </a:extLst>
            </p:cNvPr>
            <p:cNvSpPr txBox="1"/>
            <p:nvPr/>
          </p:nvSpPr>
          <p:spPr>
            <a:xfrm>
              <a:off x="6577679" y="1653418"/>
              <a:ext cx="4190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dirty="0">
                  <a:solidFill>
                    <a:srgbClr val="155D7D">
                      <a:alpha val="20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6</a:t>
              </a:r>
            </a:p>
          </p:txBody>
        </p:sp>
        <p:sp>
          <p:nvSpPr>
            <p:cNvPr id="405" name="TextBox 404">
              <a:extLst>
                <a:ext uri="{FF2B5EF4-FFF2-40B4-BE49-F238E27FC236}">
                  <a16:creationId xmlns:a16="http://schemas.microsoft.com/office/drawing/2014/main" id="{1D772C84-FE57-314E-8C90-055F3296FC5C}"/>
                </a:ext>
              </a:extLst>
            </p:cNvPr>
            <p:cNvSpPr txBox="1"/>
            <p:nvPr/>
          </p:nvSpPr>
          <p:spPr>
            <a:xfrm>
              <a:off x="6577679" y="2076241"/>
              <a:ext cx="4190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dirty="0">
                  <a:solidFill>
                    <a:srgbClr val="155D7D">
                      <a:alpha val="20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9</a:t>
              </a:r>
            </a:p>
          </p:txBody>
        </p:sp>
        <p:sp>
          <p:nvSpPr>
            <p:cNvPr id="406" name="TextBox 405">
              <a:extLst>
                <a:ext uri="{FF2B5EF4-FFF2-40B4-BE49-F238E27FC236}">
                  <a16:creationId xmlns:a16="http://schemas.microsoft.com/office/drawing/2014/main" id="{B10DD8EE-E097-1A40-87BF-AD739D4F2084}"/>
                </a:ext>
              </a:extLst>
            </p:cNvPr>
            <p:cNvSpPr txBox="1"/>
            <p:nvPr/>
          </p:nvSpPr>
          <p:spPr>
            <a:xfrm>
              <a:off x="6577679" y="2499064"/>
              <a:ext cx="4190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dirty="0">
                  <a:solidFill>
                    <a:srgbClr val="155D7D">
                      <a:alpha val="20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3</a:t>
              </a:r>
            </a:p>
          </p:txBody>
        </p:sp>
        <p:sp>
          <p:nvSpPr>
            <p:cNvPr id="407" name="TextBox 406">
              <a:extLst>
                <a:ext uri="{FF2B5EF4-FFF2-40B4-BE49-F238E27FC236}">
                  <a16:creationId xmlns:a16="http://schemas.microsoft.com/office/drawing/2014/main" id="{6F403D47-6262-0E4A-851F-456B6AB7CA73}"/>
                </a:ext>
              </a:extLst>
            </p:cNvPr>
            <p:cNvSpPr txBox="1"/>
            <p:nvPr/>
          </p:nvSpPr>
          <p:spPr>
            <a:xfrm>
              <a:off x="6577679" y="2921887"/>
              <a:ext cx="4190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dirty="0">
                  <a:solidFill>
                    <a:srgbClr val="155D7D">
                      <a:alpha val="20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7</a:t>
              </a:r>
            </a:p>
          </p:txBody>
        </p:sp>
        <p:sp>
          <p:nvSpPr>
            <p:cNvPr id="408" name="TextBox 407">
              <a:extLst>
                <a:ext uri="{FF2B5EF4-FFF2-40B4-BE49-F238E27FC236}">
                  <a16:creationId xmlns:a16="http://schemas.microsoft.com/office/drawing/2014/main" id="{9A2F5D1B-FAF8-834F-8468-96D383CB357F}"/>
                </a:ext>
              </a:extLst>
            </p:cNvPr>
            <p:cNvSpPr txBox="1"/>
            <p:nvPr/>
          </p:nvSpPr>
          <p:spPr>
            <a:xfrm>
              <a:off x="6577679" y="3344705"/>
              <a:ext cx="4190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dirty="0">
                  <a:solidFill>
                    <a:srgbClr val="155D7D">
                      <a:alpha val="20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0</a:t>
              </a:r>
            </a:p>
          </p:txBody>
        </p:sp>
      </p:grpSp>
      <p:grpSp>
        <p:nvGrpSpPr>
          <p:cNvPr id="409" name="Группа 408">
            <a:extLst>
              <a:ext uri="{FF2B5EF4-FFF2-40B4-BE49-F238E27FC236}">
                <a16:creationId xmlns:a16="http://schemas.microsoft.com/office/drawing/2014/main" id="{63B83C1E-8CEA-6140-AF79-56ABE3079EB2}"/>
              </a:ext>
            </a:extLst>
          </p:cNvPr>
          <p:cNvGrpSpPr/>
          <p:nvPr userDrawn="1"/>
        </p:nvGrpSpPr>
        <p:grpSpPr>
          <a:xfrm>
            <a:off x="1482870" y="-3545489"/>
            <a:ext cx="419071" cy="5051158"/>
            <a:chOff x="6577679" y="-1306343"/>
            <a:chExt cx="419071" cy="5051158"/>
          </a:xfrm>
        </p:grpSpPr>
        <p:sp>
          <p:nvSpPr>
            <p:cNvPr id="410" name="TextBox 409">
              <a:extLst>
                <a:ext uri="{FF2B5EF4-FFF2-40B4-BE49-F238E27FC236}">
                  <a16:creationId xmlns:a16="http://schemas.microsoft.com/office/drawing/2014/main" id="{CC56E635-DD92-054F-9E90-B01064EEFB1D}"/>
                </a:ext>
              </a:extLst>
            </p:cNvPr>
            <p:cNvSpPr txBox="1"/>
            <p:nvPr/>
          </p:nvSpPr>
          <p:spPr>
            <a:xfrm>
              <a:off x="6577679" y="-1306343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4</a:t>
              </a:r>
            </a:p>
          </p:txBody>
        </p:sp>
        <p:sp>
          <p:nvSpPr>
            <p:cNvPr id="411" name="TextBox 410">
              <a:extLst>
                <a:ext uri="{FF2B5EF4-FFF2-40B4-BE49-F238E27FC236}">
                  <a16:creationId xmlns:a16="http://schemas.microsoft.com/office/drawing/2014/main" id="{D1B1821E-FDFB-A144-BF2C-A828743FDFC3}"/>
                </a:ext>
              </a:extLst>
            </p:cNvPr>
            <p:cNvSpPr txBox="1"/>
            <p:nvPr/>
          </p:nvSpPr>
          <p:spPr>
            <a:xfrm>
              <a:off x="6577679" y="-883520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3</a:t>
              </a:r>
            </a:p>
          </p:txBody>
        </p:sp>
        <p:sp>
          <p:nvSpPr>
            <p:cNvPr id="412" name="TextBox 411">
              <a:extLst>
                <a:ext uri="{FF2B5EF4-FFF2-40B4-BE49-F238E27FC236}">
                  <a16:creationId xmlns:a16="http://schemas.microsoft.com/office/drawing/2014/main" id="{72CB1241-02B7-604A-9B5D-1F04741E6A94}"/>
                </a:ext>
              </a:extLst>
            </p:cNvPr>
            <p:cNvSpPr txBox="1"/>
            <p:nvPr/>
          </p:nvSpPr>
          <p:spPr>
            <a:xfrm>
              <a:off x="6577679" y="-460697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413" name="TextBox 412">
              <a:extLst>
                <a:ext uri="{FF2B5EF4-FFF2-40B4-BE49-F238E27FC236}">
                  <a16:creationId xmlns:a16="http://schemas.microsoft.com/office/drawing/2014/main" id="{8C5B2F2A-5889-C54A-B67F-5128D7E20B90}"/>
                </a:ext>
              </a:extLst>
            </p:cNvPr>
            <p:cNvSpPr txBox="1"/>
            <p:nvPr/>
          </p:nvSpPr>
          <p:spPr>
            <a:xfrm>
              <a:off x="6577679" y="-37874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414" name="TextBox 413">
              <a:extLst>
                <a:ext uri="{FF2B5EF4-FFF2-40B4-BE49-F238E27FC236}">
                  <a16:creationId xmlns:a16="http://schemas.microsoft.com/office/drawing/2014/main" id="{E0B43F9E-1345-D247-9BA1-0DB2AB94385E}"/>
                </a:ext>
              </a:extLst>
            </p:cNvPr>
            <p:cNvSpPr txBox="1"/>
            <p:nvPr/>
          </p:nvSpPr>
          <p:spPr>
            <a:xfrm>
              <a:off x="6577679" y="384949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0</a:t>
              </a:r>
            </a:p>
          </p:txBody>
        </p:sp>
        <p:sp>
          <p:nvSpPr>
            <p:cNvPr id="415" name="TextBox 414">
              <a:extLst>
                <a:ext uri="{FF2B5EF4-FFF2-40B4-BE49-F238E27FC236}">
                  <a16:creationId xmlns:a16="http://schemas.microsoft.com/office/drawing/2014/main" id="{DC7EDB0B-F28B-C845-B575-25A19E0ED532}"/>
                </a:ext>
              </a:extLst>
            </p:cNvPr>
            <p:cNvSpPr txBox="1"/>
            <p:nvPr/>
          </p:nvSpPr>
          <p:spPr>
            <a:xfrm>
              <a:off x="6577679" y="807772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416" name="TextBox 415">
              <a:extLst>
                <a:ext uri="{FF2B5EF4-FFF2-40B4-BE49-F238E27FC236}">
                  <a16:creationId xmlns:a16="http://schemas.microsoft.com/office/drawing/2014/main" id="{CADB1331-2C5A-DD46-B2CB-13770CCAB159}"/>
                </a:ext>
              </a:extLst>
            </p:cNvPr>
            <p:cNvSpPr txBox="1"/>
            <p:nvPr/>
          </p:nvSpPr>
          <p:spPr>
            <a:xfrm>
              <a:off x="6577679" y="1230595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5</a:t>
              </a:r>
            </a:p>
          </p:txBody>
        </p:sp>
        <p:sp>
          <p:nvSpPr>
            <p:cNvPr id="417" name="TextBox 416">
              <a:extLst>
                <a:ext uri="{FF2B5EF4-FFF2-40B4-BE49-F238E27FC236}">
                  <a16:creationId xmlns:a16="http://schemas.microsoft.com/office/drawing/2014/main" id="{630617A2-82BF-464C-867C-BCE21881C887}"/>
                </a:ext>
              </a:extLst>
            </p:cNvPr>
            <p:cNvSpPr txBox="1"/>
            <p:nvPr/>
          </p:nvSpPr>
          <p:spPr>
            <a:xfrm>
              <a:off x="6577679" y="1653418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6</a:t>
              </a:r>
            </a:p>
          </p:txBody>
        </p:sp>
        <p:sp>
          <p:nvSpPr>
            <p:cNvPr id="418" name="TextBox 417">
              <a:extLst>
                <a:ext uri="{FF2B5EF4-FFF2-40B4-BE49-F238E27FC236}">
                  <a16:creationId xmlns:a16="http://schemas.microsoft.com/office/drawing/2014/main" id="{5886C041-FB7E-7843-9771-00368B20C318}"/>
                </a:ext>
              </a:extLst>
            </p:cNvPr>
            <p:cNvSpPr txBox="1"/>
            <p:nvPr/>
          </p:nvSpPr>
          <p:spPr>
            <a:xfrm>
              <a:off x="6577679" y="2076241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8</a:t>
              </a:r>
            </a:p>
          </p:txBody>
        </p:sp>
        <p:sp>
          <p:nvSpPr>
            <p:cNvPr id="419" name="TextBox 418">
              <a:extLst>
                <a:ext uri="{FF2B5EF4-FFF2-40B4-BE49-F238E27FC236}">
                  <a16:creationId xmlns:a16="http://schemas.microsoft.com/office/drawing/2014/main" id="{C79EE64A-1EA5-084C-8010-4A0407085071}"/>
                </a:ext>
              </a:extLst>
            </p:cNvPr>
            <p:cNvSpPr txBox="1"/>
            <p:nvPr/>
          </p:nvSpPr>
          <p:spPr>
            <a:xfrm>
              <a:off x="6577679" y="2499064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3</a:t>
              </a:r>
            </a:p>
          </p:txBody>
        </p:sp>
        <p:sp>
          <p:nvSpPr>
            <p:cNvPr id="420" name="TextBox 419">
              <a:extLst>
                <a:ext uri="{FF2B5EF4-FFF2-40B4-BE49-F238E27FC236}">
                  <a16:creationId xmlns:a16="http://schemas.microsoft.com/office/drawing/2014/main" id="{E909BD08-2388-7344-9190-74DF95D2A643}"/>
                </a:ext>
              </a:extLst>
            </p:cNvPr>
            <p:cNvSpPr txBox="1"/>
            <p:nvPr/>
          </p:nvSpPr>
          <p:spPr>
            <a:xfrm>
              <a:off x="6577679" y="2921887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2</a:t>
              </a:r>
            </a:p>
          </p:txBody>
        </p:sp>
        <p:sp>
          <p:nvSpPr>
            <p:cNvPr id="421" name="TextBox 420">
              <a:extLst>
                <a:ext uri="{FF2B5EF4-FFF2-40B4-BE49-F238E27FC236}">
                  <a16:creationId xmlns:a16="http://schemas.microsoft.com/office/drawing/2014/main" id="{6C056BB7-6B41-B748-8839-36E54DDCFE94}"/>
                </a:ext>
              </a:extLst>
            </p:cNvPr>
            <p:cNvSpPr txBox="1"/>
            <p:nvPr/>
          </p:nvSpPr>
          <p:spPr>
            <a:xfrm>
              <a:off x="6577679" y="3344705"/>
              <a:ext cx="419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1D7CA8">
                      <a:alpha val="51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6</a:t>
              </a:r>
            </a:p>
          </p:txBody>
        </p:sp>
      </p:grpSp>
      <p:grpSp>
        <p:nvGrpSpPr>
          <p:cNvPr id="422" name="Группа 421">
            <a:extLst>
              <a:ext uri="{FF2B5EF4-FFF2-40B4-BE49-F238E27FC236}">
                <a16:creationId xmlns:a16="http://schemas.microsoft.com/office/drawing/2014/main" id="{045BC69D-F7D4-9541-98D5-B22F7380F0AD}"/>
              </a:ext>
            </a:extLst>
          </p:cNvPr>
          <p:cNvGrpSpPr/>
          <p:nvPr userDrawn="1"/>
        </p:nvGrpSpPr>
        <p:grpSpPr>
          <a:xfrm>
            <a:off x="624936" y="4412659"/>
            <a:ext cx="419071" cy="5235823"/>
            <a:chOff x="6577679" y="-1306343"/>
            <a:chExt cx="419071" cy="5235823"/>
          </a:xfrm>
        </p:grpSpPr>
        <p:sp>
          <p:nvSpPr>
            <p:cNvPr id="423" name="TextBox 422">
              <a:extLst>
                <a:ext uri="{FF2B5EF4-FFF2-40B4-BE49-F238E27FC236}">
                  <a16:creationId xmlns:a16="http://schemas.microsoft.com/office/drawing/2014/main" id="{8A68D2A0-0480-2342-87D6-EB8483B89317}"/>
                </a:ext>
              </a:extLst>
            </p:cNvPr>
            <p:cNvSpPr txBox="1"/>
            <p:nvPr/>
          </p:nvSpPr>
          <p:spPr>
            <a:xfrm>
              <a:off x="6577679" y="-1306343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4</a:t>
              </a:r>
            </a:p>
          </p:txBody>
        </p:sp>
        <p:sp>
          <p:nvSpPr>
            <p:cNvPr id="424" name="TextBox 423">
              <a:extLst>
                <a:ext uri="{FF2B5EF4-FFF2-40B4-BE49-F238E27FC236}">
                  <a16:creationId xmlns:a16="http://schemas.microsoft.com/office/drawing/2014/main" id="{18C8E9C3-7FBA-AE47-B9F2-2BD316844501}"/>
                </a:ext>
              </a:extLst>
            </p:cNvPr>
            <p:cNvSpPr txBox="1"/>
            <p:nvPr/>
          </p:nvSpPr>
          <p:spPr>
            <a:xfrm>
              <a:off x="6577679" y="-883520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3</a:t>
              </a:r>
            </a:p>
          </p:txBody>
        </p:sp>
        <p:sp>
          <p:nvSpPr>
            <p:cNvPr id="425" name="TextBox 424">
              <a:extLst>
                <a:ext uri="{FF2B5EF4-FFF2-40B4-BE49-F238E27FC236}">
                  <a16:creationId xmlns:a16="http://schemas.microsoft.com/office/drawing/2014/main" id="{607C146E-7B56-604F-8EDB-3041B5F94DA5}"/>
                </a:ext>
              </a:extLst>
            </p:cNvPr>
            <p:cNvSpPr txBox="1"/>
            <p:nvPr/>
          </p:nvSpPr>
          <p:spPr>
            <a:xfrm>
              <a:off x="6577679" y="-460697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426" name="TextBox 425">
              <a:extLst>
                <a:ext uri="{FF2B5EF4-FFF2-40B4-BE49-F238E27FC236}">
                  <a16:creationId xmlns:a16="http://schemas.microsoft.com/office/drawing/2014/main" id="{17413C92-6446-0047-B292-EF6A13817973}"/>
                </a:ext>
              </a:extLst>
            </p:cNvPr>
            <p:cNvSpPr txBox="1"/>
            <p:nvPr/>
          </p:nvSpPr>
          <p:spPr>
            <a:xfrm>
              <a:off x="6577679" y="-37874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427" name="TextBox 426">
              <a:extLst>
                <a:ext uri="{FF2B5EF4-FFF2-40B4-BE49-F238E27FC236}">
                  <a16:creationId xmlns:a16="http://schemas.microsoft.com/office/drawing/2014/main" id="{343F1833-BDF0-1A45-BCEC-0A9A90487359}"/>
                </a:ext>
              </a:extLst>
            </p:cNvPr>
            <p:cNvSpPr txBox="1"/>
            <p:nvPr/>
          </p:nvSpPr>
          <p:spPr>
            <a:xfrm>
              <a:off x="6577679" y="384949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0</a:t>
              </a:r>
            </a:p>
          </p:txBody>
        </p:sp>
        <p:sp>
          <p:nvSpPr>
            <p:cNvPr id="428" name="TextBox 427">
              <a:extLst>
                <a:ext uri="{FF2B5EF4-FFF2-40B4-BE49-F238E27FC236}">
                  <a16:creationId xmlns:a16="http://schemas.microsoft.com/office/drawing/2014/main" id="{CD2A488B-ACD0-1B4C-A968-91343F7C069B}"/>
                </a:ext>
              </a:extLst>
            </p:cNvPr>
            <p:cNvSpPr txBox="1"/>
            <p:nvPr/>
          </p:nvSpPr>
          <p:spPr>
            <a:xfrm>
              <a:off x="6577679" y="807772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1</a:t>
              </a:r>
            </a:p>
          </p:txBody>
        </p:sp>
        <p:sp>
          <p:nvSpPr>
            <p:cNvPr id="429" name="TextBox 428">
              <a:extLst>
                <a:ext uri="{FF2B5EF4-FFF2-40B4-BE49-F238E27FC236}">
                  <a16:creationId xmlns:a16="http://schemas.microsoft.com/office/drawing/2014/main" id="{BE18C48C-7AA7-5145-ABE9-946E310A89ED}"/>
                </a:ext>
              </a:extLst>
            </p:cNvPr>
            <p:cNvSpPr txBox="1"/>
            <p:nvPr/>
          </p:nvSpPr>
          <p:spPr>
            <a:xfrm>
              <a:off x="6577679" y="1230595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5</a:t>
              </a:r>
            </a:p>
          </p:txBody>
        </p:sp>
        <p:sp>
          <p:nvSpPr>
            <p:cNvPr id="430" name="TextBox 429">
              <a:extLst>
                <a:ext uri="{FF2B5EF4-FFF2-40B4-BE49-F238E27FC236}">
                  <a16:creationId xmlns:a16="http://schemas.microsoft.com/office/drawing/2014/main" id="{2090A218-7017-7E4A-B103-2E28CBE11E57}"/>
                </a:ext>
              </a:extLst>
            </p:cNvPr>
            <p:cNvSpPr txBox="1"/>
            <p:nvPr/>
          </p:nvSpPr>
          <p:spPr>
            <a:xfrm>
              <a:off x="6577679" y="1653418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6</a:t>
              </a:r>
            </a:p>
          </p:txBody>
        </p:sp>
        <p:sp>
          <p:nvSpPr>
            <p:cNvPr id="431" name="TextBox 430">
              <a:extLst>
                <a:ext uri="{FF2B5EF4-FFF2-40B4-BE49-F238E27FC236}">
                  <a16:creationId xmlns:a16="http://schemas.microsoft.com/office/drawing/2014/main" id="{2CEA3EA5-0741-C847-B22B-D920AD6A5ED4}"/>
                </a:ext>
              </a:extLst>
            </p:cNvPr>
            <p:cNvSpPr txBox="1"/>
            <p:nvPr/>
          </p:nvSpPr>
          <p:spPr>
            <a:xfrm>
              <a:off x="6577679" y="2076241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9</a:t>
              </a:r>
            </a:p>
          </p:txBody>
        </p:sp>
        <p:sp>
          <p:nvSpPr>
            <p:cNvPr id="432" name="TextBox 431">
              <a:extLst>
                <a:ext uri="{FF2B5EF4-FFF2-40B4-BE49-F238E27FC236}">
                  <a16:creationId xmlns:a16="http://schemas.microsoft.com/office/drawing/2014/main" id="{69F8A600-F023-9C41-B2AD-8FA53975CD12}"/>
                </a:ext>
              </a:extLst>
            </p:cNvPr>
            <p:cNvSpPr txBox="1"/>
            <p:nvPr/>
          </p:nvSpPr>
          <p:spPr>
            <a:xfrm>
              <a:off x="6577679" y="2499064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3</a:t>
              </a:r>
            </a:p>
          </p:txBody>
        </p:sp>
        <p:sp>
          <p:nvSpPr>
            <p:cNvPr id="433" name="TextBox 432">
              <a:extLst>
                <a:ext uri="{FF2B5EF4-FFF2-40B4-BE49-F238E27FC236}">
                  <a16:creationId xmlns:a16="http://schemas.microsoft.com/office/drawing/2014/main" id="{C5737050-5998-0F4F-B561-87F296B7AB0C}"/>
                </a:ext>
              </a:extLst>
            </p:cNvPr>
            <p:cNvSpPr txBox="1"/>
            <p:nvPr/>
          </p:nvSpPr>
          <p:spPr>
            <a:xfrm>
              <a:off x="6577679" y="2921887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7</a:t>
              </a:r>
            </a:p>
          </p:txBody>
        </p:sp>
        <p:sp>
          <p:nvSpPr>
            <p:cNvPr id="434" name="TextBox 433">
              <a:extLst>
                <a:ext uri="{FF2B5EF4-FFF2-40B4-BE49-F238E27FC236}">
                  <a16:creationId xmlns:a16="http://schemas.microsoft.com/office/drawing/2014/main" id="{37863030-FBED-2648-B65E-567E807B1210}"/>
                </a:ext>
              </a:extLst>
            </p:cNvPr>
            <p:cNvSpPr txBox="1"/>
            <p:nvPr/>
          </p:nvSpPr>
          <p:spPr>
            <a:xfrm>
              <a:off x="6577679" y="3344705"/>
              <a:ext cx="4190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1D7CA8">
                      <a:alpha val="22000"/>
                    </a:srgbClr>
                  </a:solidFill>
                  <a:latin typeface="Roboto Lt" panose="02000000000000000000" pitchFamily="2" charset="0"/>
                  <a:ea typeface="Roboto Lt" panose="02000000000000000000" pitchFamily="2" charset="0"/>
                </a:rPr>
                <a:t>0</a:t>
              </a:r>
            </a:p>
          </p:txBody>
        </p:sp>
      </p:grpSp>
      <p:sp>
        <p:nvSpPr>
          <p:cNvPr id="435" name="TextBox 434">
            <a:extLst>
              <a:ext uri="{FF2B5EF4-FFF2-40B4-BE49-F238E27FC236}">
                <a16:creationId xmlns:a16="http://schemas.microsoft.com/office/drawing/2014/main" id="{EB1ACBE1-CA2A-414C-93D3-99EC3EDB9DFE}"/>
              </a:ext>
            </a:extLst>
          </p:cNvPr>
          <p:cNvSpPr txBox="1"/>
          <p:nvPr userDrawn="1"/>
        </p:nvSpPr>
        <p:spPr>
          <a:xfrm>
            <a:off x="11374651" y="2893931"/>
            <a:ext cx="4154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125980">
                    <a:alpha val="24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6</a:t>
            </a:r>
          </a:p>
        </p:txBody>
      </p:sp>
      <p:sp>
        <p:nvSpPr>
          <p:cNvPr id="436" name="TextBox 435">
            <a:extLst>
              <a:ext uri="{FF2B5EF4-FFF2-40B4-BE49-F238E27FC236}">
                <a16:creationId xmlns:a16="http://schemas.microsoft.com/office/drawing/2014/main" id="{684E4A49-681C-B746-8837-EAAF366F1756}"/>
              </a:ext>
            </a:extLst>
          </p:cNvPr>
          <p:cNvSpPr txBox="1"/>
          <p:nvPr userDrawn="1"/>
        </p:nvSpPr>
        <p:spPr>
          <a:xfrm>
            <a:off x="7739117" y="5534983"/>
            <a:ext cx="357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125980">
                    <a:alpha val="24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7</a:t>
            </a:r>
          </a:p>
        </p:txBody>
      </p:sp>
      <p:sp>
        <p:nvSpPr>
          <p:cNvPr id="437" name="TextBox 436">
            <a:extLst>
              <a:ext uri="{FF2B5EF4-FFF2-40B4-BE49-F238E27FC236}">
                <a16:creationId xmlns:a16="http://schemas.microsoft.com/office/drawing/2014/main" id="{C22A9103-F0B9-054F-8FE5-57E99BD436F6}"/>
              </a:ext>
            </a:extLst>
          </p:cNvPr>
          <p:cNvSpPr txBox="1"/>
          <p:nvPr userDrawn="1"/>
        </p:nvSpPr>
        <p:spPr>
          <a:xfrm>
            <a:off x="1587382" y="4143327"/>
            <a:ext cx="357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125980">
                    <a:alpha val="24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3</a:t>
            </a:r>
          </a:p>
        </p:txBody>
      </p:sp>
      <p:sp>
        <p:nvSpPr>
          <p:cNvPr id="438" name="TextBox 437">
            <a:extLst>
              <a:ext uri="{FF2B5EF4-FFF2-40B4-BE49-F238E27FC236}">
                <a16:creationId xmlns:a16="http://schemas.microsoft.com/office/drawing/2014/main" id="{B4107C8A-8191-A14A-A4B2-D0AF3D1F0E4A}"/>
              </a:ext>
            </a:extLst>
          </p:cNvPr>
          <p:cNvSpPr txBox="1"/>
          <p:nvPr userDrawn="1"/>
        </p:nvSpPr>
        <p:spPr>
          <a:xfrm>
            <a:off x="2090696" y="1590585"/>
            <a:ext cx="4154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125980">
                    <a:alpha val="18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6</a:t>
            </a:r>
          </a:p>
        </p:txBody>
      </p:sp>
      <p:sp>
        <p:nvSpPr>
          <p:cNvPr id="439" name="TextBox 438">
            <a:extLst>
              <a:ext uri="{FF2B5EF4-FFF2-40B4-BE49-F238E27FC236}">
                <a16:creationId xmlns:a16="http://schemas.microsoft.com/office/drawing/2014/main" id="{5230E01C-9028-F344-A7F2-2F575A22DF29}"/>
              </a:ext>
            </a:extLst>
          </p:cNvPr>
          <p:cNvSpPr txBox="1"/>
          <p:nvPr userDrawn="1"/>
        </p:nvSpPr>
        <p:spPr>
          <a:xfrm>
            <a:off x="4798193" y="5631667"/>
            <a:ext cx="357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1D7CA8">
                    <a:alpha val="24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5</a:t>
            </a:r>
          </a:p>
        </p:txBody>
      </p:sp>
      <p:sp>
        <p:nvSpPr>
          <p:cNvPr id="440" name="TextBox 439">
            <a:extLst>
              <a:ext uri="{FF2B5EF4-FFF2-40B4-BE49-F238E27FC236}">
                <a16:creationId xmlns:a16="http://schemas.microsoft.com/office/drawing/2014/main" id="{01C6C06C-8E20-F541-8A1B-05CD3C7701FE}"/>
              </a:ext>
            </a:extLst>
          </p:cNvPr>
          <p:cNvSpPr txBox="1"/>
          <p:nvPr userDrawn="1"/>
        </p:nvSpPr>
        <p:spPr>
          <a:xfrm>
            <a:off x="9407698" y="4821900"/>
            <a:ext cx="357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1D7CA8">
                    <a:alpha val="24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4</a:t>
            </a:r>
          </a:p>
        </p:txBody>
      </p:sp>
      <p:sp>
        <p:nvSpPr>
          <p:cNvPr id="441" name="TextBox 440">
            <a:extLst>
              <a:ext uri="{FF2B5EF4-FFF2-40B4-BE49-F238E27FC236}">
                <a16:creationId xmlns:a16="http://schemas.microsoft.com/office/drawing/2014/main" id="{E13279CA-315B-E74D-A074-2D22D3E32160}"/>
              </a:ext>
            </a:extLst>
          </p:cNvPr>
          <p:cNvSpPr txBox="1"/>
          <p:nvPr userDrawn="1"/>
        </p:nvSpPr>
        <p:spPr>
          <a:xfrm>
            <a:off x="7739117" y="1352723"/>
            <a:ext cx="357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1D7CA8">
                    <a:alpha val="24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4</a:t>
            </a:r>
          </a:p>
        </p:txBody>
      </p:sp>
      <p:sp>
        <p:nvSpPr>
          <p:cNvPr id="442" name="TextBox 441">
            <a:extLst>
              <a:ext uri="{FF2B5EF4-FFF2-40B4-BE49-F238E27FC236}">
                <a16:creationId xmlns:a16="http://schemas.microsoft.com/office/drawing/2014/main" id="{C4CEB7C3-5030-EA4B-8B15-8069B11CAA47}"/>
              </a:ext>
            </a:extLst>
          </p:cNvPr>
          <p:cNvSpPr txBox="1"/>
          <p:nvPr userDrawn="1"/>
        </p:nvSpPr>
        <p:spPr>
          <a:xfrm>
            <a:off x="2606389" y="84254"/>
            <a:ext cx="357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1B88AF">
                    <a:alpha val="24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7</a:t>
            </a:r>
          </a:p>
        </p:txBody>
      </p:sp>
      <p:pic>
        <p:nvPicPr>
          <p:cNvPr id="443" name="Рисунок 442">
            <a:extLst>
              <a:ext uri="{FF2B5EF4-FFF2-40B4-BE49-F238E27FC236}">
                <a16:creationId xmlns:a16="http://schemas.microsoft.com/office/drawing/2014/main" id="{F70E7B4B-CF2A-E440-81A0-2ADAC02BEF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9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4026" y="295929"/>
            <a:ext cx="1048559" cy="461665"/>
          </a:xfrm>
          <a:prstGeom prst="rect">
            <a:avLst/>
          </a:prstGeom>
        </p:spPr>
      </p:pic>
      <p:pic>
        <p:nvPicPr>
          <p:cNvPr id="444" name="Рисунок 443">
            <a:extLst>
              <a:ext uri="{FF2B5EF4-FFF2-40B4-BE49-F238E27FC236}">
                <a16:creationId xmlns:a16="http://schemas.microsoft.com/office/drawing/2014/main" id="{F8CB3EFC-4681-5044-930C-4DEC03960C3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1725" y="321084"/>
            <a:ext cx="1053712" cy="523355"/>
          </a:xfrm>
          <a:prstGeom prst="rect">
            <a:avLst/>
          </a:prstGeom>
        </p:spPr>
      </p:pic>
      <p:pic>
        <p:nvPicPr>
          <p:cNvPr id="445" name="Рисунок 444" descr="Изображение выглядит как текст, Шрифт, символ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3109ACDC-A356-1D4E-A6E1-43A7C588E1B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31" y="1085914"/>
            <a:ext cx="1784492" cy="505606"/>
          </a:xfrm>
          <a:prstGeom prst="rect">
            <a:avLst/>
          </a:prstGeom>
        </p:spPr>
      </p:pic>
      <p:pic>
        <p:nvPicPr>
          <p:cNvPr id="446" name="Рисунок 445">
            <a:extLst>
              <a:ext uri="{FF2B5EF4-FFF2-40B4-BE49-F238E27FC236}">
                <a16:creationId xmlns:a16="http://schemas.microsoft.com/office/drawing/2014/main" id="{663397A8-DC1D-E14B-90A3-BE3D43BA70BC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4653" y="1072204"/>
            <a:ext cx="1047932" cy="222570"/>
          </a:xfrm>
          <a:prstGeom prst="rect">
            <a:avLst/>
          </a:prstGeom>
        </p:spPr>
      </p:pic>
      <p:grpSp>
        <p:nvGrpSpPr>
          <p:cNvPr id="448" name="Рисунок 113">
            <a:extLst>
              <a:ext uri="{FF2B5EF4-FFF2-40B4-BE49-F238E27FC236}">
                <a16:creationId xmlns:a16="http://schemas.microsoft.com/office/drawing/2014/main" id="{BE91166A-BC61-0842-8500-2700C32CCE04}"/>
              </a:ext>
            </a:extLst>
          </p:cNvPr>
          <p:cNvGrpSpPr/>
          <p:nvPr userDrawn="1"/>
        </p:nvGrpSpPr>
        <p:grpSpPr>
          <a:xfrm>
            <a:off x="437439" y="305419"/>
            <a:ext cx="2157784" cy="630573"/>
            <a:chOff x="437439" y="305419"/>
            <a:chExt cx="2157784" cy="630573"/>
          </a:xfrm>
        </p:grpSpPr>
        <p:sp>
          <p:nvSpPr>
            <p:cNvPr id="449" name="Полилиния: фигура 115">
              <a:extLst>
                <a:ext uri="{FF2B5EF4-FFF2-40B4-BE49-F238E27FC236}">
                  <a16:creationId xmlns:a16="http://schemas.microsoft.com/office/drawing/2014/main" id="{A5DA59D3-D773-B54C-8FCA-E311C6FD904F}"/>
                </a:ext>
              </a:extLst>
            </p:cNvPr>
            <p:cNvSpPr/>
            <p:nvPr/>
          </p:nvSpPr>
          <p:spPr>
            <a:xfrm>
              <a:off x="437439" y="305419"/>
              <a:ext cx="639473" cy="630573"/>
            </a:xfrm>
            <a:custGeom>
              <a:avLst/>
              <a:gdLst>
                <a:gd name="connsiteX0" fmla="*/ 420068 w 639473"/>
                <a:gd name="connsiteY0" fmla="*/ 560450 h 630573"/>
                <a:gd name="connsiteX1" fmla="*/ 457422 w 639473"/>
                <a:gd name="connsiteY1" fmla="*/ 560450 h 630573"/>
                <a:gd name="connsiteX2" fmla="*/ 568271 w 639473"/>
                <a:gd name="connsiteY2" fmla="*/ 415887 h 630573"/>
                <a:gd name="connsiteX3" fmla="*/ 568271 w 639473"/>
                <a:gd name="connsiteY3" fmla="*/ 414808 h 630573"/>
                <a:gd name="connsiteX4" fmla="*/ 569080 w 639473"/>
                <a:gd name="connsiteY4" fmla="*/ 414134 h 630573"/>
                <a:gd name="connsiteX5" fmla="*/ 636237 w 639473"/>
                <a:gd name="connsiteY5" fmla="*/ 376780 h 630573"/>
                <a:gd name="connsiteX6" fmla="*/ 639339 w 639473"/>
                <a:gd name="connsiteY6" fmla="*/ 375566 h 630573"/>
                <a:gd name="connsiteX7" fmla="*/ 639339 w 639473"/>
                <a:gd name="connsiteY7" fmla="*/ 379072 h 630573"/>
                <a:gd name="connsiteX8" fmla="*/ 457287 w 639473"/>
                <a:gd name="connsiteY8" fmla="*/ 630438 h 630573"/>
                <a:gd name="connsiteX9" fmla="*/ 348056 w 639473"/>
                <a:gd name="connsiteY9" fmla="*/ 630438 h 630573"/>
                <a:gd name="connsiteX10" fmla="*/ 348056 w 639473"/>
                <a:gd name="connsiteY10" fmla="*/ 595376 h 630573"/>
                <a:gd name="connsiteX11" fmla="*/ 568810 w 639473"/>
                <a:gd name="connsiteY11" fmla="*/ 228981 h 630573"/>
                <a:gd name="connsiteX12" fmla="*/ 457422 w 639473"/>
                <a:gd name="connsiteY12" fmla="*/ 70124 h 630573"/>
                <a:gd name="connsiteX13" fmla="*/ 182052 w 639473"/>
                <a:gd name="connsiteY13" fmla="*/ 70124 h 630573"/>
                <a:gd name="connsiteX14" fmla="*/ 70393 w 639473"/>
                <a:gd name="connsiteY14" fmla="*/ 229115 h 630573"/>
                <a:gd name="connsiteX15" fmla="*/ 291148 w 639473"/>
                <a:gd name="connsiteY15" fmla="*/ 595511 h 630573"/>
                <a:gd name="connsiteX16" fmla="*/ 291283 w 639473"/>
                <a:gd name="connsiteY16" fmla="*/ 618302 h 630573"/>
                <a:gd name="connsiteX17" fmla="*/ 291418 w 639473"/>
                <a:gd name="connsiteY17" fmla="*/ 628281 h 630573"/>
                <a:gd name="connsiteX18" fmla="*/ 291418 w 639473"/>
                <a:gd name="connsiteY18" fmla="*/ 630573 h 630573"/>
                <a:gd name="connsiteX19" fmla="*/ 182052 w 639473"/>
                <a:gd name="connsiteY19" fmla="*/ 630573 h 630573"/>
                <a:gd name="connsiteX20" fmla="*/ 0 w 639473"/>
                <a:gd name="connsiteY20" fmla="*/ 379207 h 630573"/>
                <a:gd name="connsiteX21" fmla="*/ 0 w 639473"/>
                <a:gd name="connsiteY21" fmla="*/ 375296 h 630573"/>
                <a:gd name="connsiteX22" fmla="*/ 3102 w 639473"/>
                <a:gd name="connsiteY22" fmla="*/ 376914 h 630573"/>
                <a:gd name="connsiteX23" fmla="*/ 70258 w 639473"/>
                <a:gd name="connsiteY23" fmla="*/ 414269 h 630573"/>
                <a:gd name="connsiteX24" fmla="*/ 71068 w 639473"/>
                <a:gd name="connsiteY24" fmla="*/ 414943 h 630573"/>
                <a:gd name="connsiteX25" fmla="*/ 71068 w 639473"/>
                <a:gd name="connsiteY25" fmla="*/ 416022 h 630573"/>
                <a:gd name="connsiteX26" fmla="*/ 181917 w 639473"/>
                <a:gd name="connsiteY26" fmla="*/ 560584 h 630573"/>
                <a:gd name="connsiteX27" fmla="*/ 219271 w 639473"/>
                <a:gd name="connsiteY27" fmla="*/ 560584 h 630573"/>
                <a:gd name="connsiteX28" fmla="*/ 22925 w 639473"/>
                <a:gd name="connsiteY28" fmla="*/ 284270 h 630573"/>
                <a:gd name="connsiteX29" fmla="*/ 0 w 639473"/>
                <a:gd name="connsiteY29" fmla="*/ 275909 h 630573"/>
                <a:gd name="connsiteX30" fmla="*/ 0 w 639473"/>
                <a:gd name="connsiteY30" fmla="*/ 251366 h 630573"/>
                <a:gd name="connsiteX31" fmla="*/ 182052 w 639473"/>
                <a:gd name="connsiteY31" fmla="*/ 0 h 630573"/>
                <a:gd name="connsiteX32" fmla="*/ 457422 w 639473"/>
                <a:gd name="connsiteY32" fmla="*/ 0 h 630573"/>
                <a:gd name="connsiteX33" fmla="*/ 639474 w 639473"/>
                <a:gd name="connsiteY33" fmla="*/ 251366 h 630573"/>
                <a:gd name="connsiteX34" fmla="*/ 639474 w 639473"/>
                <a:gd name="connsiteY34" fmla="*/ 275909 h 630573"/>
                <a:gd name="connsiteX35" fmla="*/ 616414 w 639473"/>
                <a:gd name="connsiteY35" fmla="*/ 284270 h 630573"/>
                <a:gd name="connsiteX36" fmla="*/ 420068 w 639473"/>
                <a:gd name="connsiteY36" fmla="*/ 560450 h 630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39473" h="630573">
                  <a:moveTo>
                    <a:pt x="420068" y="560450"/>
                  </a:moveTo>
                  <a:lnTo>
                    <a:pt x="457422" y="560450"/>
                  </a:lnTo>
                  <a:cubicBezTo>
                    <a:pt x="518780" y="560450"/>
                    <a:pt x="561124" y="535906"/>
                    <a:pt x="568271" y="415887"/>
                  </a:cubicBezTo>
                  <a:lnTo>
                    <a:pt x="568271" y="414808"/>
                  </a:lnTo>
                  <a:lnTo>
                    <a:pt x="569080" y="414134"/>
                  </a:lnTo>
                  <a:cubicBezTo>
                    <a:pt x="590387" y="398356"/>
                    <a:pt x="612368" y="386084"/>
                    <a:pt x="636237" y="376780"/>
                  </a:cubicBezTo>
                  <a:lnTo>
                    <a:pt x="639339" y="375566"/>
                  </a:lnTo>
                  <a:lnTo>
                    <a:pt x="639339" y="379072"/>
                  </a:lnTo>
                  <a:cubicBezTo>
                    <a:pt x="639339" y="447847"/>
                    <a:pt x="639339" y="630438"/>
                    <a:pt x="457287" y="630438"/>
                  </a:cubicBezTo>
                  <a:lnTo>
                    <a:pt x="348056" y="630438"/>
                  </a:lnTo>
                  <a:lnTo>
                    <a:pt x="348056" y="595376"/>
                  </a:lnTo>
                  <a:cubicBezTo>
                    <a:pt x="348056" y="366800"/>
                    <a:pt x="501384" y="263368"/>
                    <a:pt x="568810" y="228981"/>
                  </a:cubicBezTo>
                  <a:cubicBezTo>
                    <a:pt x="564765" y="97229"/>
                    <a:pt x="521342" y="70124"/>
                    <a:pt x="457422" y="70124"/>
                  </a:cubicBezTo>
                  <a:lnTo>
                    <a:pt x="182052" y="70124"/>
                  </a:lnTo>
                  <a:cubicBezTo>
                    <a:pt x="118131" y="70124"/>
                    <a:pt x="74709" y="97229"/>
                    <a:pt x="70393" y="229115"/>
                  </a:cubicBezTo>
                  <a:cubicBezTo>
                    <a:pt x="137820" y="263503"/>
                    <a:pt x="291148" y="366935"/>
                    <a:pt x="291148" y="595511"/>
                  </a:cubicBezTo>
                  <a:cubicBezTo>
                    <a:pt x="291148" y="606300"/>
                    <a:pt x="291283" y="612907"/>
                    <a:pt x="291283" y="618302"/>
                  </a:cubicBezTo>
                  <a:cubicBezTo>
                    <a:pt x="291283" y="621943"/>
                    <a:pt x="291418" y="624909"/>
                    <a:pt x="291418" y="628281"/>
                  </a:cubicBezTo>
                  <a:lnTo>
                    <a:pt x="291418" y="630573"/>
                  </a:lnTo>
                  <a:lnTo>
                    <a:pt x="182052" y="630573"/>
                  </a:lnTo>
                  <a:cubicBezTo>
                    <a:pt x="0" y="630573"/>
                    <a:pt x="0" y="447982"/>
                    <a:pt x="0" y="379207"/>
                  </a:cubicBezTo>
                  <a:lnTo>
                    <a:pt x="0" y="375296"/>
                  </a:lnTo>
                  <a:lnTo>
                    <a:pt x="3102" y="376914"/>
                  </a:lnTo>
                  <a:cubicBezTo>
                    <a:pt x="27105" y="386219"/>
                    <a:pt x="48952" y="398356"/>
                    <a:pt x="70258" y="414269"/>
                  </a:cubicBezTo>
                  <a:lnTo>
                    <a:pt x="71068" y="414943"/>
                  </a:lnTo>
                  <a:lnTo>
                    <a:pt x="71068" y="416022"/>
                  </a:lnTo>
                  <a:cubicBezTo>
                    <a:pt x="78215" y="535906"/>
                    <a:pt x="120559" y="560584"/>
                    <a:pt x="181917" y="560584"/>
                  </a:cubicBezTo>
                  <a:lnTo>
                    <a:pt x="219271" y="560584"/>
                  </a:lnTo>
                  <a:cubicBezTo>
                    <a:pt x="201471" y="353045"/>
                    <a:pt x="30342" y="286967"/>
                    <a:pt x="22925" y="284270"/>
                  </a:cubicBezTo>
                  <a:lnTo>
                    <a:pt x="0" y="275909"/>
                  </a:lnTo>
                  <a:lnTo>
                    <a:pt x="0" y="251366"/>
                  </a:lnTo>
                  <a:cubicBezTo>
                    <a:pt x="0" y="182591"/>
                    <a:pt x="0" y="0"/>
                    <a:pt x="182052" y="0"/>
                  </a:cubicBezTo>
                  <a:lnTo>
                    <a:pt x="457422" y="0"/>
                  </a:lnTo>
                  <a:cubicBezTo>
                    <a:pt x="639474" y="0"/>
                    <a:pt x="639474" y="182591"/>
                    <a:pt x="639474" y="251366"/>
                  </a:cubicBezTo>
                  <a:lnTo>
                    <a:pt x="639474" y="275909"/>
                  </a:lnTo>
                  <a:lnTo>
                    <a:pt x="616414" y="284270"/>
                  </a:lnTo>
                  <a:cubicBezTo>
                    <a:pt x="609132" y="286967"/>
                    <a:pt x="438003" y="353045"/>
                    <a:pt x="420068" y="560450"/>
                  </a:cubicBezTo>
                  <a:close/>
                </a:path>
              </a:pathLst>
            </a:custGeom>
            <a:solidFill>
              <a:schemeClr val="bg1"/>
            </a:solidFill>
            <a:ln w="1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grpSp>
          <p:nvGrpSpPr>
            <p:cNvPr id="450" name="Рисунок 113">
              <a:extLst>
                <a:ext uri="{FF2B5EF4-FFF2-40B4-BE49-F238E27FC236}">
                  <a16:creationId xmlns:a16="http://schemas.microsoft.com/office/drawing/2014/main" id="{A2079205-23F2-E440-B1A5-982FD1F230D5}"/>
                </a:ext>
              </a:extLst>
            </p:cNvPr>
            <p:cNvGrpSpPr/>
            <p:nvPr/>
          </p:nvGrpSpPr>
          <p:grpSpPr>
            <a:xfrm>
              <a:off x="1404066" y="372710"/>
              <a:ext cx="1191157" cy="216843"/>
              <a:chOff x="1404066" y="372710"/>
              <a:chExt cx="1191157" cy="216843"/>
            </a:xfrm>
            <a:solidFill>
              <a:srgbClr val="FFFFFF"/>
            </a:solidFill>
          </p:grpSpPr>
          <p:sp>
            <p:nvSpPr>
              <p:cNvPr id="512" name="Полилиния: фигура 117">
                <a:extLst>
                  <a:ext uri="{FF2B5EF4-FFF2-40B4-BE49-F238E27FC236}">
                    <a16:creationId xmlns:a16="http://schemas.microsoft.com/office/drawing/2014/main" id="{D05290D6-D4B6-4847-815D-8CAD39D03CA5}"/>
                  </a:ext>
                </a:extLst>
              </p:cNvPr>
              <p:cNvSpPr/>
              <p:nvPr/>
            </p:nvSpPr>
            <p:spPr>
              <a:xfrm>
                <a:off x="1404066" y="375677"/>
                <a:ext cx="177601" cy="210775"/>
              </a:xfrm>
              <a:custGeom>
                <a:avLst/>
                <a:gdLst>
                  <a:gd name="connsiteX0" fmla="*/ 0 w 177601"/>
                  <a:gd name="connsiteY0" fmla="*/ 210775 h 210775"/>
                  <a:gd name="connsiteX1" fmla="*/ 0 w 177601"/>
                  <a:gd name="connsiteY1" fmla="*/ 0 h 210775"/>
                  <a:gd name="connsiteX2" fmla="*/ 48143 w 177601"/>
                  <a:gd name="connsiteY2" fmla="*/ 0 h 210775"/>
                  <a:gd name="connsiteX3" fmla="*/ 48143 w 177601"/>
                  <a:gd name="connsiteY3" fmla="*/ 137955 h 210775"/>
                  <a:gd name="connsiteX4" fmla="*/ 120424 w 177601"/>
                  <a:gd name="connsiteY4" fmla="*/ 0 h 210775"/>
                  <a:gd name="connsiteX5" fmla="*/ 177602 w 177601"/>
                  <a:gd name="connsiteY5" fmla="*/ 0 h 210775"/>
                  <a:gd name="connsiteX6" fmla="*/ 177602 w 177601"/>
                  <a:gd name="connsiteY6" fmla="*/ 210775 h 210775"/>
                  <a:gd name="connsiteX7" fmla="*/ 129459 w 177601"/>
                  <a:gd name="connsiteY7" fmla="*/ 210775 h 210775"/>
                  <a:gd name="connsiteX8" fmla="*/ 129459 w 177601"/>
                  <a:gd name="connsiteY8" fmla="*/ 72821 h 210775"/>
                  <a:gd name="connsiteX9" fmla="*/ 57178 w 177601"/>
                  <a:gd name="connsiteY9" fmla="*/ 210775 h 210775"/>
                  <a:gd name="connsiteX10" fmla="*/ 0 w 177601"/>
                  <a:gd name="connsiteY10" fmla="*/ 210775 h 210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77601" h="210775">
                    <a:moveTo>
                      <a:pt x="0" y="210775"/>
                    </a:moveTo>
                    <a:lnTo>
                      <a:pt x="0" y="0"/>
                    </a:lnTo>
                    <a:lnTo>
                      <a:pt x="48143" y="0"/>
                    </a:lnTo>
                    <a:lnTo>
                      <a:pt x="48143" y="137955"/>
                    </a:lnTo>
                    <a:lnTo>
                      <a:pt x="120424" y="0"/>
                    </a:lnTo>
                    <a:lnTo>
                      <a:pt x="177602" y="0"/>
                    </a:lnTo>
                    <a:lnTo>
                      <a:pt x="177602" y="210775"/>
                    </a:lnTo>
                    <a:lnTo>
                      <a:pt x="129459" y="210775"/>
                    </a:lnTo>
                    <a:lnTo>
                      <a:pt x="129459" y="72821"/>
                    </a:lnTo>
                    <a:lnTo>
                      <a:pt x="57178" y="210775"/>
                    </a:lnTo>
                    <a:lnTo>
                      <a:pt x="0" y="210775"/>
                    </a:lnTo>
                    <a:close/>
                  </a:path>
                </a:pathLst>
              </a:custGeom>
              <a:solidFill>
                <a:srgbClr val="FFFFFF"/>
              </a:solidFill>
              <a:ln w="13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13" name="Полилиния: фигура 118">
                <a:extLst>
                  <a:ext uri="{FF2B5EF4-FFF2-40B4-BE49-F238E27FC236}">
                    <a16:creationId xmlns:a16="http://schemas.microsoft.com/office/drawing/2014/main" id="{E648C31A-0739-0247-A73C-263364CBDF0E}"/>
                  </a:ext>
                </a:extLst>
              </p:cNvPr>
              <p:cNvSpPr/>
              <p:nvPr/>
            </p:nvSpPr>
            <p:spPr>
              <a:xfrm>
                <a:off x="1624011" y="375677"/>
                <a:ext cx="167217" cy="211045"/>
              </a:xfrm>
              <a:custGeom>
                <a:avLst/>
                <a:gdLst>
                  <a:gd name="connsiteX0" fmla="*/ 0 w 167217"/>
                  <a:gd name="connsiteY0" fmla="*/ 210775 h 211045"/>
                  <a:gd name="connsiteX1" fmla="*/ 0 w 167217"/>
                  <a:gd name="connsiteY1" fmla="*/ 0 h 211045"/>
                  <a:gd name="connsiteX2" fmla="*/ 97903 w 167217"/>
                  <a:gd name="connsiteY2" fmla="*/ 0 h 211045"/>
                  <a:gd name="connsiteX3" fmla="*/ 147934 w 167217"/>
                  <a:gd name="connsiteY3" fmla="*/ 20228 h 211045"/>
                  <a:gd name="connsiteX4" fmla="*/ 167218 w 167217"/>
                  <a:gd name="connsiteY4" fmla="*/ 73900 h 211045"/>
                  <a:gd name="connsiteX5" fmla="*/ 147934 w 167217"/>
                  <a:gd name="connsiteY5" fmla="*/ 127571 h 211045"/>
                  <a:gd name="connsiteX6" fmla="*/ 97903 w 167217"/>
                  <a:gd name="connsiteY6" fmla="*/ 147799 h 211045"/>
                  <a:gd name="connsiteX7" fmla="*/ 48143 w 167217"/>
                  <a:gd name="connsiteY7" fmla="*/ 147799 h 211045"/>
                  <a:gd name="connsiteX8" fmla="*/ 48143 w 167217"/>
                  <a:gd name="connsiteY8" fmla="*/ 211045 h 211045"/>
                  <a:gd name="connsiteX9" fmla="*/ 0 w 167217"/>
                  <a:gd name="connsiteY9" fmla="*/ 211045 h 211045"/>
                  <a:gd name="connsiteX10" fmla="*/ 48143 w 167217"/>
                  <a:gd name="connsiteY10" fmla="*/ 100870 h 211045"/>
                  <a:gd name="connsiteX11" fmla="*/ 94802 w 167217"/>
                  <a:gd name="connsiteY11" fmla="*/ 100870 h 211045"/>
                  <a:gd name="connsiteX12" fmla="*/ 112063 w 167217"/>
                  <a:gd name="connsiteY12" fmla="*/ 93453 h 211045"/>
                  <a:gd name="connsiteX13" fmla="*/ 118806 w 167217"/>
                  <a:gd name="connsiteY13" fmla="*/ 73765 h 211045"/>
                  <a:gd name="connsiteX14" fmla="*/ 112063 w 167217"/>
                  <a:gd name="connsiteY14" fmla="*/ 54076 h 211045"/>
                  <a:gd name="connsiteX15" fmla="*/ 94802 w 167217"/>
                  <a:gd name="connsiteY15" fmla="*/ 46659 h 211045"/>
                  <a:gd name="connsiteX16" fmla="*/ 48143 w 167217"/>
                  <a:gd name="connsiteY16" fmla="*/ 46659 h 211045"/>
                  <a:gd name="connsiteX17" fmla="*/ 48143 w 167217"/>
                  <a:gd name="connsiteY17" fmla="*/ 100870 h 211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67217" h="211045">
                    <a:moveTo>
                      <a:pt x="0" y="210775"/>
                    </a:moveTo>
                    <a:lnTo>
                      <a:pt x="0" y="0"/>
                    </a:lnTo>
                    <a:lnTo>
                      <a:pt x="97903" y="0"/>
                    </a:lnTo>
                    <a:cubicBezTo>
                      <a:pt x="118401" y="0"/>
                      <a:pt x="134988" y="6743"/>
                      <a:pt x="147934" y="20228"/>
                    </a:cubicBezTo>
                    <a:cubicBezTo>
                      <a:pt x="160880" y="33713"/>
                      <a:pt x="167218" y="51514"/>
                      <a:pt x="167218" y="73900"/>
                    </a:cubicBezTo>
                    <a:cubicBezTo>
                      <a:pt x="167218" y="96285"/>
                      <a:pt x="160745" y="114086"/>
                      <a:pt x="147934" y="127571"/>
                    </a:cubicBezTo>
                    <a:cubicBezTo>
                      <a:pt x="135123" y="141056"/>
                      <a:pt x="118401" y="147799"/>
                      <a:pt x="97903" y="147799"/>
                    </a:cubicBezTo>
                    <a:lnTo>
                      <a:pt x="48143" y="147799"/>
                    </a:lnTo>
                    <a:lnTo>
                      <a:pt x="48143" y="211045"/>
                    </a:lnTo>
                    <a:lnTo>
                      <a:pt x="0" y="211045"/>
                    </a:lnTo>
                    <a:close/>
                    <a:moveTo>
                      <a:pt x="48143" y="100870"/>
                    </a:moveTo>
                    <a:lnTo>
                      <a:pt x="94802" y="100870"/>
                    </a:lnTo>
                    <a:cubicBezTo>
                      <a:pt x="101814" y="100870"/>
                      <a:pt x="107613" y="98443"/>
                      <a:pt x="112063" y="93453"/>
                    </a:cubicBezTo>
                    <a:cubicBezTo>
                      <a:pt x="116513" y="88464"/>
                      <a:pt x="118806" y="81991"/>
                      <a:pt x="118806" y="73765"/>
                    </a:cubicBezTo>
                    <a:cubicBezTo>
                      <a:pt x="118806" y="65539"/>
                      <a:pt x="116513" y="58931"/>
                      <a:pt x="112063" y="54076"/>
                    </a:cubicBezTo>
                    <a:cubicBezTo>
                      <a:pt x="107613" y="49087"/>
                      <a:pt x="101814" y="46659"/>
                      <a:pt x="94802" y="46659"/>
                    </a:cubicBezTo>
                    <a:lnTo>
                      <a:pt x="48143" y="46659"/>
                    </a:lnTo>
                    <a:lnTo>
                      <a:pt x="48143" y="100870"/>
                    </a:lnTo>
                    <a:close/>
                  </a:path>
                </a:pathLst>
              </a:custGeom>
              <a:solidFill>
                <a:srgbClr val="FFFFFF"/>
              </a:solidFill>
              <a:ln w="13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14" name="Полилиния: фигура 119">
                <a:extLst>
                  <a:ext uri="{FF2B5EF4-FFF2-40B4-BE49-F238E27FC236}">
                    <a16:creationId xmlns:a16="http://schemas.microsoft.com/office/drawing/2014/main" id="{F7DCB612-FDC1-BE41-9F6B-7074F5DD5B4F}"/>
                  </a:ext>
                </a:extLst>
              </p:cNvPr>
              <p:cNvSpPr/>
              <p:nvPr/>
            </p:nvSpPr>
            <p:spPr>
              <a:xfrm>
                <a:off x="1822785" y="375677"/>
                <a:ext cx="144562" cy="210775"/>
              </a:xfrm>
              <a:custGeom>
                <a:avLst/>
                <a:gdLst>
                  <a:gd name="connsiteX0" fmla="*/ 0 w 144562"/>
                  <a:gd name="connsiteY0" fmla="*/ 210775 h 210775"/>
                  <a:gd name="connsiteX1" fmla="*/ 0 w 144562"/>
                  <a:gd name="connsiteY1" fmla="*/ 0 h 210775"/>
                  <a:gd name="connsiteX2" fmla="*/ 123121 w 144562"/>
                  <a:gd name="connsiteY2" fmla="*/ 0 h 210775"/>
                  <a:gd name="connsiteX3" fmla="*/ 144562 w 144562"/>
                  <a:gd name="connsiteY3" fmla="*/ 46659 h 210775"/>
                  <a:gd name="connsiteX4" fmla="*/ 48143 w 144562"/>
                  <a:gd name="connsiteY4" fmla="*/ 46659 h 210775"/>
                  <a:gd name="connsiteX5" fmla="*/ 48143 w 144562"/>
                  <a:gd name="connsiteY5" fmla="*/ 210775 h 210775"/>
                  <a:gd name="connsiteX6" fmla="*/ 0 w 144562"/>
                  <a:gd name="connsiteY6" fmla="*/ 210775 h 210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4562" h="210775">
                    <a:moveTo>
                      <a:pt x="0" y="210775"/>
                    </a:moveTo>
                    <a:lnTo>
                      <a:pt x="0" y="0"/>
                    </a:lnTo>
                    <a:lnTo>
                      <a:pt x="123121" y="0"/>
                    </a:lnTo>
                    <a:lnTo>
                      <a:pt x="144562" y="46659"/>
                    </a:lnTo>
                    <a:lnTo>
                      <a:pt x="48143" y="46659"/>
                    </a:lnTo>
                    <a:lnTo>
                      <a:pt x="48143" y="210775"/>
                    </a:lnTo>
                    <a:lnTo>
                      <a:pt x="0" y="210775"/>
                    </a:lnTo>
                    <a:close/>
                  </a:path>
                </a:pathLst>
              </a:custGeom>
              <a:solidFill>
                <a:srgbClr val="FFFFFF"/>
              </a:solidFill>
              <a:ln w="13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15" name="Полилиния: фигура 120">
                <a:extLst>
                  <a:ext uri="{FF2B5EF4-FFF2-40B4-BE49-F238E27FC236}">
                    <a16:creationId xmlns:a16="http://schemas.microsoft.com/office/drawing/2014/main" id="{610ED9B4-EB8D-BC45-AD4F-DCF89BF6029B}"/>
                  </a:ext>
                </a:extLst>
              </p:cNvPr>
              <p:cNvSpPr/>
              <p:nvPr/>
            </p:nvSpPr>
            <p:spPr>
              <a:xfrm>
                <a:off x="2015355" y="375677"/>
                <a:ext cx="149821" cy="210775"/>
              </a:xfrm>
              <a:custGeom>
                <a:avLst/>
                <a:gdLst>
                  <a:gd name="connsiteX0" fmla="*/ 0 w 149821"/>
                  <a:gd name="connsiteY0" fmla="*/ 210775 h 210775"/>
                  <a:gd name="connsiteX1" fmla="*/ 26836 w 149821"/>
                  <a:gd name="connsiteY1" fmla="*/ 153598 h 210775"/>
                  <a:gd name="connsiteX2" fmla="*/ 51918 w 149821"/>
                  <a:gd name="connsiteY2" fmla="*/ 101275 h 210775"/>
                  <a:gd name="connsiteX3" fmla="*/ 97094 w 149821"/>
                  <a:gd name="connsiteY3" fmla="*/ 0 h 210775"/>
                  <a:gd name="connsiteX4" fmla="*/ 149822 w 149821"/>
                  <a:gd name="connsiteY4" fmla="*/ 0 h 210775"/>
                  <a:gd name="connsiteX5" fmla="*/ 52458 w 149821"/>
                  <a:gd name="connsiteY5" fmla="*/ 210775 h 210775"/>
                  <a:gd name="connsiteX6" fmla="*/ 0 w 149821"/>
                  <a:gd name="connsiteY6" fmla="*/ 210775 h 210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9821" h="210775">
                    <a:moveTo>
                      <a:pt x="0" y="210775"/>
                    </a:moveTo>
                    <a:lnTo>
                      <a:pt x="26836" y="153598"/>
                    </a:lnTo>
                    <a:lnTo>
                      <a:pt x="51918" y="101275"/>
                    </a:lnTo>
                    <a:lnTo>
                      <a:pt x="97094" y="0"/>
                    </a:lnTo>
                    <a:lnTo>
                      <a:pt x="149822" y="0"/>
                    </a:lnTo>
                    <a:lnTo>
                      <a:pt x="52458" y="210775"/>
                    </a:lnTo>
                    <a:lnTo>
                      <a:pt x="0" y="210775"/>
                    </a:lnTo>
                    <a:close/>
                  </a:path>
                </a:pathLst>
              </a:custGeom>
              <a:solidFill>
                <a:srgbClr val="FFFFFF"/>
              </a:solidFill>
              <a:ln w="13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16" name="Полилиния: фигура 121">
                <a:extLst>
                  <a:ext uri="{FF2B5EF4-FFF2-40B4-BE49-F238E27FC236}">
                    <a16:creationId xmlns:a16="http://schemas.microsoft.com/office/drawing/2014/main" id="{B00C58E2-DC82-174F-AC14-6FD7AAB47BA6}"/>
                  </a:ext>
                </a:extLst>
              </p:cNvPr>
              <p:cNvSpPr/>
              <p:nvPr/>
            </p:nvSpPr>
            <p:spPr>
              <a:xfrm>
                <a:off x="2188506" y="375677"/>
                <a:ext cx="174634" cy="210775"/>
              </a:xfrm>
              <a:custGeom>
                <a:avLst/>
                <a:gdLst>
                  <a:gd name="connsiteX0" fmla="*/ 0 w 174634"/>
                  <a:gd name="connsiteY0" fmla="*/ 210775 h 210775"/>
                  <a:gd name="connsiteX1" fmla="*/ 0 w 174634"/>
                  <a:gd name="connsiteY1" fmla="*/ 0 h 210775"/>
                  <a:gd name="connsiteX2" fmla="*/ 174635 w 174634"/>
                  <a:gd name="connsiteY2" fmla="*/ 0 h 210775"/>
                  <a:gd name="connsiteX3" fmla="*/ 174635 w 174634"/>
                  <a:gd name="connsiteY3" fmla="*/ 210775 h 210775"/>
                  <a:gd name="connsiteX4" fmla="*/ 126492 w 174634"/>
                  <a:gd name="connsiteY4" fmla="*/ 210775 h 210775"/>
                  <a:gd name="connsiteX5" fmla="*/ 126492 w 174634"/>
                  <a:gd name="connsiteY5" fmla="*/ 46659 h 210775"/>
                  <a:gd name="connsiteX6" fmla="*/ 48143 w 174634"/>
                  <a:gd name="connsiteY6" fmla="*/ 46659 h 210775"/>
                  <a:gd name="connsiteX7" fmla="*/ 48143 w 174634"/>
                  <a:gd name="connsiteY7" fmla="*/ 210775 h 210775"/>
                  <a:gd name="connsiteX8" fmla="*/ 0 w 174634"/>
                  <a:gd name="connsiteY8" fmla="*/ 210775 h 210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4634" h="210775">
                    <a:moveTo>
                      <a:pt x="0" y="210775"/>
                    </a:moveTo>
                    <a:lnTo>
                      <a:pt x="0" y="0"/>
                    </a:lnTo>
                    <a:lnTo>
                      <a:pt x="174635" y="0"/>
                    </a:lnTo>
                    <a:lnTo>
                      <a:pt x="174635" y="210775"/>
                    </a:lnTo>
                    <a:lnTo>
                      <a:pt x="126492" y="210775"/>
                    </a:lnTo>
                    <a:lnTo>
                      <a:pt x="126492" y="46659"/>
                    </a:lnTo>
                    <a:lnTo>
                      <a:pt x="48143" y="46659"/>
                    </a:lnTo>
                    <a:lnTo>
                      <a:pt x="48143" y="210775"/>
                    </a:lnTo>
                    <a:lnTo>
                      <a:pt x="0" y="210775"/>
                    </a:lnTo>
                    <a:close/>
                  </a:path>
                </a:pathLst>
              </a:custGeom>
              <a:solidFill>
                <a:srgbClr val="FFFFFF"/>
              </a:solidFill>
              <a:ln w="13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17" name="Полилиния: фигура 122">
                <a:extLst>
                  <a:ext uri="{FF2B5EF4-FFF2-40B4-BE49-F238E27FC236}">
                    <a16:creationId xmlns:a16="http://schemas.microsoft.com/office/drawing/2014/main" id="{67D91C7A-2D14-0149-8B79-DF0D232D504A}"/>
                  </a:ext>
                </a:extLst>
              </p:cNvPr>
              <p:cNvSpPr/>
              <p:nvPr/>
            </p:nvSpPr>
            <p:spPr>
              <a:xfrm>
                <a:off x="2396450" y="372710"/>
                <a:ext cx="198773" cy="216843"/>
              </a:xfrm>
              <a:custGeom>
                <a:avLst/>
                <a:gdLst>
                  <a:gd name="connsiteX0" fmla="*/ 150496 w 198773"/>
                  <a:gd name="connsiteY0" fmla="*/ 134044 h 216843"/>
                  <a:gd name="connsiteX1" fmla="*/ 198639 w 198773"/>
                  <a:gd name="connsiteY1" fmla="*/ 134044 h 216843"/>
                  <a:gd name="connsiteX2" fmla="*/ 181512 w 198773"/>
                  <a:gd name="connsiteY2" fmla="*/ 175579 h 216843"/>
                  <a:gd name="connsiteX3" fmla="*/ 102354 w 198773"/>
                  <a:gd name="connsiteY3" fmla="*/ 216844 h 216843"/>
                  <a:gd name="connsiteX4" fmla="*/ 29533 w 198773"/>
                  <a:gd name="connsiteY4" fmla="*/ 186097 h 216843"/>
                  <a:gd name="connsiteX5" fmla="*/ 0 w 198773"/>
                  <a:gd name="connsiteY5" fmla="*/ 108422 h 216843"/>
                  <a:gd name="connsiteX6" fmla="*/ 29533 w 198773"/>
                  <a:gd name="connsiteY6" fmla="*/ 30747 h 216843"/>
                  <a:gd name="connsiteX7" fmla="*/ 102354 w 198773"/>
                  <a:gd name="connsiteY7" fmla="*/ 0 h 216843"/>
                  <a:gd name="connsiteX8" fmla="*/ 180973 w 198773"/>
                  <a:gd name="connsiteY8" fmla="*/ 40591 h 216843"/>
                  <a:gd name="connsiteX9" fmla="*/ 198774 w 198773"/>
                  <a:gd name="connsiteY9" fmla="*/ 81182 h 216843"/>
                  <a:gd name="connsiteX10" fmla="*/ 150631 w 198773"/>
                  <a:gd name="connsiteY10" fmla="*/ 81182 h 216843"/>
                  <a:gd name="connsiteX11" fmla="*/ 141326 w 198773"/>
                  <a:gd name="connsiteY11" fmla="*/ 64055 h 216843"/>
                  <a:gd name="connsiteX12" fmla="*/ 102488 w 198773"/>
                  <a:gd name="connsiteY12" fmla="*/ 46524 h 216843"/>
                  <a:gd name="connsiteX13" fmla="*/ 63786 w 198773"/>
                  <a:gd name="connsiteY13" fmla="*/ 63516 h 216843"/>
                  <a:gd name="connsiteX14" fmla="*/ 48277 w 198773"/>
                  <a:gd name="connsiteY14" fmla="*/ 108287 h 216843"/>
                  <a:gd name="connsiteX15" fmla="*/ 63786 w 198773"/>
                  <a:gd name="connsiteY15" fmla="*/ 153058 h 216843"/>
                  <a:gd name="connsiteX16" fmla="*/ 102488 w 198773"/>
                  <a:gd name="connsiteY16" fmla="*/ 170050 h 216843"/>
                  <a:gd name="connsiteX17" fmla="*/ 142000 w 198773"/>
                  <a:gd name="connsiteY17" fmla="*/ 151979 h 216843"/>
                  <a:gd name="connsiteX18" fmla="*/ 150496 w 198773"/>
                  <a:gd name="connsiteY18" fmla="*/ 134044 h 2168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98773" h="216843">
                    <a:moveTo>
                      <a:pt x="150496" y="134044"/>
                    </a:moveTo>
                    <a:lnTo>
                      <a:pt x="198639" y="134044"/>
                    </a:lnTo>
                    <a:cubicBezTo>
                      <a:pt x="195402" y="149552"/>
                      <a:pt x="189738" y="163442"/>
                      <a:pt x="181512" y="175579"/>
                    </a:cubicBezTo>
                    <a:cubicBezTo>
                      <a:pt x="163712" y="203089"/>
                      <a:pt x="137281" y="216844"/>
                      <a:pt x="102354" y="216844"/>
                    </a:cubicBezTo>
                    <a:cubicBezTo>
                      <a:pt x="73495" y="216844"/>
                      <a:pt x="49087" y="206595"/>
                      <a:pt x="29533" y="186097"/>
                    </a:cubicBezTo>
                    <a:cubicBezTo>
                      <a:pt x="9844" y="165600"/>
                      <a:pt x="0" y="139708"/>
                      <a:pt x="0" y="108422"/>
                    </a:cubicBezTo>
                    <a:cubicBezTo>
                      <a:pt x="0" y="77136"/>
                      <a:pt x="9844" y="51244"/>
                      <a:pt x="29533" y="30747"/>
                    </a:cubicBezTo>
                    <a:cubicBezTo>
                      <a:pt x="49221" y="10249"/>
                      <a:pt x="73495" y="0"/>
                      <a:pt x="102354" y="0"/>
                    </a:cubicBezTo>
                    <a:cubicBezTo>
                      <a:pt x="136471" y="0"/>
                      <a:pt x="162633" y="13620"/>
                      <a:pt x="180973" y="40591"/>
                    </a:cubicBezTo>
                    <a:cubicBezTo>
                      <a:pt x="188794" y="52188"/>
                      <a:pt x="194728" y="65808"/>
                      <a:pt x="198774" y="81182"/>
                    </a:cubicBezTo>
                    <a:lnTo>
                      <a:pt x="150631" y="81182"/>
                    </a:lnTo>
                    <a:cubicBezTo>
                      <a:pt x="148473" y="74574"/>
                      <a:pt x="145372" y="68910"/>
                      <a:pt x="141326" y="64055"/>
                    </a:cubicBezTo>
                    <a:cubicBezTo>
                      <a:pt x="131617" y="52458"/>
                      <a:pt x="118806" y="46524"/>
                      <a:pt x="102488" y="46524"/>
                    </a:cubicBezTo>
                    <a:cubicBezTo>
                      <a:pt x="86980" y="46524"/>
                      <a:pt x="74169" y="52188"/>
                      <a:pt x="63786" y="63516"/>
                    </a:cubicBezTo>
                    <a:cubicBezTo>
                      <a:pt x="53402" y="74843"/>
                      <a:pt x="48277" y="89812"/>
                      <a:pt x="48277" y="108287"/>
                    </a:cubicBezTo>
                    <a:cubicBezTo>
                      <a:pt x="48277" y="126762"/>
                      <a:pt x="53402" y="141596"/>
                      <a:pt x="63786" y="153058"/>
                    </a:cubicBezTo>
                    <a:cubicBezTo>
                      <a:pt x="74169" y="164386"/>
                      <a:pt x="86980" y="170050"/>
                      <a:pt x="102488" y="170050"/>
                    </a:cubicBezTo>
                    <a:cubicBezTo>
                      <a:pt x="119750" y="170050"/>
                      <a:pt x="132830" y="163981"/>
                      <a:pt x="142000" y="151979"/>
                    </a:cubicBezTo>
                    <a:cubicBezTo>
                      <a:pt x="145776" y="146855"/>
                      <a:pt x="148608" y="140787"/>
                      <a:pt x="150496" y="1340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18" name="Полилиния: фигура 123">
                <a:extLst>
                  <a:ext uri="{FF2B5EF4-FFF2-40B4-BE49-F238E27FC236}">
                    <a16:creationId xmlns:a16="http://schemas.microsoft.com/office/drawing/2014/main" id="{E09B0F0E-05FC-D343-95B0-4D8080E9EDFF}"/>
                  </a:ext>
                </a:extLst>
              </p:cNvPr>
              <p:cNvSpPr/>
              <p:nvPr/>
            </p:nvSpPr>
            <p:spPr>
              <a:xfrm>
                <a:off x="1977057" y="375677"/>
                <a:ext cx="105994" cy="118535"/>
              </a:xfrm>
              <a:custGeom>
                <a:avLst/>
                <a:gdLst>
                  <a:gd name="connsiteX0" fmla="*/ 105995 w 105994"/>
                  <a:gd name="connsiteY0" fmla="*/ 118536 h 118535"/>
                  <a:gd name="connsiteX1" fmla="*/ 97769 w 105994"/>
                  <a:gd name="connsiteY1" fmla="*/ 101275 h 118535"/>
                  <a:gd name="connsiteX2" fmla="*/ 52728 w 105994"/>
                  <a:gd name="connsiteY2" fmla="*/ 0 h 118535"/>
                  <a:gd name="connsiteX3" fmla="*/ 0 w 105994"/>
                  <a:gd name="connsiteY3" fmla="*/ 0 h 118535"/>
                  <a:gd name="connsiteX4" fmla="*/ 54751 w 105994"/>
                  <a:gd name="connsiteY4" fmla="*/ 118536 h 118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5994" h="118535">
                    <a:moveTo>
                      <a:pt x="105995" y="118536"/>
                    </a:moveTo>
                    <a:lnTo>
                      <a:pt x="97769" y="101275"/>
                    </a:lnTo>
                    <a:lnTo>
                      <a:pt x="52728" y="0"/>
                    </a:lnTo>
                    <a:lnTo>
                      <a:pt x="0" y="0"/>
                    </a:lnTo>
                    <a:lnTo>
                      <a:pt x="54751" y="118536"/>
                    </a:lnTo>
                    <a:close/>
                  </a:path>
                </a:pathLst>
              </a:custGeom>
              <a:solidFill>
                <a:srgbClr val="FFFFFF"/>
              </a:solidFill>
              <a:ln w="13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  <p:grpSp>
          <p:nvGrpSpPr>
            <p:cNvPr id="451" name="Рисунок 113">
              <a:extLst>
                <a:ext uri="{FF2B5EF4-FFF2-40B4-BE49-F238E27FC236}">
                  <a16:creationId xmlns:a16="http://schemas.microsoft.com/office/drawing/2014/main" id="{79A66CF4-3BE2-D94E-B3E4-11C89ACF3466}"/>
                </a:ext>
              </a:extLst>
            </p:cNvPr>
            <p:cNvGrpSpPr/>
            <p:nvPr/>
          </p:nvGrpSpPr>
          <p:grpSpPr>
            <a:xfrm>
              <a:off x="1402582" y="698650"/>
              <a:ext cx="1192506" cy="176657"/>
              <a:chOff x="1402582" y="698650"/>
              <a:chExt cx="1192506" cy="176657"/>
            </a:xfrm>
            <a:solidFill>
              <a:srgbClr val="FFFFFF"/>
            </a:solidFill>
          </p:grpSpPr>
          <p:grpSp>
            <p:nvGrpSpPr>
              <p:cNvPr id="453" name="Рисунок 113">
                <a:extLst>
                  <a:ext uri="{FF2B5EF4-FFF2-40B4-BE49-F238E27FC236}">
                    <a16:creationId xmlns:a16="http://schemas.microsoft.com/office/drawing/2014/main" id="{08240C97-8F7F-0841-A062-6C130B23AF7A}"/>
                  </a:ext>
                </a:extLst>
              </p:cNvPr>
              <p:cNvGrpSpPr/>
              <p:nvPr/>
            </p:nvGrpSpPr>
            <p:grpSpPr>
              <a:xfrm>
                <a:off x="1402582" y="802352"/>
                <a:ext cx="1192236" cy="72955"/>
                <a:chOff x="1402582" y="802352"/>
                <a:chExt cx="1192236" cy="72955"/>
              </a:xfrm>
              <a:solidFill>
                <a:srgbClr val="FFFFFF"/>
              </a:solidFill>
            </p:grpSpPr>
            <p:grpSp>
              <p:nvGrpSpPr>
                <p:cNvPr id="485" name="Рисунок 113">
                  <a:extLst>
                    <a:ext uri="{FF2B5EF4-FFF2-40B4-BE49-F238E27FC236}">
                      <a16:creationId xmlns:a16="http://schemas.microsoft.com/office/drawing/2014/main" id="{FDAC8FC2-BF95-1F40-9D3E-70911D990EE2}"/>
                    </a:ext>
                  </a:extLst>
                </p:cNvPr>
                <p:cNvGrpSpPr/>
                <p:nvPr/>
              </p:nvGrpSpPr>
              <p:grpSpPr>
                <a:xfrm>
                  <a:off x="2090603" y="802352"/>
                  <a:ext cx="38837" cy="63515"/>
                  <a:chOff x="2090603" y="802352"/>
                  <a:chExt cx="38837" cy="63515"/>
                </a:xfrm>
                <a:solidFill>
                  <a:srgbClr val="FFFFFF"/>
                </a:solidFill>
              </p:grpSpPr>
              <p:sp>
                <p:nvSpPr>
                  <p:cNvPr id="510" name="Полилиния: фигура 127">
                    <a:extLst>
                      <a:ext uri="{FF2B5EF4-FFF2-40B4-BE49-F238E27FC236}">
                        <a16:creationId xmlns:a16="http://schemas.microsoft.com/office/drawing/2014/main" id="{B81225ED-0C2E-7345-91E7-404928D37CB8}"/>
                      </a:ext>
                    </a:extLst>
                  </p:cNvPr>
                  <p:cNvSpPr/>
                  <p:nvPr/>
                </p:nvSpPr>
                <p:spPr>
                  <a:xfrm>
                    <a:off x="2090603" y="818535"/>
                    <a:ext cx="38837" cy="47333"/>
                  </a:xfrm>
                  <a:custGeom>
                    <a:avLst/>
                    <a:gdLst>
                      <a:gd name="connsiteX0" fmla="*/ 0 w 38837"/>
                      <a:gd name="connsiteY0" fmla="*/ 47333 h 47333"/>
                      <a:gd name="connsiteX1" fmla="*/ 0 w 38837"/>
                      <a:gd name="connsiteY1" fmla="*/ 0 h 47333"/>
                      <a:gd name="connsiteX2" fmla="*/ 8765 w 38837"/>
                      <a:gd name="connsiteY2" fmla="*/ 0 h 47333"/>
                      <a:gd name="connsiteX3" fmla="*/ 8765 w 38837"/>
                      <a:gd name="connsiteY3" fmla="*/ 32769 h 47333"/>
                      <a:gd name="connsiteX4" fmla="*/ 10114 w 38837"/>
                      <a:gd name="connsiteY4" fmla="*/ 32769 h 47333"/>
                      <a:gd name="connsiteX5" fmla="*/ 27105 w 38837"/>
                      <a:gd name="connsiteY5" fmla="*/ 0 h 47333"/>
                      <a:gd name="connsiteX6" fmla="*/ 38838 w 38837"/>
                      <a:gd name="connsiteY6" fmla="*/ 0 h 47333"/>
                      <a:gd name="connsiteX7" fmla="*/ 38838 w 38837"/>
                      <a:gd name="connsiteY7" fmla="*/ 47333 h 47333"/>
                      <a:gd name="connsiteX8" fmla="*/ 30072 w 38837"/>
                      <a:gd name="connsiteY8" fmla="*/ 47333 h 47333"/>
                      <a:gd name="connsiteX9" fmla="*/ 30072 w 38837"/>
                      <a:gd name="connsiteY9" fmla="*/ 14564 h 47333"/>
                      <a:gd name="connsiteX10" fmla="*/ 28724 w 38837"/>
                      <a:gd name="connsiteY10" fmla="*/ 14564 h 47333"/>
                      <a:gd name="connsiteX11" fmla="*/ 11867 w 38837"/>
                      <a:gd name="connsiteY11" fmla="*/ 47333 h 473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8837" h="47333">
                        <a:moveTo>
                          <a:pt x="0" y="47333"/>
                        </a:moveTo>
                        <a:lnTo>
                          <a:pt x="0" y="0"/>
                        </a:lnTo>
                        <a:lnTo>
                          <a:pt x="8765" y="0"/>
                        </a:lnTo>
                        <a:lnTo>
                          <a:pt x="8765" y="32769"/>
                        </a:lnTo>
                        <a:lnTo>
                          <a:pt x="10114" y="32769"/>
                        </a:lnTo>
                        <a:lnTo>
                          <a:pt x="27105" y="0"/>
                        </a:lnTo>
                        <a:lnTo>
                          <a:pt x="38838" y="0"/>
                        </a:lnTo>
                        <a:lnTo>
                          <a:pt x="38838" y="47333"/>
                        </a:lnTo>
                        <a:lnTo>
                          <a:pt x="30072" y="47333"/>
                        </a:lnTo>
                        <a:lnTo>
                          <a:pt x="30072" y="14564"/>
                        </a:lnTo>
                        <a:lnTo>
                          <a:pt x="28724" y="14564"/>
                        </a:lnTo>
                        <a:lnTo>
                          <a:pt x="11867" y="4733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3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511" name="Полилиния: фигура 128">
                    <a:extLst>
                      <a:ext uri="{FF2B5EF4-FFF2-40B4-BE49-F238E27FC236}">
                        <a16:creationId xmlns:a16="http://schemas.microsoft.com/office/drawing/2014/main" id="{D6D07E20-DB75-5E4C-8D2C-797C433A6983}"/>
                      </a:ext>
                    </a:extLst>
                  </p:cNvPr>
                  <p:cNvSpPr/>
                  <p:nvPr/>
                </p:nvSpPr>
                <p:spPr>
                  <a:xfrm>
                    <a:off x="2095997" y="802352"/>
                    <a:ext cx="26026" cy="8630"/>
                  </a:xfrm>
                  <a:custGeom>
                    <a:avLst/>
                    <a:gdLst>
                      <a:gd name="connsiteX0" fmla="*/ 0 w 26026"/>
                      <a:gd name="connsiteY0" fmla="*/ 0 h 8630"/>
                      <a:gd name="connsiteX1" fmla="*/ 21711 w 26026"/>
                      <a:gd name="connsiteY1" fmla="*/ 0 h 8630"/>
                      <a:gd name="connsiteX2" fmla="*/ 26027 w 26026"/>
                      <a:gd name="connsiteY2" fmla="*/ 8631 h 8630"/>
                      <a:gd name="connsiteX3" fmla="*/ 4450 w 26026"/>
                      <a:gd name="connsiteY3" fmla="*/ 8631 h 86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026" h="8630">
                        <a:moveTo>
                          <a:pt x="0" y="0"/>
                        </a:moveTo>
                        <a:lnTo>
                          <a:pt x="21711" y="0"/>
                        </a:lnTo>
                        <a:lnTo>
                          <a:pt x="26027" y="8631"/>
                        </a:lnTo>
                        <a:lnTo>
                          <a:pt x="4450" y="863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3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</p:grpSp>
            <p:sp>
              <p:nvSpPr>
                <p:cNvPr id="486" name="Полилиния: фигура 129">
                  <a:extLst>
                    <a:ext uri="{FF2B5EF4-FFF2-40B4-BE49-F238E27FC236}">
                      <a16:creationId xmlns:a16="http://schemas.microsoft.com/office/drawing/2014/main" id="{2D425059-05AE-554F-94A7-E4AE501A195D}"/>
                    </a:ext>
                  </a:extLst>
                </p:cNvPr>
                <p:cNvSpPr/>
                <p:nvPr/>
              </p:nvSpPr>
              <p:spPr>
                <a:xfrm>
                  <a:off x="1402582" y="818535"/>
                  <a:ext cx="43287" cy="47333"/>
                </a:xfrm>
                <a:custGeom>
                  <a:avLst/>
                  <a:gdLst>
                    <a:gd name="connsiteX0" fmla="*/ 6877 w 43287"/>
                    <a:gd name="connsiteY0" fmla="*/ 47199 h 47333"/>
                    <a:gd name="connsiteX1" fmla="*/ 6877 w 43287"/>
                    <a:gd name="connsiteY1" fmla="*/ 39107 h 47333"/>
                    <a:gd name="connsiteX2" fmla="*/ 13620 w 43287"/>
                    <a:gd name="connsiteY2" fmla="*/ 39107 h 47333"/>
                    <a:gd name="connsiteX3" fmla="*/ 16587 w 43287"/>
                    <a:gd name="connsiteY3" fmla="*/ 37085 h 47333"/>
                    <a:gd name="connsiteX4" fmla="*/ 17396 w 43287"/>
                    <a:gd name="connsiteY4" fmla="*/ 35332 h 47333"/>
                    <a:gd name="connsiteX5" fmla="*/ 0 w 43287"/>
                    <a:gd name="connsiteY5" fmla="*/ 0 h 47333"/>
                    <a:gd name="connsiteX6" fmla="*/ 9844 w 43287"/>
                    <a:gd name="connsiteY6" fmla="*/ 0 h 47333"/>
                    <a:gd name="connsiteX7" fmla="*/ 21307 w 43287"/>
                    <a:gd name="connsiteY7" fmla="*/ 23599 h 47333"/>
                    <a:gd name="connsiteX8" fmla="*/ 22655 w 43287"/>
                    <a:gd name="connsiteY8" fmla="*/ 23599 h 47333"/>
                    <a:gd name="connsiteX9" fmla="*/ 33444 w 43287"/>
                    <a:gd name="connsiteY9" fmla="*/ 0 h 47333"/>
                    <a:gd name="connsiteX10" fmla="*/ 43288 w 43287"/>
                    <a:gd name="connsiteY10" fmla="*/ 0 h 47333"/>
                    <a:gd name="connsiteX11" fmla="*/ 24678 w 43287"/>
                    <a:gd name="connsiteY11" fmla="*/ 40591 h 47333"/>
                    <a:gd name="connsiteX12" fmla="*/ 13485 w 43287"/>
                    <a:gd name="connsiteY12" fmla="*/ 47333 h 47333"/>
                    <a:gd name="connsiteX13" fmla="*/ 6877 w 43287"/>
                    <a:gd name="connsiteY13" fmla="*/ 47333 h 47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43287" h="47333">
                      <a:moveTo>
                        <a:pt x="6877" y="47199"/>
                      </a:moveTo>
                      <a:lnTo>
                        <a:pt x="6877" y="39107"/>
                      </a:lnTo>
                      <a:lnTo>
                        <a:pt x="13620" y="39107"/>
                      </a:lnTo>
                      <a:cubicBezTo>
                        <a:pt x="15104" y="39107"/>
                        <a:pt x="16182" y="38433"/>
                        <a:pt x="16587" y="37085"/>
                      </a:cubicBezTo>
                      <a:lnTo>
                        <a:pt x="17396" y="35332"/>
                      </a:lnTo>
                      <a:lnTo>
                        <a:pt x="0" y="0"/>
                      </a:lnTo>
                      <a:lnTo>
                        <a:pt x="9844" y="0"/>
                      </a:lnTo>
                      <a:lnTo>
                        <a:pt x="21307" y="23599"/>
                      </a:lnTo>
                      <a:lnTo>
                        <a:pt x="22655" y="23599"/>
                      </a:lnTo>
                      <a:lnTo>
                        <a:pt x="33444" y="0"/>
                      </a:lnTo>
                      <a:lnTo>
                        <a:pt x="43288" y="0"/>
                      </a:lnTo>
                      <a:lnTo>
                        <a:pt x="24678" y="40591"/>
                      </a:lnTo>
                      <a:cubicBezTo>
                        <a:pt x="22655" y="45041"/>
                        <a:pt x="19014" y="47333"/>
                        <a:pt x="13485" y="47333"/>
                      </a:cubicBezTo>
                      <a:lnTo>
                        <a:pt x="6877" y="4733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3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87" name="Полилиния: фигура 130">
                  <a:extLst>
                    <a:ext uri="{FF2B5EF4-FFF2-40B4-BE49-F238E27FC236}">
                      <a16:creationId xmlns:a16="http://schemas.microsoft.com/office/drawing/2014/main" id="{3FBEACD1-9CDC-B740-BC4C-355BD4A6572F}"/>
                    </a:ext>
                  </a:extLst>
                </p:cNvPr>
                <p:cNvSpPr/>
                <p:nvPr/>
              </p:nvSpPr>
              <p:spPr>
                <a:xfrm>
                  <a:off x="1450320" y="818400"/>
                  <a:ext cx="38837" cy="47333"/>
                </a:xfrm>
                <a:custGeom>
                  <a:avLst/>
                  <a:gdLst>
                    <a:gd name="connsiteX0" fmla="*/ 0 w 38837"/>
                    <a:gd name="connsiteY0" fmla="*/ 47333 h 47333"/>
                    <a:gd name="connsiteX1" fmla="*/ 0 w 38837"/>
                    <a:gd name="connsiteY1" fmla="*/ 0 h 47333"/>
                    <a:gd name="connsiteX2" fmla="*/ 8765 w 38837"/>
                    <a:gd name="connsiteY2" fmla="*/ 0 h 47333"/>
                    <a:gd name="connsiteX3" fmla="*/ 8765 w 38837"/>
                    <a:gd name="connsiteY3" fmla="*/ 18879 h 47333"/>
                    <a:gd name="connsiteX4" fmla="*/ 30072 w 38837"/>
                    <a:gd name="connsiteY4" fmla="*/ 18879 h 47333"/>
                    <a:gd name="connsiteX5" fmla="*/ 30072 w 38837"/>
                    <a:gd name="connsiteY5" fmla="*/ 0 h 47333"/>
                    <a:gd name="connsiteX6" fmla="*/ 38838 w 38837"/>
                    <a:gd name="connsiteY6" fmla="*/ 0 h 47333"/>
                    <a:gd name="connsiteX7" fmla="*/ 38838 w 38837"/>
                    <a:gd name="connsiteY7" fmla="*/ 47333 h 47333"/>
                    <a:gd name="connsiteX8" fmla="*/ 30072 w 38837"/>
                    <a:gd name="connsiteY8" fmla="*/ 47333 h 47333"/>
                    <a:gd name="connsiteX9" fmla="*/ 30072 w 38837"/>
                    <a:gd name="connsiteY9" fmla="*/ 27780 h 47333"/>
                    <a:gd name="connsiteX10" fmla="*/ 8765 w 38837"/>
                    <a:gd name="connsiteY10" fmla="*/ 27780 h 47333"/>
                    <a:gd name="connsiteX11" fmla="*/ 8765 w 38837"/>
                    <a:gd name="connsiteY11" fmla="*/ 47333 h 47333"/>
                    <a:gd name="connsiteX12" fmla="*/ 0 w 38837"/>
                    <a:gd name="connsiteY12" fmla="*/ 47333 h 47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8837" h="47333">
                      <a:moveTo>
                        <a:pt x="0" y="47333"/>
                      </a:moveTo>
                      <a:lnTo>
                        <a:pt x="0" y="0"/>
                      </a:lnTo>
                      <a:lnTo>
                        <a:pt x="8765" y="0"/>
                      </a:lnTo>
                      <a:lnTo>
                        <a:pt x="8765" y="18879"/>
                      </a:lnTo>
                      <a:lnTo>
                        <a:pt x="30072" y="18879"/>
                      </a:lnTo>
                      <a:lnTo>
                        <a:pt x="30072" y="0"/>
                      </a:lnTo>
                      <a:lnTo>
                        <a:pt x="38838" y="0"/>
                      </a:lnTo>
                      <a:lnTo>
                        <a:pt x="38838" y="47333"/>
                      </a:lnTo>
                      <a:lnTo>
                        <a:pt x="30072" y="47333"/>
                      </a:lnTo>
                      <a:lnTo>
                        <a:pt x="30072" y="27780"/>
                      </a:lnTo>
                      <a:lnTo>
                        <a:pt x="8765" y="27780"/>
                      </a:lnTo>
                      <a:lnTo>
                        <a:pt x="8765" y="47333"/>
                      </a:lnTo>
                      <a:lnTo>
                        <a:pt x="0" y="4733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3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88" name="Полилиния: фигура 131">
                  <a:extLst>
                    <a:ext uri="{FF2B5EF4-FFF2-40B4-BE49-F238E27FC236}">
                      <a16:creationId xmlns:a16="http://schemas.microsoft.com/office/drawing/2014/main" id="{559C0D86-E9AE-DE4A-B4C2-8822A089DBDF}"/>
                    </a:ext>
                  </a:extLst>
                </p:cNvPr>
                <p:cNvSpPr/>
                <p:nvPr/>
              </p:nvSpPr>
              <p:spPr>
                <a:xfrm>
                  <a:off x="1499407" y="818400"/>
                  <a:ext cx="38837" cy="47333"/>
                </a:xfrm>
                <a:custGeom>
                  <a:avLst/>
                  <a:gdLst>
                    <a:gd name="connsiteX0" fmla="*/ 0 w 38837"/>
                    <a:gd name="connsiteY0" fmla="*/ 47333 h 47333"/>
                    <a:gd name="connsiteX1" fmla="*/ 0 w 38837"/>
                    <a:gd name="connsiteY1" fmla="*/ 0 h 47333"/>
                    <a:gd name="connsiteX2" fmla="*/ 8765 w 38837"/>
                    <a:gd name="connsiteY2" fmla="*/ 0 h 47333"/>
                    <a:gd name="connsiteX3" fmla="*/ 8765 w 38837"/>
                    <a:gd name="connsiteY3" fmla="*/ 32769 h 47333"/>
                    <a:gd name="connsiteX4" fmla="*/ 10114 w 38837"/>
                    <a:gd name="connsiteY4" fmla="*/ 32769 h 47333"/>
                    <a:gd name="connsiteX5" fmla="*/ 26971 w 38837"/>
                    <a:gd name="connsiteY5" fmla="*/ 0 h 47333"/>
                    <a:gd name="connsiteX6" fmla="*/ 38838 w 38837"/>
                    <a:gd name="connsiteY6" fmla="*/ 0 h 47333"/>
                    <a:gd name="connsiteX7" fmla="*/ 38838 w 38837"/>
                    <a:gd name="connsiteY7" fmla="*/ 47333 h 47333"/>
                    <a:gd name="connsiteX8" fmla="*/ 30072 w 38837"/>
                    <a:gd name="connsiteY8" fmla="*/ 47333 h 47333"/>
                    <a:gd name="connsiteX9" fmla="*/ 30072 w 38837"/>
                    <a:gd name="connsiteY9" fmla="*/ 14564 h 47333"/>
                    <a:gd name="connsiteX10" fmla="*/ 28724 w 38837"/>
                    <a:gd name="connsiteY10" fmla="*/ 14564 h 47333"/>
                    <a:gd name="connsiteX11" fmla="*/ 11867 w 38837"/>
                    <a:gd name="connsiteY11" fmla="*/ 47333 h 47333"/>
                    <a:gd name="connsiteX12" fmla="*/ 0 w 38837"/>
                    <a:gd name="connsiteY12" fmla="*/ 47333 h 47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8837" h="47333">
                      <a:moveTo>
                        <a:pt x="0" y="47333"/>
                      </a:moveTo>
                      <a:lnTo>
                        <a:pt x="0" y="0"/>
                      </a:lnTo>
                      <a:lnTo>
                        <a:pt x="8765" y="0"/>
                      </a:lnTo>
                      <a:lnTo>
                        <a:pt x="8765" y="32769"/>
                      </a:lnTo>
                      <a:lnTo>
                        <a:pt x="10114" y="32769"/>
                      </a:lnTo>
                      <a:lnTo>
                        <a:pt x="26971" y="0"/>
                      </a:lnTo>
                      <a:lnTo>
                        <a:pt x="38838" y="0"/>
                      </a:lnTo>
                      <a:lnTo>
                        <a:pt x="38838" y="47333"/>
                      </a:lnTo>
                      <a:lnTo>
                        <a:pt x="30072" y="47333"/>
                      </a:lnTo>
                      <a:lnTo>
                        <a:pt x="30072" y="14564"/>
                      </a:lnTo>
                      <a:lnTo>
                        <a:pt x="28724" y="14564"/>
                      </a:lnTo>
                      <a:lnTo>
                        <a:pt x="11867" y="47333"/>
                      </a:lnTo>
                      <a:lnTo>
                        <a:pt x="0" y="4733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3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89" name="Полилиния: фигура 132">
                  <a:extLst>
                    <a:ext uri="{FF2B5EF4-FFF2-40B4-BE49-F238E27FC236}">
                      <a16:creationId xmlns:a16="http://schemas.microsoft.com/office/drawing/2014/main" id="{3B973918-ECBD-A941-B196-AA9AAF0B7652}"/>
                    </a:ext>
                  </a:extLst>
                </p:cNvPr>
                <p:cNvSpPr/>
                <p:nvPr/>
              </p:nvSpPr>
              <p:spPr>
                <a:xfrm>
                  <a:off x="1548359" y="818400"/>
                  <a:ext cx="36275" cy="47468"/>
                </a:xfrm>
                <a:custGeom>
                  <a:avLst/>
                  <a:gdLst>
                    <a:gd name="connsiteX0" fmla="*/ 0 w 36275"/>
                    <a:gd name="connsiteY0" fmla="*/ 47333 h 47468"/>
                    <a:gd name="connsiteX1" fmla="*/ 0 w 36275"/>
                    <a:gd name="connsiteY1" fmla="*/ 0 h 47468"/>
                    <a:gd name="connsiteX2" fmla="*/ 21981 w 36275"/>
                    <a:gd name="connsiteY2" fmla="*/ 0 h 47468"/>
                    <a:gd name="connsiteX3" fmla="*/ 31825 w 36275"/>
                    <a:gd name="connsiteY3" fmla="*/ 3641 h 47468"/>
                    <a:gd name="connsiteX4" fmla="*/ 35601 w 36275"/>
                    <a:gd name="connsiteY4" fmla="*/ 13216 h 47468"/>
                    <a:gd name="connsiteX5" fmla="*/ 33174 w 36275"/>
                    <a:gd name="connsiteY5" fmla="*/ 20902 h 47468"/>
                    <a:gd name="connsiteX6" fmla="*/ 30881 w 36275"/>
                    <a:gd name="connsiteY6" fmla="*/ 23330 h 47468"/>
                    <a:gd name="connsiteX7" fmla="*/ 30881 w 36275"/>
                    <a:gd name="connsiteY7" fmla="*/ 23734 h 47468"/>
                    <a:gd name="connsiteX8" fmla="*/ 33578 w 36275"/>
                    <a:gd name="connsiteY8" fmla="*/ 26161 h 47468"/>
                    <a:gd name="connsiteX9" fmla="*/ 36276 w 36275"/>
                    <a:gd name="connsiteY9" fmla="*/ 34253 h 47468"/>
                    <a:gd name="connsiteX10" fmla="*/ 32500 w 36275"/>
                    <a:gd name="connsiteY10" fmla="*/ 43827 h 47468"/>
                    <a:gd name="connsiteX11" fmla="*/ 22655 w 36275"/>
                    <a:gd name="connsiteY11" fmla="*/ 47468 h 47468"/>
                    <a:gd name="connsiteX12" fmla="*/ 0 w 36275"/>
                    <a:gd name="connsiteY12" fmla="*/ 47468 h 47468"/>
                    <a:gd name="connsiteX13" fmla="*/ 8765 w 36275"/>
                    <a:gd name="connsiteY13" fmla="*/ 19689 h 47468"/>
                    <a:gd name="connsiteX14" fmla="*/ 20902 w 36275"/>
                    <a:gd name="connsiteY14" fmla="*/ 19689 h 47468"/>
                    <a:gd name="connsiteX15" fmla="*/ 25083 w 36275"/>
                    <a:gd name="connsiteY15" fmla="*/ 18070 h 47468"/>
                    <a:gd name="connsiteX16" fmla="*/ 26701 w 36275"/>
                    <a:gd name="connsiteY16" fmla="*/ 13890 h 47468"/>
                    <a:gd name="connsiteX17" fmla="*/ 25083 w 36275"/>
                    <a:gd name="connsiteY17" fmla="*/ 9440 h 47468"/>
                    <a:gd name="connsiteX18" fmla="*/ 20902 w 36275"/>
                    <a:gd name="connsiteY18" fmla="*/ 7822 h 47468"/>
                    <a:gd name="connsiteX19" fmla="*/ 8765 w 36275"/>
                    <a:gd name="connsiteY19" fmla="*/ 7822 h 47468"/>
                    <a:gd name="connsiteX20" fmla="*/ 8765 w 36275"/>
                    <a:gd name="connsiteY20" fmla="*/ 19689 h 47468"/>
                    <a:gd name="connsiteX21" fmla="*/ 8765 w 36275"/>
                    <a:gd name="connsiteY21" fmla="*/ 39647 h 47468"/>
                    <a:gd name="connsiteX22" fmla="*/ 21577 w 36275"/>
                    <a:gd name="connsiteY22" fmla="*/ 39647 h 47468"/>
                    <a:gd name="connsiteX23" fmla="*/ 25622 w 36275"/>
                    <a:gd name="connsiteY23" fmla="*/ 37894 h 47468"/>
                    <a:gd name="connsiteX24" fmla="*/ 27375 w 36275"/>
                    <a:gd name="connsiteY24" fmla="*/ 33578 h 47468"/>
                    <a:gd name="connsiteX25" fmla="*/ 25622 w 36275"/>
                    <a:gd name="connsiteY25" fmla="*/ 29263 h 47468"/>
                    <a:gd name="connsiteX26" fmla="*/ 21577 w 36275"/>
                    <a:gd name="connsiteY26" fmla="*/ 27510 h 47468"/>
                    <a:gd name="connsiteX27" fmla="*/ 8765 w 36275"/>
                    <a:gd name="connsiteY27" fmla="*/ 27510 h 47468"/>
                    <a:gd name="connsiteX28" fmla="*/ 8765 w 36275"/>
                    <a:gd name="connsiteY28" fmla="*/ 39647 h 474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36275" h="47468">
                      <a:moveTo>
                        <a:pt x="0" y="47333"/>
                      </a:moveTo>
                      <a:lnTo>
                        <a:pt x="0" y="0"/>
                      </a:lnTo>
                      <a:lnTo>
                        <a:pt x="21981" y="0"/>
                      </a:lnTo>
                      <a:cubicBezTo>
                        <a:pt x="26027" y="0"/>
                        <a:pt x="29263" y="1214"/>
                        <a:pt x="31825" y="3641"/>
                      </a:cubicBezTo>
                      <a:cubicBezTo>
                        <a:pt x="34253" y="6068"/>
                        <a:pt x="35601" y="9305"/>
                        <a:pt x="35601" y="13216"/>
                      </a:cubicBezTo>
                      <a:cubicBezTo>
                        <a:pt x="35601" y="16182"/>
                        <a:pt x="34792" y="18745"/>
                        <a:pt x="33174" y="20902"/>
                      </a:cubicBezTo>
                      <a:cubicBezTo>
                        <a:pt x="32365" y="21981"/>
                        <a:pt x="31556" y="22790"/>
                        <a:pt x="30881" y="23330"/>
                      </a:cubicBezTo>
                      <a:lnTo>
                        <a:pt x="30881" y="23734"/>
                      </a:lnTo>
                      <a:cubicBezTo>
                        <a:pt x="31825" y="24274"/>
                        <a:pt x="32769" y="25083"/>
                        <a:pt x="33578" y="26161"/>
                      </a:cubicBezTo>
                      <a:cubicBezTo>
                        <a:pt x="35332" y="28454"/>
                        <a:pt x="36276" y="31151"/>
                        <a:pt x="36276" y="34253"/>
                      </a:cubicBezTo>
                      <a:cubicBezTo>
                        <a:pt x="36276" y="38163"/>
                        <a:pt x="35062" y="41400"/>
                        <a:pt x="32500" y="43827"/>
                      </a:cubicBezTo>
                      <a:cubicBezTo>
                        <a:pt x="30072" y="46255"/>
                        <a:pt x="26701" y="47468"/>
                        <a:pt x="22655" y="47468"/>
                      </a:cubicBezTo>
                      <a:lnTo>
                        <a:pt x="0" y="47468"/>
                      </a:lnTo>
                      <a:close/>
                      <a:moveTo>
                        <a:pt x="8765" y="19689"/>
                      </a:moveTo>
                      <a:lnTo>
                        <a:pt x="20902" y="19689"/>
                      </a:lnTo>
                      <a:cubicBezTo>
                        <a:pt x="22655" y="19689"/>
                        <a:pt x="24004" y="19149"/>
                        <a:pt x="25083" y="18070"/>
                      </a:cubicBezTo>
                      <a:cubicBezTo>
                        <a:pt x="26162" y="16992"/>
                        <a:pt x="26701" y="15643"/>
                        <a:pt x="26701" y="13890"/>
                      </a:cubicBezTo>
                      <a:cubicBezTo>
                        <a:pt x="26701" y="12002"/>
                        <a:pt x="26162" y="10519"/>
                        <a:pt x="25083" y="9440"/>
                      </a:cubicBezTo>
                      <a:cubicBezTo>
                        <a:pt x="24004" y="8361"/>
                        <a:pt x="22655" y="7822"/>
                        <a:pt x="20902" y="7822"/>
                      </a:cubicBezTo>
                      <a:lnTo>
                        <a:pt x="8765" y="7822"/>
                      </a:lnTo>
                      <a:lnTo>
                        <a:pt x="8765" y="19689"/>
                      </a:lnTo>
                      <a:close/>
                      <a:moveTo>
                        <a:pt x="8765" y="39647"/>
                      </a:moveTo>
                      <a:lnTo>
                        <a:pt x="21577" y="39647"/>
                      </a:lnTo>
                      <a:cubicBezTo>
                        <a:pt x="23060" y="39647"/>
                        <a:pt x="24408" y="39107"/>
                        <a:pt x="25622" y="37894"/>
                      </a:cubicBezTo>
                      <a:cubicBezTo>
                        <a:pt x="26836" y="36680"/>
                        <a:pt x="27375" y="35332"/>
                        <a:pt x="27375" y="33578"/>
                      </a:cubicBezTo>
                      <a:cubicBezTo>
                        <a:pt x="27375" y="31825"/>
                        <a:pt x="26836" y="30477"/>
                        <a:pt x="25622" y="29263"/>
                      </a:cubicBezTo>
                      <a:cubicBezTo>
                        <a:pt x="24543" y="28049"/>
                        <a:pt x="23195" y="27510"/>
                        <a:pt x="21577" y="27510"/>
                      </a:cubicBezTo>
                      <a:lnTo>
                        <a:pt x="8765" y="27510"/>
                      </a:lnTo>
                      <a:lnTo>
                        <a:pt x="8765" y="3964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3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90" name="Полилиния: фигура 133">
                  <a:extLst>
                    <a:ext uri="{FF2B5EF4-FFF2-40B4-BE49-F238E27FC236}">
                      <a16:creationId xmlns:a16="http://schemas.microsoft.com/office/drawing/2014/main" id="{E48B0AC7-89A4-0C4E-AB3F-273CF3065D90}"/>
                    </a:ext>
                  </a:extLst>
                </p:cNvPr>
                <p:cNvSpPr/>
                <p:nvPr/>
              </p:nvSpPr>
              <p:spPr>
                <a:xfrm>
                  <a:off x="1592860" y="818400"/>
                  <a:ext cx="31825" cy="47333"/>
                </a:xfrm>
                <a:custGeom>
                  <a:avLst/>
                  <a:gdLst>
                    <a:gd name="connsiteX0" fmla="*/ 0 w 31825"/>
                    <a:gd name="connsiteY0" fmla="*/ 47333 h 47333"/>
                    <a:gd name="connsiteX1" fmla="*/ 0 w 31825"/>
                    <a:gd name="connsiteY1" fmla="*/ 0 h 47333"/>
                    <a:gd name="connsiteX2" fmla="*/ 31825 w 31825"/>
                    <a:gd name="connsiteY2" fmla="*/ 0 h 47333"/>
                    <a:gd name="connsiteX3" fmla="*/ 31825 w 31825"/>
                    <a:gd name="connsiteY3" fmla="*/ 8091 h 47333"/>
                    <a:gd name="connsiteX4" fmla="*/ 8900 w 31825"/>
                    <a:gd name="connsiteY4" fmla="*/ 8091 h 47333"/>
                    <a:gd name="connsiteX5" fmla="*/ 8900 w 31825"/>
                    <a:gd name="connsiteY5" fmla="*/ 19554 h 47333"/>
                    <a:gd name="connsiteX6" fmla="*/ 30477 w 31825"/>
                    <a:gd name="connsiteY6" fmla="*/ 19554 h 47333"/>
                    <a:gd name="connsiteX7" fmla="*/ 30477 w 31825"/>
                    <a:gd name="connsiteY7" fmla="*/ 27645 h 47333"/>
                    <a:gd name="connsiteX8" fmla="*/ 8900 w 31825"/>
                    <a:gd name="connsiteY8" fmla="*/ 27645 h 47333"/>
                    <a:gd name="connsiteX9" fmla="*/ 8900 w 31825"/>
                    <a:gd name="connsiteY9" fmla="*/ 39107 h 47333"/>
                    <a:gd name="connsiteX10" fmla="*/ 31825 w 31825"/>
                    <a:gd name="connsiteY10" fmla="*/ 39107 h 47333"/>
                    <a:gd name="connsiteX11" fmla="*/ 31825 w 31825"/>
                    <a:gd name="connsiteY11" fmla="*/ 47199 h 47333"/>
                    <a:gd name="connsiteX12" fmla="*/ 0 w 31825"/>
                    <a:gd name="connsiteY12" fmla="*/ 47199 h 47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1825" h="47333">
                      <a:moveTo>
                        <a:pt x="0" y="47333"/>
                      </a:moveTo>
                      <a:lnTo>
                        <a:pt x="0" y="0"/>
                      </a:lnTo>
                      <a:lnTo>
                        <a:pt x="31825" y="0"/>
                      </a:lnTo>
                      <a:lnTo>
                        <a:pt x="31825" y="8091"/>
                      </a:lnTo>
                      <a:lnTo>
                        <a:pt x="8900" y="8091"/>
                      </a:lnTo>
                      <a:lnTo>
                        <a:pt x="8900" y="19554"/>
                      </a:lnTo>
                      <a:lnTo>
                        <a:pt x="30477" y="19554"/>
                      </a:lnTo>
                      <a:lnTo>
                        <a:pt x="30477" y="27645"/>
                      </a:lnTo>
                      <a:lnTo>
                        <a:pt x="8900" y="27645"/>
                      </a:lnTo>
                      <a:lnTo>
                        <a:pt x="8900" y="39107"/>
                      </a:lnTo>
                      <a:lnTo>
                        <a:pt x="31825" y="39107"/>
                      </a:lnTo>
                      <a:lnTo>
                        <a:pt x="31825" y="47199"/>
                      </a:lnTo>
                      <a:lnTo>
                        <a:pt x="0" y="4719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3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91" name="Полилиния: фигура 134">
                  <a:extLst>
                    <a:ext uri="{FF2B5EF4-FFF2-40B4-BE49-F238E27FC236}">
                      <a16:creationId xmlns:a16="http://schemas.microsoft.com/office/drawing/2014/main" id="{23407C85-116D-134C-9E27-4C585F0AE44F}"/>
                    </a:ext>
                  </a:extLst>
                </p:cNvPr>
                <p:cNvSpPr/>
                <p:nvPr/>
              </p:nvSpPr>
              <p:spPr>
                <a:xfrm>
                  <a:off x="1633451" y="818400"/>
                  <a:ext cx="36140" cy="47333"/>
                </a:xfrm>
                <a:custGeom>
                  <a:avLst/>
                  <a:gdLst>
                    <a:gd name="connsiteX0" fmla="*/ 0 w 36140"/>
                    <a:gd name="connsiteY0" fmla="*/ 47333 h 47333"/>
                    <a:gd name="connsiteX1" fmla="*/ 0 w 36140"/>
                    <a:gd name="connsiteY1" fmla="*/ 0 h 47333"/>
                    <a:gd name="connsiteX2" fmla="*/ 21307 w 36140"/>
                    <a:gd name="connsiteY2" fmla="*/ 0 h 47333"/>
                    <a:gd name="connsiteX3" fmla="*/ 32095 w 36140"/>
                    <a:gd name="connsiteY3" fmla="*/ 4315 h 47333"/>
                    <a:gd name="connsiteX4" fmla="*/ 36141 w 36140"/>
                    <a:gd name="connsiteY4" fmla="*/ 15913 h 47333"/>
                    <a:gd name="connsiteX5" fmla="*/ 32095 w 36140"/>
                    <a:gd name="connsiteY5" fmla="*/ 27510 h 47333"/>
                    <a:gd name="connsiteX6" fmla="*/ 21307 w 36140"/>
                    <a:gd name="connsiteY6" fmla="*/ 31825 h 47333"/>
                    <a:gd name="connsiteX7" fmla="*/ 8765 w 36140"/>
                    <a:gd name="connsiteY7" fmla="*/ 31825 h 47333"/>
                    <a:gd name="connsiteX8" fmla="*/ 8765 w 36140"/>
                    <a:gd name="connsiteY8" fmla="*/ 47333 h 47333"/>
                    <a:gd name="connsiteX9" fmla="*/ 0 w 36140"/>
                    <a:gd name="connsiteY9" fmla="*/ 47333 h 47333"/>
                    <a:gd name="connsiteX10" fmla="*/ 8765 w 36140"/>
                    <a:gd name="connsiteY10" fmla="*/ 23464 h 47333"/>
                    <a:gd name="connsiteX11" fmla="*/ 20902 w 36140"/>
                    <a:gd name="connsiteY11" fmla="*/ 23464 h 47333"/>
                    <a:gd name="connsiteX12" fmla="*/ 25622 w 36140"/>
                    <a:gd name="connsiteY12" fmla="*/ 21442 h 47333"/>
                    <a:gd name="connsiteX13" fmla="*/ 27375 w 36140"/>
                    <a:gd name="connsiteY13" fmla="*/ 16048 h 47333"/>
                    <a:gd name="connsiteX14" fmla="*/ 25622 w 36140"/>
                    <a:gd name="connsiteY14" fmla="*/ 10519 h 47333"/>
                    <a:gd name="connsiteX15" fmla="*/ 20902 w 36140"/>
                    <a:gd name="connsiteY15" fmla="*/ 8496 h 47333"/>
                    <a:gd name="connsiteX16" fmla="*/ 8765 w 36140"/>
                    <a:gd name="connsiteY16" fmla="*/ 8496 h 47333"/>
                    <a:gd name="connsiteX17" fmla="*/ 8765 w 36140"/>
                    <a:gd name="connsiteY17" fmla="*/ 23464 h 47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6140" h="47333">
                      <a:moveTo>
                        <a:pt x="0" y="47333"/>
                      </a:moveTo>
                      <a:lnTo>
                        <a:pt x="0" y="0"/>
                      </a:lnTo>
                      <a:lnTo>
                        <a:pt x="21307" y="0"/>
                      </a:lnTo>
                      <a:cubicBezTo>
                        <a:pt x="25757" y="0"/>
                        <a:pt x="29398" y="1483"/>
                        <a:pt x="32095" y="4315"/>
                      </a:cubicBezTo>
                      <a:cubicBezTo>
                        <a:pt x="34792" y="7147"/>
                        <a:pt x="36141" y="11058"/>
                        <a:pt x="36141" y="15913"/>
                      </a:cubicBezTo>
                      <a:cubicBezTo>
                        <a:pt x="36141" y="20767"/>
                        <a:pt x="34792" y="24543"/>
                        <a:pt x="32095" y="27510"/>
                      </a:cubicBezTo>
                      <a:cubicBezTo>
                        <a:pt x="29398" y="30342"/>
                        <a:pt x="25757" y="31825"/>
                        <a:pt x="21307" y="31825"/>
                      </a:cubicBezTo>
                      <a:lnTo>
                        <a:pt x="8765" y="31825"/>
                      </a:lnTo>
                      <a:lnTo>
                        <a:pt x="8765" y="47333"/>
                      </a:lnTo>
                      <a:lnTo>
                        <a:pt x="0" y="47333"/>
                      </a:lnTo>
                      <a:close/>
                      <a:moveTo>
                        <a:pt x="8765" y="23464"/>
                      </a:moveTo>
                      <a:lnTo>
                        <a:pt x="20902" y="23464"/>
                      </a:lnTo>
                      <a:cubicBezTo>
                        <a:pt x="22790" y="23464"/>
                        <a:pt x="24408" y="22790"/>
                        <a:pt x="25622" y="21442"/>
                      </a:cubicBezTo>
                      <a:cubicBezTo>
                        <a:pt x="26836" y="20093"/>
                        <a:pt x="27375" y="18340"/>
                        <a:pt x="27375" y="16048"/>
                      </a:cubicBezTo>
                      <a:cubicBezTo>
                        <a:pt x="27375" y="13755"/>
                        <a:pt x="26836" y="11867"/>
                        <a:pt x="25622" y="10519"/>
                      </a:cubicBezTo>
                      <a:cubicBezTo>
                        <a:pt x="24408" y="9170"/>
                        <a:pt x="22925" y="8496"/>
                        <a:pt x="20902" y="8496"/>
                      </a:cubicBezTo>
                      <a:lnTo>
                        <a:pt x="8765" y="8496"/>
                      </a:lnTo>
                      <a:lnTo>
                        <a:pt x="8765" y="2346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3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92" name="Полилиния: фигура 135">
                  <a:extLst>
                    <a:ext uri="{FF2B5EF4-FFF2-40B4-BE49-F238E27FC236}">
                      <a16:creationId xmlns:a16="http://schemas.microsoft.com/office/drawing/2014/main" id="{BD58EFD5-2B53-8F49-AEA7-2FDFBD6DEA7F}"/>
                    </a:ext>
                  </a:extLst>
                </p:cNvPr>
                <p:cNvSpPr/>
                <p:nvPr/>
              </p:nvSpPr>
              <p:spPr>
                <a:xfrm>
                  <a:off x="1675390" y="817860"/>
                  <a:ext cx="44231" cy="48547"/>
                </a:xfrm>
                <a:custGeom>
                  <a:avLst/>
                  <a:gdLst>
                    <a:gd name="connsiteX0" fmla="*/ 35062 w 44231"/>
                    <a:gd name="connsiteY0" fmla="*/ 31016 h 48547"/>
                    <a:gd name="connsiteX1" fmla="*/ 44232 w 44231"/>
                    <a:gd name="connsiteY1" fmla="*/ 31016 h 48547"/>
                    <a:gd name="connsiteX2" fmla="*/ 43018 w 44231"/>
                    <a:gd name="connsiteY2" fmla="*/ 34927 h 48547"/>
                    <a:gd name="connsiteX3" fmla="*/ 40456 w 44231"/>
                    <a:gd name="connsiteY3" fmla="*/ 39512 h 48547"/>
                    <a:gd name="connsiteX4" fmla="*/ 36545 w 44231"/>
                    <a:gd name="connsiteY4" fmla="*/ 43962 h 48547"/>
                    <a:gd name="connsiteX5" fmla="*/ 30746 w 44231"/>
                    <a:gd name="connsiteY5" fmla="*/ 47199 h 48547"/>
                    <a:gd name="connsiteX6" fmla="*/ 22925 w 44231"/>
                    <a:gd name="connsiteY6" fmla="*/ 48547 h 48547"/>
                    <a:gd name="connsiteX7" fmla="*/ 6608 w 44231"/>
                    <a:gd name="connsiteY7" fmla="*/ 41670 h 48547"/>
                    <a:gd name="connsiteX8" fmla="*/ 0 w 44231"/>
                    <a:gd name="connsiteY8" fmla="*/ 24274 h 48547"/>
                    <a:gd name="connsiteX9" fmla="*/ 6608 w 44231"/>
                    <a:gd name="connsiteY9" fmla="*/ 6878 h 48547"/>
                    <a:gd name="connsiteX10" fmla="*/ 22925 w 44231"/>
                    <a:gd name="connsiteY10" fmla="*/ 0 h 48547"/>
                    <a:gd name="connsiteX11" fmla="*/ 30342 w 44231"/>
                    <a:gd name="connsiteY11" fmla="*/ 1214 h 48547"/>
                    <a:gd name="connsiteX12" fmla="*/ 36006 w 44231"/>
                    <a:gd name="connsiteY12" fmla="*/ 4180 h 48547"/>
                    <a:gd name="connsiteX13" fmla="*/ 40051 w 44231"/>
                    <a:gd name="connsiteY13" fmla="*/ 8361 h 48547"/>
                    <a:gd name="connsiteX14" fmla="*/ 42748 w 44231"/>
                    <a:gd name="connsiteY14" fmla="*/ 12946 h 48547"/>
                    <a:gd name="connsiteX15" fmla="*/ 44232 w 44231"/>
                    <a:gd name="connsiteY15" fmla="*/ 17261 h 48547"/>
                    <a:gd name="connsiteX16" fmla="*/ 35062 w 44231"/>
                    <a:gd name="connsiteY16" fmla="*/ 17261 h 48547"/>
                    <a:gd name="connsiteX17" fmla="*/ 30746 w 44231"/>
                    <a:gd name="connsiteY17" fmla="*/ 11058 h 48547"/>
                    <a:gd name="connsiteX18" fmla="*/ 22925 w 44231"/>
                    <a:gd name="connsiteY18" fmla="*/ 8361 h 48547"/>
                    <a:gd name="connsiteX19" fmla="*/ 12676 w 44231"/>
                    <a:gd name="connsiteY19" fmla="*/ 12676 h 48547"/>
                    <a:gd name="connsiteX20" fmla="*/ 8631 w 44231"/>
                    <a:gd name="connsiteY20" fmla="*/ 24139 h 48547"/>
                    <a:gd name="connsiteX21" fmla="*/ 12676 w 44231"/>
                    <a:gd name="connsiteY21" fmla="*/ 35601 h 48547"/>
                    <a:gd name="connsiteX22" fmla="*/ 22925 w 44231"/>
                    <a:gd name="connsiteY22" fmla="*/ 39917 h 48547"/>
                    <a:gd name="connsiteX23" fmla="*/ 30746 w 44231"/>
                    <a:gd name="connsiteY23" fmla="*/ 37219 h 48547"/>
                    <a:gd name="connsiteX24" fmla="*/ 35062 w 44231"/>
                    <a:gd name="connsiteY24" fmla="*/ 31016 h 485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44231" h="48547">
                      <a:moveTo>
                        <a:pt x="35062" y="31016"/>
                      </a:moveTo>
                      <a:lnTo>
                        <a:pt x="44232" y="31016"/>
                      </a:lnTo>
                      <a:cubicBezTo>
                        <a:pt x="43962" y="32230"/>
                        <a:pt x="43558" y="33578"/>
                        <a:pt x="43018" y="34927"/>
                      </a:cubicBezTo>
                      <a:cubicBezTo>
                        <a:pt x="42479" y="36275"/>
                        <a:pt x="41670" y="37759"/>
                        <a:pt x="40456" y="39512"/>
                      </a:cubicBezTo>
                      <a:cubicBezTo>
                        <a:pt x="39377" y="41130"/>
                        <a:pt x="38029" y="42748"/>
                        <a:pt x="36545" y="43962"/>
                      </a:cubicBezTo>
                      <a:cubicBezTo>
                        <a:pt x="35062" y="45176"/>
                        <a:pt x="33174" y="46389"/>
                        <a:pt x="30746" y="47199"/>
                      </a:cubicBezTo>
                      <a:cubicBezTo>
                        <a:pt x="28319" y="48143"/>
                        <a:pt x="25757" y="48547"/>
                        <a:pt x="22925" y="48547"/>
                      </a:cubicBezTo>
                      <a:cubicBezTo>
                        <a:pt x="16452" y="48547"/>
                        <a:pt x="10923" y="46255"/>
                        <a:pt x="6608" y="41670"/>
                      </a:cubicBezTo>
                      <a:cubicBezTo>
                        <a:pt x="2158" y="37085"/>
                        <a:pt x="0" y="31286"/>
                        <a:pt x="0" y="24274"/>
                      </a:cubicBezTo>
                      <a:cubicBezTo>
                        <a:pt x="0" y="17261"/>
                        <a:pt x="2158" y="11463"/>
                        <a:pt x="6608" y="6878"/>
                      </a:cubicBezTo>
                      <a:cubicBezTo>
                        <a:pt x="11058" y="2293"/>
                        <a:pt x="16452" y="0"/>
                        <a:pt x="22925" y="0"/>
                      </a:cubicBezTo>
                      <a:cubicBezTo>
                        <a:pt x="25622" y="0"/>
                        <a:pt x="28049" y="405"/>
                        <a:pt x="30342" y="1214"/>
                      </a:cubicBezTo>
                      <a:cubicBezTo>
                        <a:pt x="32634" y="2023"/>
                        <a:pt x="34522" y="2967"/>
                        <a:pt x="36006" y="4180"/>
                      </a:cubicBezTo>
                      <a:cubicBezTo>
                        <a:pt x="37489" y="5394"/>
                        <a:pt x="38838" y="6878"/>
                        <a:pt x="40051" y="8361"/>
                      </a:cubicBezTo>
                      <a:cubicBezTo>
                        <a:pt x="41265" y="9979"/>
                        <a:pt x="42074" y="11463"/>
                        <a:pt x="42748" y="12946"/>
                      </a:cubicBezTo>
                      <a:cubicBezTo>
                        <a:pt x="43423" y="14429"/>
                        <a:pt x="43827" y="15778"/>
                        <a:pt x="44232" y="17261"/>
                      </a:cubicBezTo>
                      <a:lnTo>
                        <a:pt x="35062" y="17261"/>
                      </a:lnTo>
                      <a:cubicBezTo>
                        <a:pt x="34118" y="14969"/>
                        <a:pt x="32769" y="12811"/>
                        <a:pt x="30746" y="11058"/>
                      </a:cubicBezTo>
                      <a:cubicBezTo>
                        <a:pt x="28724" y="9305"/>
                        <a:pt x="26162" y="8361"/>
                        <a:pt x="22925" y="8361"/>
                      </a:cubicBezTo>
                      <a:cubicBezTo>
                        <a:pt x="18745" y="8361"/>
                        <a:pt x="15373" y="9844"/>
                        <a:pt x="12676" y="12676"/>
                      </a:cubicBezTo>
                      <a:cubicBezTo>
                        <a:pt x="9979" y="15643"/>
                        <a:pt x="8631" y="19419"/>
                        <a:pt x="8631" y="24139"/>
                      </a:cubicBezTo>
                      <a:cubicBezTo>
                        <a:pt x="8631" y="28859"/>
                        <a:pt x="9979" y="32769"/>
                        <a:pt x="12676" y="35601"/>
                      </a:cubicBezTo>
                      <a:cubicBezTo>
                        <a:pt x="15373" y="38568"/>
                        <a:pt x="18745" y="39917"/>
                        <a:pt x="22925" y="39917"/>
                      </a:cubicBezTo>
                      <a:cubicBezTo>
                        <a:pt x="26162" y="39917"/>
                        <a:pt x="28724" y="38973"/>
                        <a:pt x="30746" y="37219"/>
                      </a:cubicBezTo>
                      <a:cubicBezTo>
                        <a:pt x="32769" y="35601"/>
                        <a:pt x="34253" y="33578"/>
                        <a:pt x="35062" y="3101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3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93" name="Полилиния: фигура 136">
                  <a:extLst>
                    <a:ext uri="{FF2B5EF4-FFF2-40B4-BE49-F238E27FC236}">
                      <a16:creationId xmlns:a16="http://schemas.microsoft.com/office/drawing/2014/main" id="{14A9A3A0-C010-8B43-8A08-C3410329E13F}"/>
                    </a:ext>
                  </a:extLst>
                </p:cNvPr>
                <p:cNvSpPr/>
                <p:nvPr/>
              </p:nvSpPr>
              <p:spPr>
                <a:xfrm>
                  <a:off x="1727039" y="818400"/>
                  <a:ext cx="38837" cy="47333"/>
                </a:xfrm>
                <a:custGeom>
                  <a:avLst/>
                  <a:gdLst>
                    <a:gd name="connsiteX0" fmla="*/ 0 w 38837"/>
                    <a:gd name="connsiteY0" fmla="*/ 47333 h 47333"/>
                    <a:gd name="connsiteX1" fmla="*/ 0 w 38837"/>
                    <a:gd name="connsiteY1" fmla="*/ 0 h 47333"/>
                    <a:gd name="connsiteX2" fmla="*/ 8765 w 38837"/>
                    <a:gd name="connsiteY2" fmla="*/ 0 h 47333"/>
                    <a:gd name="connsiteX3" fmla="*/ 8765 w 38837"/>
                    <a:gd name="connsiteY3" fmla="*/ 32769 h 47333"/>
                    <a:gd name="connsiteX4" fmla="*/ 10114 w 38837"/>
                    <a:gd name="connsiteY4" fmla="*/ 32769 h 47333"/>
                    <a:gd name="connsiteX5" fmla="*/ 26971 w 38837"/>
                    <a:gd name="connsiteY5" fmla="*/ 0 h 47333"/>
                    <a:gd name="connsiteX6" fmla="*/ 38838 w 38837"/>
                    <a:gd name="connsiteY6" fmla="*/ 0 h 47333"/>
                    <a:gd name="connsiteX7" fmla="*/ 38838 w 38837"/>
                    <a:gd name="connsiteY7" fmla="*/ 47333 h 47333"/>
                    <a:gd name="connsiteX8" fmla="*/ 30072 w 38837"/>
                    <a:gd name="connsiteY8" fmla="*/ 47333 h 47333"/>
                    <a:gd name="connsiteX9" fmla="*/ 30072 w 38837"/>
                    <a:gd name="connsiteY9" fmla="*/ 14564 h 47333"/>
                    <a:gd name="connsiteX10" fmla="*/ 28724 w 38837"/>
                    <a:gd name="connsiteY10" fmla="*/ 14564 h 47333"/>
                    <a:gd name="connsiteX11" fmla="*/ 11867 w 38837"/>
                    <a:gd name="connsiteY11" fmla="*/ 47333 h 47333"/>
                    <a:gd name="connsiteX12" fmla="*/ 0 w 38837"/>
                    <a:gd name="connsiteY12" fmla="*/ 47333 h 47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8837" h="47333">
                      <a:moveTo>
                        <a:pt x="0" y="47333"/>
                      </a:moveTo>
                      <a:lnTo>
                        <a:pt x="0" y="0"/>
                      </a:lnTo>
                      <a:lnTo>
                        <a:pt x="8765" y="0"/>
                      </a:lnTo>
                      <a:lnTo>
                        <a:pt x="8765" y="32769"/>
                      </a:lnTo>
                      <a:lnTo>
                        <a:pt x="10114" y="32769"/>
                      </a:lnTo>
                      <a:lnTo>
                        <a:pt x="26971" y="0"/>
                      </a:lnTo>
                      <a:lnTo>
                        <a:pt x="38838" y="0"/>
                      </a:lnTo>
                      <a:lnTo>
                        <a:pt x="38838" y="47333"/>
                      </a:lnTo>
                      <a:lnTo>
                        <a:pt x="30072" y="47333"/>
                      </a:lnTo>
                      <a:lnTo>
                        <a:pt x="30072" y="14564"/>
                      </a:lnTo>
                      <a:lnTo>
                        <a:pt x="28724" y="14564"/>
                      </a:lnTo>
                      <a:lnTo>
                        <a:pt x="11867" y="47333"/>
                      </a:lnTo>
                      <a:lnTo>
                        <a:pt x="0" y="4733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3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94" name="Полилиния: фигура 137">
                  <a:extLst>
                    <a:ext uri="{FF2B5EF4-FFF2-40B4-BE49-F238E27FC236}">
                      <a16:creationId xmlns:a16="http://schemas.microsoft.com/office/drawing/2014/main" id="{2E9CFB85-AC10-364A-B563-93E8E5436ECF}"/>
                    </a:ext>
                  </a:extLst>
                </p:cNvPr>
                <p:cNvSpPr/>
                <p:nvPr/>
              </p:nvSpPr>
              <p:spPr>
                <a:xfrm>
                  <a:off x="1772350" y="818400"/>
                  <a:ext cx="37219" cy="47333"/>
                </a:xfrm>
                <a:custGeom>
                  <a:avLst/>
                  <a:gdLst>
                    <a:gd name="connsiteX0" fmla="*/ 14160 w 37219"/>
                    <a:gd name="connsiteY0" fmla="*/ 47333 h 47333"/>
                    <a:gd name="connsiteX1" fmla="*/ 14160 w 37219"/>
                    <a:gd name="connsiteY1" fmla="*/ 8496 h 47333"/>
                    <a:gd name="connsiteX2" fmla="*/ 0 w 37219"/>
                    <a:gd name="connsiteY2" fmla="*/ 8496 h 47333"/>
                    <a:gd name="connsiteX3" fmla="*/ 0 w 37219"/>
                    <a:gd name="connsiteY3" fmla="*/ 0 h 47333"/>
                    <a:gd name="connsiteX4" fmla="*/ 37219 w 37219"/>
                    <a:gd name="connsiteY4" fmla="*/ 0 h 47333"/>
                    <a:gd name="connsiteX5" fmla="*/ 37219 w 37219"/>
                    <a:gd name="connsiteY5" fmla="*/ 8496 h 47333"/>
                    <a:gd name="connsiteX6" fmla="*/ 23060 w 37219"/>
                    <a:gd name="connsiteY6" fmla="*/ 8496 h 47333"/>
                    <a:gd name="connsiteX7" fmla="*/ 23060 w 37219"/>
                    <a:gd name="connsiteY7" fmla="*/ 47333 h 47333"/>
                    <a:gd name="connsiteX8" fmla="*/ 14160 w 37219"/>
                    <a:gd name="connsiteY8" fmla="*/ 47333 h 47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7219" h="47333">
                      <a:moveTo>
                        <a:pt x="14160" y="47333"/>
                      </a:moveTo>
                      <a:lnTo>
                        <a:pt x="14160" y="8496"/>
                      </a:lnTo>
                      <a:lnTo>
                        <a:pt x="0" y="8496"/>
                      </a:lnTo>
                      <a:lnTo>
                        <a:pt x="0" y="0"/>
                      </a:lnTo>
                      <a:lnTo>
                        <a:pt x="37219" y="0"/>
                      </a:lnTo>
                      <a:lnTo>
                        <a:pt x="37219" y="8496"/>
                      </a:lnTo>
                      <a:lnTo>
                        <a:pt x="23060" y="8496"/>
                      </a:lnTo>
                      <a:lnTo>
                        <a:pt x="23060" y="47333"/>
                      </a:lnTo>
                      <a:lnTo>
                        <a:pt x="14160" y="4733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3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95" name="Полилиния: фигура 138">
                  <a:extLst>
                    <a:ext uri="{FF2B5EF4-FFF2-40B4-BE49-F238E27FC236}">
                      <a16:creationId xmlns:a16="http://schemas.microsoft.com/office/drawing/2014/main" id="{6802605F-719A-DB4F-BAF4-99465A3EDAC2}"/>
                    </a:ext>
                  </a:extLst>
                </p:cNvPr>
                <p:cNvSpPr/>
                <p:nvPr/>
              </p:nvSpPr>
              <p:spPr>
                <a:xfrm>
                  <a:off x="1815907" y="818400"/>
                  <a:ext cx="31825" cy="47333"/>
                </a:xfrm>
                <a:custGeom>
                  <a:avLst/>
                  <a:gdLst>
                    <a:gd name="connsiteX0" fmla="*/ 0 w 31825"/>
                    <a:gd name="connsiteY0" fmla="*/ 47333 h 47333"/>
                    <a:gd name="connsiteX1" fmla="*/ 0 w 31825"/>
                    <a:gd name="connsiteY1" fmla="*/ 0 h 47333"/>
                    <a:gd name="connsiteX2" fmla="*/ 31825 w 31825"/>
                    <a:gd name="connsiteY2" fmla="*/ 0 h 47333"/>
                    <a:gd name="connsiteX3" fmla="*/ 31825 w 31825"/>
                    <a:gd name="connsiteY3" fmla="*/ 8091 h 47333"/>
                    <a:gd name="connsiteX4" fmla="*/ 8900 w 31825"/>
                    <a:gd name="connsiteY4" fmla="*/ 8091 h 47333"/>
                    <a:gd name="connsiteX5" fmla="*/ 8900 w 31825"/>
                    <a:gd name="connsiteY5" fmla="*/ 19554 h 47333"/>
                    <a:gd name="connsiteX6" fmla="*/ 30477 w 31825"/>
                    <a:gd name="connsiteY6" fmla="*/ 19554 h 47333"/>
                    <a:gd name="connsiteX7" fmla="*/ 30477 w 31825"/>
                    <a:gd name="connsiteY7" fmla="*/ 27645 h 47333"/>
                    <a:gd name="connsiteX8" fmla="*/ 8900 w 31825"/>
                    <a:gd name="connsiteY8" fmla="*/ 27645 h 47333"/>
                    <a:gd name="connsiteX9" fmla="*/ 8900 w 31825"/>
                    <a:gd name="connsiteY9" fmla="*/ 39107 h 47333"/>
                    <a:gd name="connsiteX10" fmla="*/ 31825 w 31825"/>
                    <a:gd name="connsiteY10" fmla="*/ 39107 h 47333"/>
                    <a:gd name="connsiteX11" fmla="*/ 31825 w 31825"/>
                    <a:gd name="connsiteY11" fmla="*/ 47199 h 47333"/>
                    <a:gd name="connsiteX12" fmla="*/ 0 w 31825"/>
                    <a:gd name="connsiteY12" fmla="*/ 47199 h 47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1825" h="47333">
                      <a:moveTo>
                        <a:pt x="0" y="47333"/>
                      </a:moveTo>
                      <a:lnTo>
                        <a:pt x="0" y="0"/>
                      </a:lnTo>
                      <a:lnTo>
                        <a:pt x="31825" y="0"/>
                      </a:lnTo>
                      <a:lnTo>
                        <a:pt x="31825" y="8091"/>
                      </a:lnTo>
                      <a:lnTo>
                        <a:pt x="8900" y="8091"/>
                      </a:lnTo>
                      <a:lnTo>
                        <a:pt x="8900" y="19554"/>
                      </a:lnTo>
                      <a:lnTo>
                        <a:pt x="30477" y="19554"/>
                      </a:lnTo>
                      <a:lnTo>
                        <a:pt x="30477" y="27645"/>
                      </a:lnTo>
                      <a:lnTo>
                        <a:pt x="8900" y="27645"/>
                      </a:lnTo>
                      <a:lnTo>
                        <a:pt x="8900" y="39107"/>
                      </a:lnTo>
                      <a:lnTo>
                        <a:pt x="31825" y="39107"/>
                      </a:lnTo>
                      <a:lnTo>
                        <a:pt x="31825" y="47199"/>
                      </a:lnTo>
                      <a:lnTo>
                        <a:pt x="0" y="4719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3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96" name="Полилиния: фигура 213">
                  <a:extLst>
                    <a:ext uri="{FF2B5EF4-FFF2-40B4-BE49-F238E27FC236}">
                      <a16:creationId xmlns:a16="http://schemas.microsoft.com/office/drawing/2014/main" id="{1317C9BB-DA9D-9540-96B2-DFAE2607452F}"/>
                    </a:ext>
                  </a:extLst>
                </p:cNvPr>
                <p:cNvSpPr/>
                <p:nvPr/>
              </p:nvSpPr>
              <p:spPr>
                <a:xfrm>
                  <a:off x="1852722" y="818400"/>
                  <a:ext cx="37219" cy="47333"/>
                </a:xfrm>
                <a:custGeom>
                  <a:avLst/>
                  <a:gdLst>
                    <a:gd name="connsiteX0" fmla="*/ 14160 w 37219"/>
                    <a:gd name="connsiteY0" fmla="*/ 47333 h 47333"/>
                    <a:gd name="connsiteX1" fmla="*/ 14160 w 37219"/>
                    <a:gd name="connsiteY1" fmla="*/ 8496 h 47333"/>
                    <a:gd name="connsiteX2" fmla="*/ 0 w 37219"/>
                    <a:gd name="connsiteY2" fmla="*/ 8496 h 47333"/>
                    <a:gd name="connsiteX3" fmla="*/ 0 w 37219"/>
                    <a:gd name="connsiteY3" fmla="*/ 0 h 47333"/>
                    <a:gd name="connsiteX4" fmla="*/ 37219 w 37219"/>
                    <a:gd name="connsiteY4" fmla="*/ 0 h 47333"/>
                    <a:gd name="connsiteX5" fmla="*/ 37219 w 37219"/>
                    <a:gd name="connsiteY5" fmla="*/ 8496 h 47333"/>
                    <a:gd name="connsiteX6" fmla="*/ 23060 w 37219"/>
                    <a:gd name="connsiteY6" fmla="*/ 8496 h 47333"/>
                    <a:gd name="connsiteX7" fmla="*/ 23060 w 37219"/>
                    <a:gd name="connsiteY7" fmla="*/ 47333 h 47333"/>
                    <a:gd name="connsiteX8" fmla="*/ 14160 w 37219"/>
                    <a:gd name="connsiteY8" fmla="*/ 47333 h 47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7219" h="47333">
                      <a:moveTo>
                        <a:pt x="14160" y="47333"/>
                      </a:moveTo>
                      <a:lnTo>
                        <a:pt x="14160" y="8496"/>
                      </a:lnTo>
                      <a:lnTo>
                        <a:pt x="0" y="8496"/>
                      </a:lnTo>
                      <a:lnTo>
                        <a:pt x="0" y="0"/>
                      </a:lnTo>
                      <a:lnTo>
                        <a:pt x="37219" y="0"/>
                      </a:lnTo>
                      <a:lnTo>
                        <a:pt x="37219" y="8496"/>
                      </a:lnTo>
                      <a:lnTo>
                        <a:pt x="23060" y="8496"/>
                      </a:lnTo>
                      <a:lnTo>
                        <a:pt x="23060" y="47333"/>
                      </a:lnTo>
                      <a:lnTo>
                        <a:pt x="14160" y="4733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3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97" name="Полилиния: фигура 215">
                  <a:extLst>
                    <a:ext uri="{FF2B5EF4-FFF2-40B4-BE49-F238E27FC236}">
                      <a16:creationId xmlns:a16="http://schemas.microsoft.com/office/drawing/2014/main" id="{C3E1A0DB-80C4-9C40-97DE-C42C8719918E}"/>
                    </a:ext>
                  </a:extLst>
                </p:cNvPr>
                <p:cNvSpPr/>
                <p:nvPr/>
              </p:nvSpPr>
              <p:spPr>
                <a:xfrm>
                  <a:off x="1919744" y="818535"/>
                  <a:ext cx="38568" cy="47333"/>
                </a:xfrm>
                <a:custGeom>
                  <a:avLst/>
                  <a:gdLst>
                    <a:gd name="connsiteX0" fmla="*/ 0 w 38568"/>
                    <a:gd name="connsiteY0" fmla="*/ 47333 h 47333"/>
                    <a:gd name="connsiteX1" fmla="*/ 0 w 38568"/>
                    <a:gd name="connsiteY1" fmla="*/ 0 h 47333"/>
                    <a:gd name="connsiteX2" fmla="*/ 38568 w 38568"/>
                    <a:gd name="connsiteY2" fmla="*/ 0 h 47333"/>
                    <a:gd name="connsiteX3" fmla="*/ 38568 w 38568"/>
                    <a:gd name="connsiteY3" fmla="*/ 47333 h 47333"/>
                    <a:gd name="connsiteX4" fmla="*/ 29803 w 38568"/>
                    <a:gd name="connsiteY4" fmla="*/ 47333 h 47333"/>
                    <a:gd name="connsiteX5" fmla="*/ 29803 w 38568"/>
                    <a:gd name="connsiteY5" fmla="*/ 8496 h 47333"/>
                    <a:gd name="connsiteX6" fmla="*/ 8900 w 38568"/>
                    <a:gd name="connsiteY6" fmla="*/ 8496 h 47333"/>
                    <a:gd name="connsiteX7" fmla="*/ 8900 w 38568"/>
                    <a:gd name="connsiteY7" fmla="*/ 47333 h 47333"/>
                    <a:gd name="connsiteX8" fmla="*/ 0 w 38568"/>
                    <a:gd name="connsiteY8" fmla="*/ 47333 h 47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8568" h="47333">
                      <a:moveTo>
                        <a:pt x="0" y="47333"/>
                      </a:moveTo>
                      <a:lnTo>
                        <a:pt x="0" y="0"/>
                      </a:lnTo>
                      <a:lnTo>
                        <a:pt x="38568" y="0"/>
                      </a:lnTo>
                      <a:lnTo>
                        <a:pt x="38568" y="47333"/>
                      </a:lnTo>
                      <a:lnTo>
                        <a:pt x="29803" y="47333"/>
                      </a:lnTo>
                      <a:lnTo>
                        <a:pt x="29803" y="8496"/>
                      </a:lnTo>
                      <a:lnTo>
                        <a:pt x="8900" y="8496"/>
                      </a:lnTo>
                      <a:lnTo>
                        <a:pt x="8900" y="47333"/>
                      </a:lnTo>
                      <a:lnTo>
                        <a:pt x="0" y="4733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3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98" name="Полилиния: фигура 217">
                  <a:extLst>
                    <a:ext uri="{FF2B5EF4-FFF2-40B4-BE49-F238E27FC236}">
                      <a16:creationId xmlns:a16="http://schemas.microsoft.com/office/drawing/2014/main" id="{4D32F67F-0FDB-F549-82EE-0C5B1C0DDF06}"/>
                    </a:ext>
                  </a:extLst>
                </p:cNvPr>
                <p:cNvSpPr/>
                <p:nvPr/>
              </p:nvSpPr>
              <p:spPr>
                <a:xfrm>
                  <a:off x="1962493" y="818669"/>
                  <a:ext cx="43287" cy="47333"/>
                </a:xfrm>
                <a:custGeom>
                  <a:avLst/>
                  <a:gdLst>
                    <a:gd name="connsiteX0" fmla="*/ 6877 w 43287"/>
                    <a:gd name="connsiteY0" fmla="*/ 47199 h 47333"/>
                    <a:gd name="connsiteX1" fmla="*/ 6877 w 43287"/>
                    <a:gd name="connsiteY1" fmla="*/ 39107 h 47333"/>
                    <a:gd name="connsiteX2" fmla="*/ 13620 w 43287"/>
                    <a:gd name="connsiteY2" fmla="*/ 39107 h 47333"/>
                    <a:gd name="connsiteX3" fmla="*/ 16587 w 43287"/>
                    <a:gd name="connsiteY3" fmla="*/ 37085 h 47333"/>
                    <a:gd name="connsiteX4" fmla="*/ 17396 w 43287"/>
                    <a:gd name="connsiteY4" fmla="*/ 35331 h 47333"/>
                    <a:gd name="connsiteX5" fmla="*/ 0 w 43287"/>
                    <a:gd name="connsiteY5" fmla="*/ 0 h 47333"/>
                    <a:gd name="connsiteX6" fmla="*/ 9844 w 43287"/>
                    <a:gd name="connsiteY6" fmla="*/ 0 h 47333"/>
                    <a:gd name="connsiteX7" fmla="*/ 21307 w 43287"/>
                    <a:gd name="connsiteY7" fmla="*/ 23599 h 47333"/>
                    <a:gd name="connsiteX8" fmla="*/ 22655 w 43287"/>
                    <a:gd name="connsiteY8" fmla="*/ 23599 h 47333"/>
                    <a:gd name="connsiteX9" fmla="*/ 33443 w 43287"/>
                    <a:gd name="connsiteY9" fmla="*/ 0 h 47333"/>
                    <a:gd name="connsiteX10" fmla="*/ 43288 w 43287"/>
                    <a:gd name="connsiteY10" fmla="*/ 0 h 47333"/>
                    <a:gd name="connsiteX11" fmla="*/ 24678 w 43287"/>
                    <a:gd name="connsiteY11" fmla="*/ 40591 h 47333"/>
                    <a:gd name="connsiteX12" fmla="*/ 13485 w 43287"/>
                    <a:gd name="connsiteY12" fmla="*/ 47333 h 47333"/>
                    <a:gd name="connsiteX13" fmla="*/ 6877 w 43287"/>
                    <a:gd name="connsiteY13" fmla="*/ 47333 h 47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43287" h="47333">
                      <a:moveTo>
                        <a:pt x="6877" y="47199"/>
                      </a:moveTo>
                      <a:lnTo>
                        <a:pt x="6877" y="39107"/>
                      </a:lnTo>
                      <a:lnTo>
                        <a:pt x="13620" y="39107"/>
                      </a:lnTo>
                      <a:cubicBezTo>
                        <a:pt x="15103" y="39107"/>
                        <a:pt x="16182" y="38433"/>
                        <a:pt x="16587" y="37085"/>
                      </a:cubicBezTo>
                      <a:lnTo>
                        <a:pt x="17396" y="35331"/>
                      </a:lnTo>
                      <a:lnTo>
                        <a:pt x="0" y="0"/>
                      </a:lnTo>
                      <a:lnTo>
                        <a:pt x="9844" y="0"/>
                      </a:lnTo>
                      <a:lnTo>
                        <a:pt x="21307" y="23599"/>
                      </a:lnTo>
                      <a:lnTo>
                        <a:pt x="22655" y="23599"/>
                      </a:lnTo>
                      <a:lnTo>
                        <a:pt x="33443" y="0"/>
                      </a:lnTo>
                      <a:lnTo>
                        <a:pt x="43288" y="0"/>
                      </a:lnTo>
                      <a:lnTo>
                        <a:pt x="24678" y="40591"/>
                      </a:lnTo>
                      <a:cubicBezTo>
                        <a:pt x="22655" y="45041"/>
                        <a:pt x="19014" y="47333"/>
                        <a:pt x="13485" y="47333"/>
                      </a:cubicBezTo>
                      <a:lnTo>
                        <a:pt x="6877" y="4733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3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99" name="Полилиния: фигура 219">
                  <a:extLst>
                    <a:ext uri="{FF2B5EF4-FFF2-40B4-BE49-F238E27FC236}">
                      <a16:creationId xmlns:a16="http://schemas.microsoft.com/office/drawing/2014/main" id="{A36588D8-ECE2-6947-B500-10358A89A362}"/>
                    </a:ext>
                  </a:extLst>
                </p:cNvPr>
                <p:cNvSpPr/>
                <p:nvPr/>
              </p:nvSpPr>
              <p:spPr>
                <a:xfrm>
                  <a:off x="2006589" y="818535"/>
                  <a:ext cx="37219" cy="47333"/>
                </a:xfrm>
                <a:custGeom>
                  <a:avLst/>
                  <a:gdLst>
                    <a:gd name="connsiteX0" fmla="*/ 14160 w 37219"/>
                    <a:gd name="connsiteY0" fmla="*/ 47333 h 47333"/>
                    <a:gd name="connsiteX1" fmla="*/ 14160 w 37219"/>
                    <a:gd name="connsiteY1" fmla="*/ 8496 h 47333"/>
                    <a:gd name="connsiteX2" fmla="*/ 0 w 37219"/>
                    <a:gd name="connsiteY2" fmla="*/ 8496 h 47333"/>
                    <a:gd name="connsiteX3" fmla="*/ 0 w 37219"/>
                    <a:gd name="connsiteY3" fmla="*/ 0 h 47333"/>
                    <a:gd name="connsiteX4" fmla="*/ 37219 w 37219"/>
                    <a:gd name="connsiteY4" fmla="*/ 0 h 47333"/>
                    <a:gd name="connsiteX5" fmla="*/ 37219 w 37219"/>
                    <a:gd name="connsiteY5" fmla="*/ 8496 h 47333"/>
                    <a:gd name="connsiteX6" fmla="*/ 23060 w 37219"/>
                    <a:gd name="connsiteY6" fmla="*/ 8496 h 47333"/>
                    <a:gd name="connsiteX7" fmla="*/ 23060 w 37219"/>
                    <a:gd name="connsiteY7" fmla="*/ 47333 h 47333"/>
                    <a:gd name="connsiteX8" fmla="*/ 14160 w 37219"/>
                    <a:gd name="connsiteY8" fmla="*/ 47333 h 47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7219" h="47333">
                      <a:moveTo>
                        <a:pt x="14160" y="47333"/>
                      </a:moveTo>
                      <a:lnTo>
                        <a:pt x="14160" y="8496"/>
                      </a:lnTo>
                      <a:lnTo>
                        <a:pt x="0" y="8496"/>
                      </a:lnTo>
                      <a:lnTo>
                        <a:pt x="0" y="0"/>
                      </a:lnTo>
                      <a:lnTo>
                        <a:pt x="37219" y="0"/>
                      </a:lnTo>
                      <a:lnTo>
                        <a:pt x="37219" y="8496"/>
                      </a:lnTo>
                      <a:lnTo>
                        <a:pt x="23060" y="8496"/>
                      </a:lnTo>
                      <a:lnTo>
                        <a:pt x="23060" y="47333"/>
                      </a:lnTo>
                      <a:lnTo>
                        <a:pt x="14160" y="4733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3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500" name="Полилиния: фигура 220">
                  <a:extLst>
                    <a:ext uri="{FF2B5EF4-FFF2-40B4-BE49-F238E27FC236}">
                      <a16:creationId xmlns:a16="http://schemas.microsoft.com/office/drawing/2014/main" id="{FCC0B711-B860-1C4A-844C-4106C903DAD5}"/>
                    </a:ext>
                  </a:extLst>
                </p:cNvPr>
                <p:cNvSpPr/>
                <p:nvPr/>
              </p:nvSpPr>
              <p:spPr>
                <a:xfrm>
                  <a:off x="2050147" y="818535"/>
                  <a:ext cx="31825" cy="47333"/>
                </a:xfrm>
                <a:custGeom>
                  <a:avLst/>
                  <a:gdLst>
                    <a:gd name="connsiteX0" fmla="*/ 0 w 31825"/>
                    <a:gd name="connsiteY0" fmla="*/ 47333 h 47333"/>
                    <a:gd name="connsiteX1" fmla="*/ 0 w 31825"/>
                    <a:gd name="connsiteY1" fmla="*/ 0 h 47333"/>
                    <a:gd name="connsiteX2" fmla="*/ 31825 w 31825"/>
                    <a:gd name="connsiteY2" fmla="*/ 0 h 47333"/>
                    <a:gd name="connsiteX3" fmla="*/ 31825 w 31825"/>
                    <a:gd name="connsiteY3" fmla="*/ 8091 h 47333"/>
                    <a:gd name="connsiteX4" fmla="*/ 8900 w 31825"/>
                    <a:gd name="connsiteY4" fmla="*/ 8091 h 47333"/>
                    <a:gd name="connsiteX5" fmla="*/ 8900 w 31825"/>
                    <a:gd name="connsiteY5" fmla="*/ 19554 h 47333"/>
                    <a:gd name="connsiteX6" fmla="*/ 30477 w 31825"/>
                    <a:gd name="connsiteY6" fmla="*/ 19554 h 47333"/>
                    <a:gd name="connsiteX7" fmla="*/ 30477 w 31825"/>
                    <a:gd name="connsiteY7" fmla="*/ 27645 h 47333"/>
                    <a:gd name="connsiteX8" fmla="*/ 8900 w 31825"/>
                    <a:gd name="connsiteY8" fmla="*/ 27645 h 47333"/>
                    <a:gd name="connsiteX9" fmla="*/ 8900 w 31825"/>
                    <a:gd name="connsiteY9" fmla="*/ 39107 h 47333"/>
                    <a:gd name="connsiteX10" fmla="*/ 31825 w 31825"/>
                    <a:gd name="connsiteY10" fmla="*/ 39107 h 47333"/>
                    <a:gd name="connsiteX11" fmla="*/ 31825 w 31825"/>
                    <a:gd name="connsiteY11" fmla="*/ 47199 h 47333"/>
                    <a:gd name="connsiteX12" fmla="*/ 0 w 31825"/>
                    <a:gd name="connsiteY12" fmla="*/ 47199 h 47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1825" h="47333">
                      <a:moveTo>
                        <a:pt x="0" y="47333"/>
                      </a:moveTo>
                      <a:lnTo>
                        <a:pt x="0" y="0"/>
                      </a:lnTo>
                      <a:lnTo>
                        <a:pt x="31825" y="0"/>
                      </a:lnTo>
                      <a:lnTo>
                        <a:pt x="31825" y="8091"/>
                      </a:lnTo>
                      <a:lnTo>
                        <a:pt x="8900" y="8091"/>
                      </a:lnTo>
                      <a:lnTo>
                        <a:pt x="8900" y="19554"/>
                      </a:lnTo>
                      <a:lnTo>
                        <a:pt x="30477" y="19554"/>
                      </a:lnTo>
                      <a:lnTo>
                        <a:pt x="30477" y="27645"/>
                      </a:lnTo>
                      <a:lnTo>
                        <a:pt x="8900" y="27645"/>
                      </a:lnTo>
                      <a:lnTo>
                        <a:pt x="8900" y="39107"/>
                      </a:lnTo>
                      <a:lnTo>
                        <a:pt x="31825" y="39107"/>
                      </a:lnTo>
                      <a:lnTo>
                        <a:pt x="31825" y="47199"/>
                      </a:lnTo>
                      <a:lnTo>
                        <a:pt x="0" y="4719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3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501" name="Полилиния: фигура 221">
                  <a:extLst>
                    <a:ext uri="{FF2B5EF4-FFF2-40B4-BE49-F238E27FC236}">
                      <a16:creationId xmlns:a16="http://schemas.microsoft.com/office/drawing/2014/main" id="{4E765E46-E80E-8648-B674-210E13937163}"/>
                    </a:ext>
                  </a:extLst>
                </p:cNvPr>
                <p:cNvSpPr/>
                <p:nvPr/>
              </p:nvSpPr>
              <p:spPr>
                <a:xfrm>
                  <a:off x="2154523" y="817995"/>
                  <a:ext cx="44231" cy="48547"/>
                </a:xfrm>
                <a:custGeom>
                  <a:avLst/>
                  <a:gdLst>
                    <a:gd name="connsiteX0" fmla="*/ 35062 w 44231"/>
                    <a:gd name="connsiteY0" fmla="*/ 31016 h 48547"/>
                    <a:gd name="connsiteX1" fmla="*/ 44232 w 44231"/>
                    <a:gd name="connsiteY1" fmla="*/ 31016 h 48547"/>
                    <a:gd name="connsiteX2" fmla="*/ 43018 w 44231"/>
                    <a:gd name="connsiteY2" fmla="*/ 34927 h 48547"/>
                    <a:gd name="connsiteX3" fmla="*/ 40456 w 44231"/>
                    <a:gd name="connsiteY3" fmla="*/ 39512 h 48547"/>
                    <a:gd name="connsiteX4" fmla="*/ 36545 w 44231"/>
                    <a:gd name="connsiteY4" fmla="*/ 43962 h 48547"/>
                    <a:gd name="connsiteX5" fmla="*/ 30746 w 44231"/>
                    <a:gd name="connsiteY5" fmla="*/ 47199 h 48547"/>
                    <a:gd name="connsiteX6" fmla="*/ 22925 w 44231"/>
                    <a:gd name="connsiteY6" fmla="*/ 48547 h 48547"/>
                    <a:gd name="connsiteX7" fmla="*/ 6608 w 44231"/>
                    <a:gd name="connsiteY7" fmla="*/ 41670 h 48547"/>
                    <a:gd name="connsiteX8" fmla="*/ 0 w 44231"/>
                    <a:gd name="connsiteY8" fmla="*/ 24274 h 48547"/>
                    <a:gd name="connsiteX9" fmla="*/ 6608 w 44231"/>
                    <a:gd name="connsiteY9" fmla="*/ 6878 h 48547"/>
                    <a:gd name="connsiteX10" fmla="*/ 22925 w 44231"/>
                    <a:gd name="connsiteY10" fmla="*/ 0 h 48547"/>
                    <a:gd name="connsiteX11" fmla="*/ 30342 w 44231"/>
                    <a:gd name="connsiteY11" fmla="*/ 1214 h 48547"/>
                    <a:gd name="connsiteX12" fmla="*/ 36006 w 44231"/>
                    <a:gd name="connsiteY12" fmla="*/ 4180 h 48547"/>
                    <a:gd name="connsiteX13" fmla="*/ 40051 w 44231"/>
                    <a:gd name="connsiteY13" fmla="*/ 8361 h 48547"/>
                    <a:gd name="connsiteX14" fmla="*/ 42748 w 44231"/>
                    <a:gd name="connsiteY14" fmla="*/ 12946 h 48547"/>
                    <a:gd name="connsiteX15" fmla="*/ 44232 w 44231"/>
                    <a:gd name="connsiteY15" fmla="*/ 17261 h 48547"/>
                    <a:gd name="connsiteX16" fmla="*/ 35062 w 44231"/>
                    <a:gd name="connsiteY16" fmla="*/ 17261 h 48547"/>
                    <a:gd name="connsiteX17" fmla="*/ 30746 w 44231"/>
                    <a:gd name="connsiteY17" fmla="*/ 11058 h 48547"/>
                    <a:gd name="connsiteX18" fmla="*/ 22925 w 44231"/>
                    <a:gd name="connsiteY18" fmla="*/ 8361 h 48547"/>
                    <a:gd name="connsiteX19" fmla="*/ 12676 w 44231"/>
                    <a:gd name="connsiteY19" fmla="*/ 12676 h 48547"/>
                    <a:gd name="connsiteX20" fmla="*/ 8630 w 44231"/>
                    <a:gd name="connsiteY20" fmla="*/ 24139 h 48547"/>
                    <a:gd name="connsiteX21" fmla="*/ 12676 w 44231"/>
                    <a:gd name="connsiteY21" fmla="*/ 35601 h 48547"/>
                    <a:gd name="connsiteX22" fmla="*/ 22925 w 44231"/>
                    <a:gd name="connsiteY22" fmla="*/ 39917 h 48547"/>
                    <a:gd name="connsiteX23" fmla="*/ 30746 w 44231"/>
                    <a:gd name="connsiteY23" fmla="*/ 37219 h 48547"/>
                    <a:gd name="connsiteX24" fmla="*/ 35062 w 44231"/>
                    <a:gd name="connsiteY24" fmla="*/ 31016 h 485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44231" h="48547">
                      <a:moveTo>
                        <a:pt x="35062" y="31016"/>
                      </a:moveTo>
                      <a:lnTo>
                        <a:pt x="44232" y="31016"/>
                      </a:lnTo>
                      <a:cubicBezTo>
                        <a:pt x="43962" y="32230"/>
                        <a:pt x="43557" y="33578"/>
                        <a:pt x="43018" y="34927"/>
                      </a:cubicBezTo>
                      <a:cubicBezTo>
                        <a:pt x="42479" y="36275"/>
                        <a:pt x="41669" y="37759"/>
                        <a:pt x="40456" y="39512"/>
                      </a:cubicBezTo>
                      <a:cubicBezTo>
                        <a:pt x="39377" y="41130"/>
                        <a:pt x="38029" y="42748"/>
                        <a:pt x="36545" y="43962"/>
                      </a:cubicBezTo>
                      <a:cubicBezTo>
                        <a:pt x="35062" y="45311"/>
                        <a:pt x="33174" y="46389"/>
                        <a:pt x="30746" y="47199"/>
                      </a:cubicBezTo>
                      <a:cubicBezTo>
                        <a:pt x="28319" y="48143"/>
                        <a:pt x="25757" y="48547"/>
                        <a:pt x="22925" y="48547"/>
                      </a:cubicBezTo>
                      <a:cubicBezTo>
                        <a:pt x="16452" y="48547"/>
                        <a:pt x="10923" y="46255"/>
                        <a:pt x="6608" y="41670"/>
                      </a:cubicBezTo>
                      <a:cubicBezTo>
                        <a:pt x="2158" y="37085"/>
                        <a:pt x="0" y="31286"/>
                        <a:pt x="0" y="24274"/>
                      </a:cubicBezTo>
                      <a:cubicBezTo>
                        <a:pt x="0" y="17261"/>
                        <a:pt x="2158" y="11463"/>
                        <a:pt x="6608" y="6878"/>
                      </a:cubicBezTo>
                      <a:cubicBezTo>
                        <a:pt x="11058" y="2292"/>
                        <a:pt x="16452" y="0"/>
                        <a:pt x="22925" y="0"/>
                      </a:cubicBezTo>
                      <a:cubicBezTo>
                        <a:pt x="25622" y="0"/>
                        <a:pt x="28049" y="405"/>
                        <a:pt x="30342" y="1214"/>
                      </a:cubicBezTo>
                      <a:cubicBezTo>
                        <a:pt x="32634" y="2023"/>
                        <a:pt x="34522" y="2967"/>
                        <a:pt x="36006" y="4180"/>
                      </a:cubicBezTo>
                      <a:cubicBezTo>
                        <a:pt x="37489" y="5394"/>
                        <a:pt x="38838" y="6878"/>
                        <a:pt x="40051" y="8361"/>
                      </a:cubicBezTo>
                      <a:cubicBezTo>
                        <a:pt x="41265" y="9979"/>
                        <a:pt x="42074" y="11463"/>
                        <a:pt x="42748" y="12946"/>
                      </a:cubicBezTo>
                      <a:cubicBezTo>
                        <a:pt x="43423" y="14429"/>
                        <a:pt x="43827" y="15778"/>
                        <a:pt x="44232" y="17261"/>
                      </a:cubicBezTo>
                      <a:lnTo>
                        <a:pt x="35062" y="17261"/>
                      </a:lnTo>
                      <a:cubicBezTo>
                        <a:pt x="34118" y="14969"/>
                        <a:pt x="32769" y="12811"/>
                        <a:pt x="30746" y="11058"/>
                      </a:cubicBezTo>
                      <a:cubicBezTo>
                        <a:pt x="28724" y="9305"/>
                        <a:pt x="26161" y="8361"/>
                        <a:pt x="22925" y="8361"/>
                      </a:cubicBezTo>
                      <a:cubicBezTo>
                        <a:pt x="18744" y="8361"/>
                        <a:pt x="15373" y="9844"/>
                        <a:pt x="12676" y="12676"/>
                      </a:cubicBezTo>
                      <a:cubicBezTo>
                        <a:pt x="9979" y="15643"/>
                        <a:pt x="8630" y="19419"/>
                        <a:pt x="8630" y="24139"/>
                      </a:cubicBezTo>
                      <a:cubicBezTo>
                        <a:pt x="8630" y="28859"/>
                        <a:pt x="9979" y="32769"/>
                        <a:pt x="12676" y="35601"/>
                      </a:cubicBezTo>
                      <a:cubicBezTo>
                        <a:pt x="15373" y="38568"/>
                        <a:pt x="18744" y="39917"/>
                        <a:pt x="22925" y="39917"/>
                      </a:cubicBezTo>
                      <a:cubicBezTo>
                        <a:pt x="26161" y="39917"/>
                        <a:pt x="28724" y="38973"/>
                        <a:pt x="30746" y="37219"/>
                      </a:cubicBezTo>
                      <a:cubicBezTo>
                        <a:pt x="32769" y="35601"/>
                        <a:pt x="34253" y="33444"/>
                        <a:pt x="35062" y="3101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3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502" name="Полилиния: фигура 223">
                  <a:extLst>
                    <a:ext uri="{FF2B5EF4-FFF2-40B4-BE49-F238E27FC236}">
                      <a16:creationId xmlns:a16="http://schemas.microsoft.com/office/drawing/2014/main" id="{F659DEE3-5E23-C947-A653-986E35A03859}"/>
                    </a:ext>
                  </a:extLst>
                </p:cNvPr>
                <p:cNvSpPr/>
                <p:nvPr/>
              </p:nvSpPr>
              <p:spPr>
                <a:xfrm>
                  <a:off x="2204149" y="817860"/>
                  <a:ext cx="45850" cy="48547"/>
                </a:xfrm>
                <a:custGeom>
                  <a:avLst/>
                  <a:gdLst>
                    <a:gd name="connsiteX0" fmla="*/ 6608 w 45850"/>
                    <a:gd name="connsiteY0" fmla="*/ 6878 h 48547"/>
                    <a:gd name="connsiteX1" fmla="*/ 22925 w 45850"/>
                    <a:gd name="connsiteY1" fmla="*/ 0 h 48547"/>
                    <a:gd name="connsiteX2" fmla="*/ 39242 w 45850"/>
                    <a:gd name="connsiteY2" fmla="*/ 6878 h 48547"/>
                    <a:gd name="connsiteX3" fmla="*/ 45850 w 45850"/>
                    <a:gd name="connsiteY3" fmla="*/ 24274 h 48547"/>
                    <a:gd name="connsiteX4" fmla="*/ 39242 w 45850"/>
                    <a:gd name="connsiteY4" fmla="*/ 41670 h 48547"/>
                    <a:gd name="connsiteX5" fmla="*/ 22925 w 45850"/>
                    <a:gd name="connsiteY5" fmla="*/ 48547 h 48547"/>
                    <a:gd name="connsiteX6" fmla="*/ 6608 w 45850"/>
                    <a:gd name="connsiteY6" fmla="*/ 41670 h 48547"/>
                    <a:gd name="connsiteX7" fmla="*/ 0 w 45850"/>
                    <a:gd name="connsiteY7" fmla="*/ 24274 h 48547"/>
                    <a:gd name="connsiteX8" fmla="*/ 6608 w 45850"/>
                    <a:gd name="connsiteY8" fmla="*/ 6878 h 48547"/>
                    <a:gd name="connsiteX9" fmla="*/ 12811 w 45850"/>
                    <a:gd name="connsiteY9" fmla="*/ 35871 h 48547"/>
                    <a:gd name="connsiteX10" fmla="*/ 23060 w 45850"/>
                    <a:gd name="connsiteY10" fmla="*/ 40186 h 48547"/>
                    <a:gd name="connsiteX11" fmla="*/ 33309 w 45850"/>
                    <a:gd name="connsiteY11" fmla="*/ 35871 h 48547"/>
                    <a:gd name="connsiteX12" fmla="*/ 37354 w 45850"/>
                    <a:gd name="connsiteY12" fmla="*/ 24408 h 48547"/>
                    <a:gd name="connsiteX13" fmla="*/ 33309 w 45850"/>
                    <a:gd name="connsiteY13" fmla="*/ 12946 h 48547"/>
                    <a:gd name="connsiteX14" fmla="*/ 23060 w 45850"/>
                    <a:gd name="connsiteY14" fmla="*/ 8631 h 48547"/>
                    <a:gd name="connsiteX15" fmla="*/ 12811 w 45850"/>
                    <a:gd name="connsiteY15" fmla="*/ 12946 h 48547"/>
                    <a:gd name="connsiteX16" fmla="*/ 8765 w 45850"/>
                    <a:gd name="connsiteY16" fmla="*/ 24408 h 48547"/>
                    <a:gd name="connsiteX17" fmla="*/ 12811 w 45850"/>
                    <a:gd name="connsiteY17" fmla="*/ 35871 h 485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45850" h="48547">
                      <a:moveTo>
                        <a:pt x="6608" y="6878"/>
                      </a:moveTo>
                      <a:cubicBezTo>
                        <a:pt x="11058" y="2293"/>
                        <a:pt x="16452" y="0"/>
                        <a:pt x="22925" y="0"/>
                      </a:cubicBezTo>
                      <a:cubicBezTo>
                        <a:pt x="29398" y="0"/>
                        <a:pt x="34792" y="2293"/>
                        <a:pt x="39242" y="6878"/>
                      </a:cubicBezTo>
                      <a:cubicBezTo>
                        <a:pt x="43692" y="11463"/>
                        <a:pt x="45850" y="17261"/>
                        <a:pt x="45850" y="24274"/>
                      </a:cubicBezTo>
                      <a:cubicBezTo>
                        <a:pt x="45850" y="31286"/>
                        <a:pt x="43692" y="37085"/>
                        <a:pt x="39242" y="41670"/>
                      </a:cubicBezTo>
                      <a:cubicBezTo>
                        <a:pt x="34792" y="46255"/>
                        <a:pt x="29398" y="48547"/>
                        <a:pt x="22925" y="48547"/>
                      </a:cubicBezTo>
                      <a:cubicBezTo>
                        <a:pt x="16452" y="48547"/>
                        <a:pt x="10923" y="46255"/>
                        <a:pt x="6608" y="41670"/>
                      </a:cubicBezTo>
                      <a:cubicBezTo>
                        <a:pt x="2158" y="37085"/>
                        <a:pt x="0" y="31286"/>
                        <a:pt x="0" y="24274"/>
                      </a:cubicBezTo>
                      <a:cubicBezTo>
                        <a:pt x="0" y="17261"/>
                        <a:pt x="2293" y="11463"/>
                        <a:pt x="6608" y="6878"/>
                      </a:cubicBezTo>
                      <a:close/>
                      <a:moveTo>
                        <a:pt x="12811" y="35871"/>
                      </a:moveTo>
                      <a:cubicBezTo>
                        <a:pt x="15508" y="38838"/>
                        <a:pt x="18879" y="40186"/>
                        <a:pt x="23060" y="40186"/>
                      </a:cubicBezTo>
                      <a:cubicBezTo>
                        <a:pt x="27240" y="40186"/>
                        <a:pt x="30612" y="38703"/>
                        <a:pt x="33309" y="35871"/>
                      </a:cubicBezTo>
                      <a:cubicBezTo>
                        <a:pt x="36006" y="33039"/>
                        <a:pt x="37354" y="29128"/>
                        <a:pt x="37354" y="24408"/>
                      </a:cubicBezTo>
                      <a:cubicBezTo>
                        <a:pt x="37354" y="19689"/>
                        <a:pt x="36006" y="15778"/>
                        <a:pt x="33309" y="12946"/>
                      </a:cubicBezTo>
                      <a:cubicBezTo>
                        <a:pt x="30612" y="10114"/>
                        <a:pt x="27240" y="8631"/>
                        <a:pt x="23060" y="8631"/>
                      </a:cubicBezTo>
                      <a:cubicBezTo>
                        <a:pt x="18879" y="8631"/>
                        <a:pt x="15508" y="10114"/>
                        <a:pt x="12811" y="12946"/>
                      </a:cubicBezTo>
                      <a:cubicBezTo>
                        <a:pt x="10114" y="15913"/>
                        <a:pt x="8765" y="19689"/>
                        <a:pt x="8765" y="24408"/>
                      </a:cubicBezTo>
                      <a:cubicBezTo>
                        <a:pt x="8765" y="29128"/>
                        <a:pt x="10114" y="32904"/>
                        <a:pt x="12811" y="3587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3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503" name="Полилиния: фигура 224">
                  <a:extLst>
                    <a:ext uri="{FF2B5EF4-FFF2-40B4-BE49-F238E27FC236}">
                      <a16:creationId xmlns:a16="http://schemas.microsoft.com/office/drawing/2014/main" id="{4E002AA8-872D-F54D-A483-BDB183E57418}"/>
                    </a:ext>
                  </a:extLst>
                </p:cNvPr>
                <p:cNvSpPr/>
                <p:nvPr/>
              </p:nvSpPr>
              <p:spPr>
                <a:xfrm>
                  <a:off x="2256203" y="817860"/>
                  <a:ext cx="45850" cy="48547"/>
                </a:xfrm>
                <a:custGeom>
                  <a:avLst/>
                  <a:gdLst>
                    <a:gd name="connsiteX0" fmla="*/ 6608 w 45850"/>
                    <a:gd name="connsiteY0" fmla="*/ 6878 h 48547"/>
                    <a:gd name="connsiteX1" fmla="*/ 22925 w 45850"/>
                    <a:gd name="connsiteY1" fmla="*/ 0 h 48547"/>
                    <a:gd name="connsiteX2" fmla="*/ 39242 w 45850"/>
                    <a:gd name="connsiteY2" fmla="*/ 6878 h 48547"/>
                    <a:gd name="connsiteX3" fmla="*/ 45850 w 45850"/>
                    <a:gd name="connsiteY3" fmla="*/ 24274 h 48547"/>
                    <a:gd name="connsiteX4" fmla="*/ 39242 w 45850"/>
                    <a:gd name="connsiteY4" fmla="*/ 41670 h 48547"/>
                    <a:gd name="connsiteX5" fmla="*/ 22925 w 45850"/>
                    <a:gd name="connsiteY5" fmla="*/ 48547 h 48547"/>
                    <a:gd name="connsiteX6" fmla="*/ 6608 w 45850"/>
                    <a:gd name="connsiteY6" fmla="*/ 41670 h 48547"/>
                    <a:gd name="connsiteX7" fmla="*/ 0 w 45850"/>
                    <a:gd name="connsiteY7" fmla="*/ 24274 h 48547"/>
                    <a:gd name="connsiteX8" fmla="*/ 6608 w 45850"/>
                    <a:gd name="connsiteY8" fmla="*/ 6878 h 48547"/>
                    <a:gd name="connsiteX9" fmla="*/ 12811 w 45850"/>
                    <a:gd name="connsiteY9" fmla="*/ 35871 h 48547"/>
                    <a:gd name="connsiteX10" fmla="*/ 23060 w 45850"/>
                    <a:gd name="connsiteY10" fmla="*/ 40186 h 48547"/>
                    <a:gd name="connsiteX11" fmla="*/ 33309 w 45850"/>
                    <a:gd name="connsiteY11" fmla="*/ 35871 h 48547"/>
                    <a:gd name="connsiteX12" fmla="*/ 37354 w 45850"/>
                    <a:gd name="connsiteY12" fmla="*/ 24408 h 48547"/>
                    <a:gd name="connsiteX13" fmla="*/ 33309 w 45850"/>
                    <a:gd name="connsiteY13" fmla="*/ 12946 h 48547"/>
                    <a:gd name="connsiteX14" fmla="*/ 23060 w 45850"/>
                    <a:gd name="connsiteY14" fmla="*/ 8631 h 48547"/>
                    <a:gd name="connsiteX15" fmla="*/ 12811 w 45850"/>
                    <a:gd name="connsiteY15" fmla="*/ 12946 h 48547"/>
                    <a:gd name="connsiteX16" fmla="*/ 8765 w 45850"/>
                    <a:gd name="connsiteY16" fmla="*/ 24408 h 48547"/>
                    <a:gd name="connsiteX17" fmla="*/ 12811 w 45850"/>
                    <a:gd name="connsiteY17" fmla="*/ 35871 h 485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45850" h="48547">
                      <a:moveTo>
                        <a:pt x="6608" y="6878"/>
                      </a:moveTo>
                      <a:cubicBezTo>
                        <a:pt x="11058" y="2293"/>
                        <a:pt x="16452" y="0"/>
                        <a:pt x="22925" y="0"/>
                      </a:cubicBezTo>
                      <a:cubicBezTo>
                        <a:pt x="29398" y="0"/>
                        <a:pt x="34792" y="2293"/>
                        <a:pt x="39242" y="6878"/>
                      </a:cubicBezTo>
                      <a:cubicBezTo>
                        <a:pt x="43692" y="11463"/>
                        <a:pt x="45850" y="17261"/>
                        <a:pt x="45850" y="24274"/>
                      </a:cubicBezTo>
                      <a:cubicBezTo>
                        <a:pt x="45850" y="31286"/>
                        <a:pt x="43692" y="37085"/>
                        <a:pt x="39242" y="41670"/>
                      </a:cubicBezTo>
                      <a:cubicBezTo>
                        <a:pt x="34792" y="46255"/>
                        <a:pt x="29398" y="48547"/>
                        <a:pt x="22925" y="48547"/>
                      </a:cubicBezTo>
                      <a:cubicBezTo>
                        <a:pt x="16452" y="48547"/>
                        <a:pt x="10923" y="46255"/>
                        <a:pt x="6608" y="41670"/>
                      </a:cubicBezTo>
                      <a:cubicBezTo>
                        <a:pt x="2158" y="37085"/>
                        <a:pt x="0" y="31286"/>
                        <a:pt x="0" y="24274"/>
                      </a:cubicBezTo>
                      <a:cubicBezTo>
                        <a:pt x="0" y="17261"/>
                        <a:pt x="2158" y="11463"/>
                        <a:pt x="6608" y="6878"/>
                      </a:cubicBezTo>
                      <a:close/>
                      <a:moveTo>
                        <a:pt x="12811" y="35871"/>
                      </a:moveTo>
                      <a:cubicBezTo>
                        <a:pt x="15508" y="38838"/>
                        <a:pt x="18879" y="40186"/>
                        <a:pt x="23060" y="40186"/>
                      </a:cubicBezTo>
                      <a:cubicBezTo>
                        <a:pt x="27240" y="40186"/>
                        <a:pt x="30612" y="38703"/>
                        <a:pt x="33309" y="35871"/>
                      </a:cubicBezTo>
                      <a:cubicBezTo>
                        <a:pt x="36006" y="33039"/>
                        <a:pt x="37354" y="29128"/>
                        <a:pt x="37354" y="24408"/>
                      </a:cubicBezTo>
                      <a:cubicBezTo>
                        <a:pt x="37354" y="19689"/>
                        <a:pt x="36006" y="15778"/>
                        <a:pt x="33309" y="12946"/>
                      </a:cubicBezTo>
                      <a:cubicBezTo>
                        <a:pt x="30612" y="10114"/>
                        <a:pt x="27240" y="8631"/>
                        <a:pt x="23060" y="8631"/>
                      </a:cubicBezTo>
                      <a:cubicBezTo>
                        <a:pt x="18879" y="8631"/>
                        <a:pt x="15508" y="10114"/>
                        <a:pt x="12811" y="12946"/>
                      </a:cubicBezTo>
                      <a:cubicBezTo>
                        <a:pt x="10114" y="15913"/>
                        <a:pt x="8765" y="19689"/>
                        <a:pt x="8765" y="24408"/>
                      </a:cubicBezTo>
                      <a:cubicBezTo>
                        <a:pt x="8765" y="29128"/>
                        <a:pt x="10114" y="32904"/>
                        <a:pt x="12811" y="3587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3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504" name="Полилиния: фигура 225">
                  <a:extLst>
                    <a:ext uri="{FF2B5EF4-FFF2-40B4-BE49-F238E27FC236}">
                      <a16:creationId xmlns:a16="http://schemas.microsoft.com/office/drawing/2014/main" id="{40487535-FE79-4D47-8CC7-C1FC9BADBC37}"/>
                    </a:ext>
                  </a:extLst>
                </p:cNvPr>
                <p:cNvSpPr/>
                <p:nvPr/>
              </p:nvSpPr>
              <p:spPr>
                <a:xfrm>
                  <a:off x="2310279" y="818535"/>
                  <a:ext cx="36545" cy="47333"/>
                </a:xfrm>
                <a:custGeom>
                  <a:avLst/>
                  <a:gdLst>
                    <a:gd name="connsiteX0" fmla="*/ 0 w 36545"/>
                    <a:gd name="connsiteY0" fmla="*/ 47333 h 47333"/>
                    <a:gd name="connsiteX1" fmla="*/ 0 w 36545"/>
                    <a:gd name="connsiteY1" fmla="*/ 0 h 47333"/>
                    <a:gd name="connsiteX2" fmla="*/ 33848 w 36545"/>
                    <a:gd name="connsiteY2" fmla="*/ 0 h 47333"/>
                    <a:gd name="connsiteX3" fmla="*/ 33848 w 36545"/>
                    <a:gd name="connsiteY3" fmla="*/ 8091 h 47333"/>
                    <a:gd name="connsiteX4" fmla="*/ 8900 w 36545"/>
                    <a:gd name="connsiteY4" fmla="*/ 8091 h 47333"/>
                    <a:gd name="connsiteX5" fmla="*/ 8900 w 36545"/>
                    <a:gd name="connsiteY5" fmla="*/ 18879 h 47333"/>
                    <a:gd name="connsiteX6" fmla="*/ 22386 w 36545"/>
                    <a:gd name="connsiteY6" fmla="*/ 18879 h 47333"/>
                    <a:gd name="connsiteX7" fmla="*/ 32634 w 36545"/>
                    <a:gd name="connsiteY7" fmla="*/ 22790 h 47333"/>
                    <a:gd name="connsiteX8" fmla="*/ 36545 w 36545"/>
                    <a:gd name="connsiteY8" fmla="*/ 33039 h 47333"/>
                    <a:gd name="connsiteX9" fmla="*/ 32634 w 36545"/>
                    <a:gd name="connsiteY9" fmla="*/ 43288 h 47333"/>
                    <a:gd name="connsiteX10" fmla="*/ 22386 w 36545"/>
                    <a:gd name="connsiteY10" fmla="*/ 47199 h 47333"/>
                    <a:gd name="connsiteX11" fmla="*/ 0 w 36545"/>
                    <a:gd name="connsiteY11" fmla="*/ 47199 h 47333"/>
                    <a:gd name="connsiteX12" fmla="*/ 8765 w 36545"/>
                    <a:gd name="connsiteY12" fmla="*/ 39512 h 47333"/>
                    <a:gd name="connsiteX13" fmla="*/ 21981 w 36545"/>
                    <a:gd name="connsiteY13" fmla="*/ 39512 h 47333"/>
                    <a:gd name="connsiteX14" fmla="*/ 26161 w 36545"/>
                    <a:gd name="connsiteY14" fmla="*/ 37759 h 47333"/>
                    <a:gd name="connsiteX15" fmla="*/ 27645 w 36545"/>
                    <a:gd name="connsiteY15" fmla="*/ 33039 h 47333"/>
                    <a:gd name="connsiteX16" fmla="*/ 26161 w 36545"/>
                    <a:gd name="connsiteY16" fmla="*/ 28319 h 47333"/>
                    <a:gd name="connsiteX17" fmla="*/ 21981 w 36545"/>
                    <a:gd name="connsiteY17" fmla="*/ 26566 h 47333"/>
                    <a:gd name="connsiteX18" fmla="*/ 8765 w 36545"/>
                    <a:gd name="connsiteY18" fmla="*/ 26566 h 47333"/>
                    <a:gd name="connsiteX19" fmla="*/ 8765 w 36545"/>
                    <a:gd name="connsiteY19" fmla="*/ 39512 h 47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36545" h="47333">
                      <a:moveTo>
                        <a:pt x="0" y="47333"/>
                      </a:moveTo>
                      <a:lnTo>
                        <a:pt x="0" y="0"/>
                      </a:lnTo>
                      <a:lnTo>
                        <a:pt x="33848" y="0"/>
                      </a:lnTo>
                      <a:lnTo>
                        <a:pt x="33848" y="8091"/>
                      </a:lnTo>
                      <a:lnTo>
                        <a:pt x="8900" y="8091"/>
                      </a:lnTo>
                      <a:lnTo>
                        <a:pt x="8900" y="18879"/>
                      </a:lnTo>
                      <a:lnTo>
                        <a:pt x="22386" y="18879"/>
                      </a:lnTo>
                      <a:cubicBezTo>
                        <a:pt x="26566" y="18879"/>
                        <a:pt x="30072" y="20228"/>
                        <a:pt x="32634" y="22790"/>
                      </a:cubicBezTo>
                      <a:cubicBezTo>
                        <a:pt x="35197" y="25352"/>
                        <a:pt x="36545" y="28859"/>
                        <a:pt x="36545" y="33039"/>
                      </a:cubicBezTo>
                      <a:cubicBezTo>
                        <a:pt x="36545" y="37219"/>
                        <a:pt x="35197" y="40726"/>
                        <a:pt x="32634" y="43288"/>
                      </a:cubicBezTo>
                      <a:cubicBezTo>
                        <a:pt x="30072" y="45850"/>
                        <a:pt x="26566" y="47199"/>
                        <a:pt x="22386" y="47199"/>
                      </a:cubicBezTo>
                      <a:lnTo>
                        <a:pt x="0" y="47199"/>
                      </a:lnTo>
                      <a:close/>
                      <a:moveTo>
                        <a:pt x="8765" y="39512"/>
                      </a:moveTo>
                      <a:lnTo>
                        <a:pt x="21981" y="39512"/>
                      </a:lnTo>
                      <a:cubicBezTo>
                        <a:pt x="23734" y="39512"/>
                        <a:pt x="25083" y="38973"/>
                        <a:pt x="26161" y="37759"/>
                      </a:cubicBezTo>
                      <a:cubicBezTo>
                        <a:pt x="27240" y="36680"/>
                        <a:pt x="27645" y="35062"/>
                        <a:pt x="27645" y="33039"/>
                      </a:cubicBezTo>
                      <a:cubicBezTo>
                        <a:pt x="27645" y="31016"/>
                        <a:pt x="27105" y="29533"/>
                        <a:pt x="26161" y="28319"/>
                      </a:cubicBezTo>
                      <a:cubicBezTo>
                        <a:pt x="25083" y="27105"/>
                        <a:pt x="23734" y="26566"/>
                        <a:pt x="21981" y="26566"/>
                      </a:cubicBezTo>
                      <a:lnTo>
                        <a:pt x="8765" y="26566"/>
                      </a:lnTo>
                      <a:lnTo>
                        <a:pt x="8765" y="3951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3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505" name="Полилиния: фигура 227">
                  <a:extLst>
                    <a:ext uri="{FF2B5EF4-FFF2-40B4-BE49-F238E27FC236}">
                      <a16:creationId xmlns:a16="http://schemas.microsoft.com/office/drawing/2014/main" id="{C83BF088-F187-0844-A649-F215391690B2}"/>
                    </a:ext>
                  </a:extLst>
                </p:cNvPr>
                <p:cNvSpPr/>
                <p:nvPr/>
              </p:nvSpPr>
              <p:spPr>
                <a:xfrm>
                  <a:off x="2354780" y="818535"/>
                  <a:ext cx="60548" cy="56773"/>
                </a:xfrm>
                <a:custGeom>
                  <a:avLst/>
                  <a:gdLst>
                    <a:gd name="connsiteX0" fmla="*/ 0 w 60548"/>
                    <a:gd name="connsiteY0" fmla="*/ 47333 h 56773"/>
                    <a:gd name="connsiteX1" fmla="*/ 0 w 60548"/>
                    <a:gd name="connsiteY1" fmla="*/ 0 h 56773"/>
                    <a:gd name="connsiteX2" fmla="*/ 8765 w 60548"/>
                    <a:gd name="connsiteY2" fmla="*/ 0 h 56773"/>
                    <a:gd name="connsiteX3" fmla="*/ 8765 w 60548"/>
                    <a:gd name="connsiteY3" fmla="*/ 38838 h 56773"/>
                    <a:gd name="connsiteX4" fmla="*/ 23329 w 60548"/>
                    <a:gd name="connsiteY4" fmla="*/ 38838 h 56773"/>
                    <a:gd name="connsiteX5" fmla="*/ 23329 w 60548"/>
                    <a:gd name="connsiteY5" fmla="*/ 0 h 56773"/>
                    <a:gd name="connsiteX6" fmla="*/ 32095 w 60548"/>
                    <a:gd name="connsiteY6" fmla="*/ 0 h 56773"/>
                    <a:gd name="connsiteX7" fmla="*/ 32095 w 60548"/>
                    <a:gd name="connsiteY7" fmla="*/ 38838 h 56773"/>
                    <a:gd name="connsiteX8" fmla="*/ 46659 w 60548"/>
                    <a:gd name="connsiteY8" fmla="*/ 38838 h 56773"/>
                    <a:gd name="connsiteX9" fmla="*/ 46659 w 60548"/>
                    <a:gd name="connsiteY9" fmla="*/ 0 h 56773"/>
                    <a:gd name="connsiteX10" fmla="*/ 55425 w 60548"/>
                    <a:gd name="connsiteY10" fmla="*/ 0 h 56773"/>
                    <a:gd name="connsiteX11" fmla="*/ 55425 w 60548"/>
                    <a:gd name="connsiteY11" fmla="*/ 38838 h 56773"/>
                    <a:gd name="connsiteX12" fmla="*/ 60549 w 60548"/>
                    <a:gd name="connsiteY12" fmla="*/ 38838 h 56773"/>
                    <a:gd name="connsiteX13" fmla="*/ 60549 w 60548"/>
                    <a:gd name="connsiteY13" fmla="*/ 56773 h 56773"/>
                    <a:gd name="connsiteX14" fmla="*/ 51783 w 60548"/>
                    <a:gd name="connsiteY14" fmla="*/ 56773 h 56773"/>
                    <a:gd name="connsiteX15" fmla="*/ 51783 w 60548"/>
                    <a:gd name="connsiteY15" fmla="*/ 47333 h 56773"/>
                    <a:gd name="connsiteX16" fmla="*/ 0 w 60548"/>
                    <a:gd name="connsiteY16" fmla="*/ 47333 h 567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0548" h="56773">
                      <a:moveTo>
                        <a:pt x="0" y="47333"/>
                      </a:moveTo>
                      <a:lnTo>
                        <a:pt x="0" y="0"/>
                      </a:lnTo>
                      <a:lnTo>
                        <a:pt x="8765" y="0"/>
                      </a:lnTo>
                      <a:lnTo>
                        <a:pt x="8765" y="38838"/>
                      </a:lnTo>
                      <a:lnTo>
                        <a:pt x="23329" y="38838"/>
                      </a:lnTo>
                      <a:lnTo>
                        <a:pt x="23329" y="0"/>
                      </a:lnTo>
                      <a:lnTo>
                        <a:pt x="32095" y="0"/>
                      </a:lnTo>
                      <a:lnTo>
                        <a:pt x="32095" y="38838"/>
                      </a:lnTo>
                      <a:lnTo>
                        <a:pt x="46659" y="38838"/>
                      </a:lnTo>
                      <a:lnTo>
                        <a:pt x="46659" y="0"/>
                      </a:lnTo>
                      <a:lnTo>
                        <a:pt x="55425" y="0"/>
                      </a:lnTo>
                      <a:lnTo>
                        <a:pt x="55425" y="38838"/>
                      </a:lnTo>
                      <a:lnTo>
                        <a:pt x="60549" y="38838"/>
                      </a:lnTo>
                      <a:lnTo>
                        <a:pt x="60549" y="56773"/>
                      </a:lnTo>
                      <a:lnTo>
                        <a:pt x="51783" y="56773"/>
                      </a:lnTo>
                      <a:lnTo>
                        <a:pt x="51783" y="47333"/>
                      </a:lnTo>
                      <a:lnTo>
                        <a:pt x="0" y="4733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3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506" name="Полилиния: фигура 229">
                  <a:extLst>
                    <a:ext uri="{FF2B5EF4-FFF2-40B4-BE49-F238E27FC236}">
                      <a16:creationId xmlns:a16="http://schemas.microsoft.com/office/drawing/2014/main" id="{B4ECA1DF-2EAB-8541-ADBA-D99DBC83DEB1}"/>
                    </a:ext>
                  </a:extLst>
                </p:cNvPr>
                <p:cNvSpPr/>
                <p:nvPr/>
              </p:nvSpPr>
              <p:spPr>
                <a:xfrm>
                  <a:off x="2421802" y="818535"/>
                  <a:ext cx="31825" cy="47333"/>
                </a:xfrm>
                <a:custGeom>
                  <a:avLst/>
                  <a:gdLst>
                    <a:gd name="connsiteX0" fmla="*/ 0 w 31825"/>
                    <a:gd name="connsiteY0" fmla="*/ 47333 h 47333"/>
                    <a:gd name="connsiteX1" fmla="*/ 0 w 31825"/>
                    <a:gd name="connsiteY1" fmla="*/ 0 h 47333"/>
                    <a:gd name="connsiteX2" fmla="*/ 31825 w 31825"/>
                    <a:gd name="connsiteY2" fmla="*/ 0 h 47333"/>
                    <a:gd name="connsiteX3" fmla="*/ 31825 w 31825"/>
                    <a:gd name="connsiteY3" fmla="*/ 8091 h 47333"/>
                    <a:gd name="connsiteX4" fmla="*/ 8900 w 31825"/>
                    <a:gd name="connsiteY4" fmla="*/ 8091 h 47333"/>
                    <a:gd name="connsiteX5" fmla="*/ 8900 w 31825"/>
                    <a:gd name="connsiteY5" fmla="*/ 19554 h 47333"/>
                    <a:gd name="connsiteX6" fmla="*/ 30477 w 31825"/>
                    <a:gd name="connsiteY6" fmla="*/ 19554 h 47333"/>
                    <a:gd name="connsiteX7" fmla="*/ 30477 w 31825"/>
                    <a:gd name="connsiteY7" fmla="*/ 27645 h 47333"/>
                    <a:gd name="connsiteX8" fmla="*/ 8900 w 31825"/>
                    <a:gd name="connsiteY8" fmla="*/ 27645 h 47333"/>
                    <a:gd name="connsiteX9" fmla="*/ 8900 w 31825"/>
                    <a:gd name="connsiteY9" fmla="*/ 39107 h 47333"/>
                    <a:gd name="connsiteX10" fmla="*/ 31825 w 31825"/>
                    <a:gd name="connsiteY10" fmla="*/ 39107 h 47333"/>
                    <a:gd name="connsiteX11" fmla="*/ 31825 w 31825"/>
                    <a:gd name="connsiteY11" fmla="*/ 47199 h 47333"/>
                    <a:gd name="connsiteX12" fmla="*/ 0 w 31825"/>
                    <a:gd name="connsiteY12" fmla="*/ 47199 h 47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1825" h="47333">
                      <a:moveTo>
                        <a:pt x="0" y="47333"/>
                      </a:moveTo>
                      <a:lnTo>
                        <a:pt x="0" y="0"/>
                      </a:lnTo>
                      <a:lnTo>
                        <a:pt x="31825" y="0"/>
                      </a:lnTo>
                      <a:lnTo>
                        <a:pt x="31825" y="8091"/>
                      </a:lnTo>
                      <a:lnTo>
                        <a:pt x="8900" y="8091"/>
                      </a:lnTo>
                      <a:lnTo>
                        <a:pt x="8900" y="19554"/>
                      </a:lnTo>
                      <a:lnTo>
                        <a:pt x="30477" y="19554"/>
                      </a:lnTo>
                      <a:lnTo>
                        <a:pt x="30477" y="27645"/>
                      </a:lnTo>
                      <a:lnTo>
                        <a:pt x="8900" y="27645"/>
                      </a:lnTo>
                      <a:lnTo>
                        <a:pt x="8900" y="39107"/>
                      </a:lnTo>
                      <a:lnTo>
                        <a:pt x="31825" y="39107"/>
                      </a:lnTo>
                      <a:lnTo>
                        <a:pt x="31825" y="47199"/>
                      </a:lnTo>
                      <a:lnTo>
                        <a:pt x="0" y="4719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3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507" name="Полилиния: фигура 231">
                  <a:extLst>
                    <a:ext uri="{FF2B5EF4-FFF2-40B4-BE49-F238E27FC236}">
                      <a16:creationId xmlns:a16="http://schemas.microsoft.com/office/drawing/2014/main" id="{64D02714-2AD1-C044-9D45-068C7AC9CEE7}"/>
                    </a:ext>
                  </a:extLst>
                </p:cNvPr>
                <p:cNvSpPr/>
                <p:nvPr/>
              </p:nvSpPr>
              <p:spPr>
                <a:xfrm>
                  <a:off x="2462258" y="818535"/>
                  <a:ext cx="38837" cy="47333"/>
                </a:xfrm>
                <a:custGeom>
                  <a:avLst/>
                  <a:gdLst>
                    <a:gd name="connsiteX0" fmla="*/ 0 w 38837"/>
                    <a:gd name="connsiteY0" fmla="*/ 47333 h 47333"/>
                    <a:gd name="connsiteX1" fmla="*/ 0 w 38837"/>
                    <a:gd name="connsiteY1" fmla="*/ 0 h 47333"/>
                    <a:gd name="connsiteX2" fmla="*/ 8765 w 38837"/>
                    <a:gd name="connsiteY2" fmla="*/ 0 h 47333"/>
                    <a:gd name="connsiteX3" fmla="*/ 8765 w 38837"/>
                    <a:gd name="connsiteY3" fmla="*/ 18879 h 47333"/>
                    <a:gd name="connsiteX4" fmla="*/ 30072 w 38837"/>
                    <a:gd name="connsiteY4" fmla="*/ 18879 h 47333"/>
                    <a:gd name="connsiteX5" fmla="*/ 30072 w 38837"/>
                    <a:gd name="connsiteY5" fmla="*/ 0 h 47333"/>
                    <a:gd name="connsiteX6" fmla="*/ 38838 w 38837"/>
                    <a:gd name="connsiteY6" fmla="*/ 0 h 47333"/>
                    <a:gd name="connsiteX7" fmla="*/ 38838 w 38837"/>
                    <a:gd name="connsiteY7" fmla="*/ 47333 h 47333"/>
                    <a:gd name="connsiteX8" fmla="*/ 30072 w 38837"/>
                    <a:gd name="connsiteY8" fmla="*/ 47333 h 47333"/>
                    <a:gd name="connsiteX9" fmla="*/ 30072 w 38837"/>
                    <a:gd name="connsiteY9" fmla="*/ 27780 h 47333"/>
                    <a:gd name="connsiteX10" fmla="*/ 8765 w 38837"/>
                    <a:gd name="connsiteY10" fmla="*/ 27780 h 47333"/>
                    <a:gd name="connsiteX11" fmla="*/ 8765 w 38837"/>
                    <a:gd name="connsiteY11" fmla="*/ 47333 h 47333"/>
                    <a:gd name="connsiteX12" fmla="*/ 0 w 38837"/>
                    <a:gd name="connsiteY12" fmla="*/ 47333 h 47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8837" h="47333">
                      <a:moveTo>
                        <a:pt x="0" y="47333"/>
                      </a:moveTo>
                      <a:lnTo>
                        <a:pt x="0" y="0"/>
                      </a:lnTo>
                      <a:lnTo>
                        <a:pt x="8765" y="0"/>
                      </a:lnTo>
                      <a:lnTo>
                        <a:pt x="8765" y="18879"/>
                      </a:lnTo>
                      <a:lnTo>
                        <a:pt x="30072" y="18879"/>
                      </a:lnTo>
                      <a:lnTo>
                        <a:pt x="30072" y="0"/>
                      </a:lnTo>
                      <a:lnTo>
                        <a:pt x="38838" y="0"/>
                      </a:lnTo>
                      <a:lnTo>
                        <a:pt x="38838" y="47333"/>
                      </a:lnTo>
                      <a:lnTo>
                        <a:pt x="30072" y="47333"/>
                      </a:lnTo>
                      <a:lnTo>
                        <a:pt x="30072" y="27780"/>
                      </a:lnTo>
                      <a:lnTo>
                        <a:pt x="8765" y="27780"/>
                      </a:lnTo>
                      <a:lnTo>
                        <a:pt x="8765" y="47333"/>
                      </a:lnTo>
                      <a:lnTo>
                        <a:pt x="0" y="4733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3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508" name="Полилиния: фигура 233">
                  <a:extLst>
                    <a:ext uri="{FF2B5EF4-FFF2-40B4-BE49-F238E27FC236}">
                      <a16:creationId xmlns:a16="http://schemas.microsoft.com/office/drawing/2014/main" id="{66FBA6CC-9057-E345-9245-D644290D150E}"/>
                    </a:ext>
                  </a:extLst>
                </p:cNvPr>
                <p:cNvSpPr/>
                <p:nvPr/>
              </p:nvSpPr>
              <p:spPr>
                <a:xfrm>
                  <a:off x="2511345" y="818535"/>
                  <a:ext cx="38837" cy="47333"/>
                </a:xfrm>
                <a:custGeom>
                  <a:avLst/>
                  <a:gdLst>
                    <a:gd name="connsiteX0" fmla="*/ 0 w 38837"/>
                    <a:gd name="connsiteY0" fmla="*/ 47333 h 47333"/>
                    <a:gd name="connsiteX1" fmla="*/ 0 w 38837"/>
                    <a:gd name="connsiteY1" fmla="*/ 0 h 47333"/>
                    <a:gd name="connsiteX2" fmla="*/ 8765 w 38837"/>
                    <a:gd name="connsiteY2" fmla="*/ 0 h 47333"/>
                    <a:gd name="connsiteX3" fmla="*/ 8765 w 38837"/>
                    <a:gd name="connsiteY3" fmla="*/ 32769 h 47333"/>
                    <a:gd name="connsiteX4" fmla="*/ 10114 w 38837"/>
                    <a:gd name="connsiteY4" fmla="*/ 32769 h 47333"/>
                    <a:gd name="connsiteX5" fmla="*/ 26971 w 38837"/>
                    <a:gd name="connsiteY5" fmla="*/ 0 h 47333"/>
                    <a:gd name="connsiteX6" fmla="*/ 38838 w 38837"/>
                    <a:gd name="connsiteY6" fmla="*/ 0 h 47333"/>
                    <a:gd name="connsiteX7" fmla="*/ 38838 w 38837"/>
                    <a:gd name="connsiteY7" fmla="*/ 47333 h 47333"/>
                    <a:gd name="connsiteX8" fmla="*/ 30072 w 38837"/>
                    <a:gd name="connsiteY8" fmla="*/ 47333 h 47333"/>
                    <a:gd name="connsiteX9" fmla="*/ 30072 w 38837"/>
                    <a:gd name="connsiteY9" fmla="*/ 14564 h 47333"/>
                    <a:gd name="connsiteX10" fmla="*/ 28724 w 38837"/>
                    <a:gd name="connsiteY10" fmla="*/ 14564 h 47333"/>
                    <a:gd name="connsiteX11" fmla="*/ 11867 w 38837"/>
                    <a:gd name="connsiteY11" fmla="*/ 47333 h 47333"/>
                    <a:gd name="connsiteX12" fmla="*/ 0 w 38837"/>
                    <a:gd name="connsiteY12" fmla="*/ 47333 h 47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8837" h="47333">
                      <a:moveTo>
                        <a:pt x="0" y="47333"/>
                      </a:moveTo>
                      <a:lnTo>
                        <a:pt x="0" y="0"/>
                      </a:lnTo>
                      <a:lnTo>
                        <a:pt x="8765" y="0"/>
                      </a:lnTo>
                      <a:lnTo>
                        <a:pt x="8765" y="32769"/>
                      </a:lnTo>
                      <a:lnTo>
                        <a:pt x="10114" y="32769"/>
                      </a:lnTo>
                      <a:lnTo>
                        <a:pt x="26971" y="0"/>
                      </a:lnTo>
                      <a:lnTo>
                        <a:pt x="38838" y="0"/>
                      </a:lnTo>
                      <a:lnTo>
                        <a:pt x="38838" y="47333"/>
                      </a:lnTo>
                      <a:lnTo>
                        <a:pt x="30072" y="47333"/>
                      </a:lnTo>
                      <a:lnTo>
                        <a:pt x="30072" y="14564"/>
                      </a:lnTo>
                      <a:lnTo>
                        <a:pt x="28724" y="14564"/>
                      </a:lnTo>
                      <a:lnTo>
                        <a:pt x="11867" y="47333"/>
                      </a:lnTo>
                      <a:lnTo>
                        <a:pt x="0" y="4733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3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509" name="Полилиния: фигура 235">
                  <a:extLst>
                    <a:ext uri="{FF2B5EF4-FFF2-40B4-BE49-F238E27FC236}">
                      <a16:creationId xmlns:a16="http://schemas.microsoft.com/office/drawing/2014/main" id="{C689E81B-A515-644C-9B49-D6F9B6746341}"/>
                    </a:ext>
                  </a:extLst>
                </p:cNvPr>
                <p:cNvSpPr/>
                <p:nvPr/>
              </p:nvSpPr>
              <p:spPr>
                <a:xfrm>
                  <a:off x="2557195" y="818535"/>
                  <a:ext cx="37624" cy="47333"/>
                </a:xfrm>
                <a:custGeom>
                  <a:avLst/>
                  <a:gdLst>
                    <a:gd name="connsiteX0" fmla="*/ 0 w 37624"/>
                    <a:gd name="connsiteY0" fmla="*/ 47333 h 47333"/>
                    <a:gd name="connsiteX1" fmla="*/ 15508 w 37624"/>
                    <a:gd name="connsiteY1" fmla="*/ 31151 h 47333"/>
                    <a:gd name="connsiteX2" fmla="*/ 5664 w 37624"/>
                    <a:gd name="connsiteY2" fmla="*/ 27105 h 47333"/>
                    <a:gd name="connsiteX3" fmla="*/ 1214 w 37624"/>
                    <a:gd name="connsiteY3" fmla="*/ 15913 h 47333"/>
                    <a:gd name="connsiteX4" fmla="*/ 5394 w 37624"/>
                    <a:gd name="connsiteY4" fmla="*/ 4450 h 47333"/>
                    <a:gd name="connsiteX5" fmla="*/ 16048 w 37624"/>
                    <a:gd name="connsiteY5" fmla="*/ 0 h 47333"/>
                    <a:gd name="connsiteX6" fmla="*/ 37624 w 37624"/>
                    <a:gd name="connsiteY6" fmla="*/ 0 h 47333"/>
                    <a:gd name="connsiteX7" fmla="*/ 37624 w 37624"/>
                    <a:gd name="connsiteY7" fmla="*/ 47333 h 47333"/>
                    <a:gd name="connsiteX8" fmla="*/ 28859 w 37624"/>
                    <a:gd name="connsiteY8" fmla="*/ 47333 h 47333"/>
                    <a:gd name="connsiteX9" fmla="*/ 28859 w 37624"/>
                    <a:gd name="connsiteY9" fmla="*/ 31421 h 47333"/>
                    <a:gd name="connsiteX10" fmla="*/ 26162 w 37624"/>
                    <a:gd name="connsiteY10" fmla="*/ 31421 h 47333"/>
                    <a:gd name="connsiteX11" fmla="*/ 10923 w 37624"/>
                    <a:gd name="connsiteY11" fmla="*/ 47333 h 47333"/>
                    <a:gd name="connsiteX12" fmla="*/ 0 w 37624"/>
                    <a:gd name="connsiteY12" fmla="*/ 47333 h 47333"/>
                    <a:gd name="connsiteX13" fmla="*/ 16991 w 37624"/>
                    <a:gd name="connsiteY13" fmla="*/ 23060 h 47333"/>
                    <a:gd name="connsiteX14" fmla="*/ 29128 w 37624"/>
                    <a:gd name="connsiteY14" fmla="*/ 23060 h 47333"/>
                    <a:gd name="connsiteX15" fmla="*/ 29128 w 37624"/>
                    <a:gd name="connsiteY15" fmla="*/ 8496 h 47333"/>
                    <a:gd name="connsiteX16" fmla="*/ 16991 w 37624"/>
                    <a:gd name="connsiteY16" fmla="*/ 8496 h 47333"/>
                    <a:gd name="connsiteX17" fmla="*/ 12137 w 37624"/>
                    <a:gd name="connsiteY17" fmla="*/ 10653 h 47333"/>
                    <a:gd name="connsiteX18" fmla="*/ 10249 w 37624"/>
                    <a:gd name="connsiteY18" fmla="*/ 16048 h 47333"/>
                    <a:gd name="connsiteX19" fmla="*/ 12272 w 37624"/>
                    <a:gd name="connsiteY19" fmla="*/ 21172 h 47333"/>
                    <a:gd name="connsiteX20" fmla="*/ 16991 w 37624"/>
                    <a:gd name="connsiteY20" fmla="*/ 23060 h 47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37624" h="47333">
                      <a:moveTo>
                        <a:pt x="0" y="47333"/>
                      </a:moveTo>
                      <a:lnTo>
                        <a:pt x="15508" y="31151"/>
                      </a:lnTo>
                      <a:cubicBezTo>
                        <a:pt x="11867" y="31151"/>
                        <a:pt x="8631" y="29803"/>
                        <a:pt x="5664" y="27105"/>
                      </a:cubicBezTo>
                      <a:cubicBezTo>
                        <a:pt x="2697" y="24408"/>
                        <a:pt x="1214" y="20633"/>
                        <a:pt x="1214" y="15913"/>
                      </a:cubicBezTo>
                      <a:cubicBezTo>
                        <a:pt x="1214" y="11193"/>
                        <a:pt x="2697" y="7417"/>
                        <a:pt x="5394" y="4450"/>
                      </a:cubicBezTo>
                      <a:cubicBezTo>
                        <a:pt x="8226" y="1483"/>
                        <a:pt x="11732" y="0"/>
                        <a:pt x="16048" y="0"/>
                      </a:cubicBezTo>
                      <a:lnTo>
                        <a:pt x="37624" y="0"/>
                      </a:lnTo>
                      <a:lnTo>
                        <a:pt x="37624" y="47333"/>
                      </a:lnTo>
                      <a:lnTo>
                        <a:pt x="28859" y="47333"/>
                      </a:lnTo>
                      <a:lnTo>
                        <a:pt x="28859" y="31421"/>
                      </a:lnTo>
                      <a:lnTo>
                        <a:pt x="26162" y="31421"/>
                      </a:lnTo>
                      <a:lnTo>
                        <a:pt x="10923" y="47333"/>
                      </a:lnTo>
                      <a:lnTo>
                        <a:pt x="0" y="47333"/>
                      </a:lnTo>
                      <a:close/>
                      <a:moveTo>
                        <a:pt x="16991" y="23060"/>
                      </a:moveTo>
                      <a:lnTo>
                        <a:pt x="29128" y="23060"/>
                      </a:lnTo>
                      <a:lnTo>
                        <a:pt x="29128" y="8496"/>
                      </a:lnTo>
                      <a:lnTo>
                        <a:pt x="16991" y="8496"/>
                      </a:lnTo>
                      <a:cubicBezTo>
                        <a:pt x="15103" y="8496"/>
                        <a:pt x="13485" y="9170"/>
                        <a:pt x="12137" y="10653"/>
                      </a:cubicBezTo>
                      <a:cubicBezTo>
                        <a:pt x="10788" y="12002"/>
                        <a:pt x="10249" y="13890"/>
                        <a:pt x="10249" y="16048"/>
                      </a:cubicBezTo>
                      <a:cubicBezTo>
                        <a:pt x="10249" y="18070"/>
                        <a:pt x="10923" y="19823"/>
                        <a:pt x="12272" y="21172"/>
                      </a:cubicBezTo>
                      <a:cubicBezTo>
                        <a:pt x="13485" y="22386"/>
                        <a:pt x="15103" y="23060"/>
                        <a:pt x="16991" y="2306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34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grpSp>
            <p:nvGrpSpPr>
              <p:cNvPr id="454" name="Рисунок 113">
                <a:extLst>
                  <a:ext uri="{FF2B5EF4-FFF2-40B4-BE49-F238E27FC236}">
                    <a16:creationId xmlns:a16="http://schemas.microsoft.com/office/drawing/2014/main" id="{92FE9B86-A717-094F-8983-449D2B24BF0A}"/>
                  </a:ext>
                </a:extLst>
              </p:cNvPr>
              <p:cNvGrpSpPr/>
              <p:nvPr/>
            </p:nvGrpSpPr>
            <p:grpSpPr>
              <a:xfrm>
                <a:off x="1402852" y="698650"/>
                <a:ext cx="1192236" cy="78079"/>
                <a:chOff x="1402852" y="698650"/>
                <a:chExt cx="1192236" cy="78079"/>
              </a:xfrm>
              <a:solidFill>
                <a:srgbClr val="FFFFFF"/>
              </a:solidFill>
            </p:grpSpPr>
            <p:grpSp>
              <p:nvGrpSpPr>
                <p:cNvPr id="455" name="Рисунок 113">
                  <a:extLst>
                    <a:ext uri="{FF2B5EF4-FFF2-40B4-BE49-F238E27FC236}">
                      <a16:creationId xmlns:a16="http://schemas.microsoft.com/office/drawing/2014/main" id="{83C207E8-9B62-F541-8317-8C448AFE5273}"/>
                    </a:ext>
                  </a:extLst>
                </p:cNvPr>
                <p:cNvGrpSpPr/>
                <p:nvPr/>
              </p:nvGrpSpPr>
              <p:grpSpPr>
                <a:xfrm>
                  <a:off x="1402852" y="698650"/>
                  <a:ext cx="418988" cy="68505"/>
                  <a:chOff x="1402852" y="698650"/>
                  <a:chExt cx="418988" cy="68505"/>
                </a:xfrm>
                <a:solidFill>
                  <a:srgbClr val="FFFFFF"/>
                </a:solidFill>
              </p:grpSpPr>
              <p:grpSp>
                <p:nvGrpSpPr>
                  <p:cNvPr id="474" name="Рисунок 113">
                    <a:extLst>
                      <a:ext uri="{FF2B5EF4-FFF2-40B4-BE49-F238E27FC236}">
                        <a16:creationId xmlns:a16="http://schemas.microsoft.com/office/drawing/2014/main" id="{EFC73880-E1D3-4845-8304-22D4AC465EEB}"/>
                      </a:ext>
                    </a:extLst>
                  </p:cNvPr>
                  <p:cNvGrpSpPr/>
                  <p:nvPr/>
                </p:nvGrpSpPr>
                <p:grpSpPr>
                  <a:xfrm>
                    <a:off x="1780306" y="698650"/>
                    <a:ext cx="41534" cy="67831"/>
                    <a:chOff x="1780306" y="698650"/>
                    <a:chExt cx="41534" cy="67831"/>
                  </a:xfrm>
                  <a:solidFill>
                    <a:srgbClr val="FFFFFF"/>
                  </a:solidFill>
                </p:grpSpPr>
                <p:sp>
                  <p:nvSpPr>
                    <p:cNvPr id="483" name="Полилиния: фигура 239">
                      <a:extLst>
                        <a:ext uri="{FF2B5EF4-FFF2-40B4-BE49-F238E27FC236}">
                          <a16:creationId xmlns:a16="http://schemas.microsoft.com/office/drawing/2014/main" id="{614CDF37-163A-0A42-BB8F-1238732A65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80306" y="715911"/>
                      <a:ext cx="41534" cy="50569"/>
                    </a:xfrm>
                    <a:custGeom>
                      <a:avLst/>
                      <a:gdLst>
                        <a:gd name="connsiteX0" fmla="*/ 0 w 41534"/>
                        <a:gd name="connsiteY0" fmla="*/ 50570 h 50569"/>
                        <a:gd name="connsiteX1" fmla="*/ 0 w 41534"/>
                        <a:gd name="connsiteY1" fmla="*/ 0 h 50569"/>
                        <a:gd name="connsiteX2" fmla="*/ 9440 w 41534"/>
                        <a:gd name="connsiteY2" fmla="*/ 0 h 50569"/>
                        <a:gd name="connsiteX3" fmla="*/ 9440 w 41534"/>
                        <a:gd name="connsiteY3" fmla="*/ 35062 h 50569"/>
                        <a:gd name="connsiteX4" fmla="*/ 10788 w 41534"/>
                        <a:gd name="connsiteY4" fmla="*/ 35062 h 50569"/>
                        <a:gd name="connsiteX5" fmla="*/ 28859 w 41534"/>
                        <a:gd name="connsiteY5" fmla="*/ 0 h 50569"/>
                        <a:gd name="connsiteX6" fmla="*/ 41535 w 41534"/>
                        <a:gd name="connsiteY6" fmla="*/ 0 h 50569"/>
                        <a:gd name="connsiteX7" fmla="*/ 41535 w 41534"/>
                        <a:gd name="connsiteY7" fmla="*/ 50570 h 50569"/>
                        <a:gd name="connsiteX8" fmla="*/ 32095 w 41534"/>
                        <a:gd name="connsiteY8" fmla="*/ 50570 h 50569"/>
                        <a:gd name="connsiteX9" fmla="*/ 32095 w 41534"/>
                        <a:gd name="connsiteY9" fmla="*/ 15508 h 50569"/>
                        <a:gd name="connsiteX10" fmla="*/ 30746 w 41534"/>
                        <a:gd name="connsiteY10" fmla="*/ 15508 h 50569"/>
                        <a:gd name="connsiteX11" fmla="*/ 12676 w 41534"/>
                        <a:gd name="connsiteY11" fmla="*/ 50570 h 505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41534" h="50569">
                          <a:moveTo>
                            <a:pt x="0" y="50570"/>
                          </a:moveTo>
                          <a:lnTo>
                            <a:pt x="0" y="0"/>
                          </a:lnTo>
                          <a:lnTo>
                            <a:pt x="9440" y="0"/>
                          </a:lnTo>
                          <a:lnTo>
                            <a:pt x="9440" y="35062"/>
                          </a:lnTo>
                          <a:lnTo>
                            <a:pt x="10788" y="35062"/>
                          </a:lnTo>
                          <a:lnTo>
                            <a:pt x="28859" y="0"/>
                          </a:lnTo>
                          <a:lnTo>
                            <a:pt x="41535" y="0"/>
                          </a:lnTo>
                          <a:lnTo>
                            <a:pt x="41535" y="50570"/>
                          </a:lnTo>
                          <a:lnTo>
                            <a:pt x="32095" y="50570"/>
                          </a:lnTo>
                          <a:lnTo>
                            <a:pt x="32095" y="15508"/>
                          </a:lnTo>
                          <a:lnTo>
                            <a:pt x="30746" y="15508"/>
                          </a:lnTo>
                          <a:lnTo>
                            <a:pt x="12676" y="5057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3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84" name="Полилиния: фигура 240">
                      <a:extLst>
                        <a:ext uri="{FF2B5EF4-FFF2-40B4-BE49-F238E27FC236}">
                          <a16:creationId xmlns:a16="http://schemas.microsoft.com/office/drawing/2014/main" id="{E9B0C615-7102-5C4A-9F95-89F44D7BBE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86105" y="698650"/>
                      <a:ext cx="27779" cy="9304"/>
                    </a:xfrm>
                    <a:custGeom>
                      <a:avLst/>
                      <a:gdLst>
                        <a:gd name="connsiteX0" fmla="*/ 0 w 27779"/>
                        <a:gd name="connsiteY0" fmla="*/ 0 h 9304"/>
                        <a:gd name="connsiteX1" fmla="*/ 23060 w 27779"/>
                        <a:gd name="connsiteY1" fmla="*/ 0 h 9304"/>
                        <a:gd name="connsiteX2" fmla="*/ 27780 w 27779"/>
                        <a:gd name="connsiteY2" fmla="*/ 9305 h 9304"/>
                        <a:gd name="connsiteX3" fmla="*/ 4585 w 27779"/>
                        <a:gd name="connsiteY3" fmla="*/ 9305 h 930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7779" h="9304">
                          <a:moveTo>
                            <a:pt x="0" y="0"/>
                          </a:moveTo>
                          <a:lnTo>
                            <a:pt x="23060" y="0"/>
                          </a:lnTo>
                          <a:lnTo>
                            <a:pt x="27780" y="9305"/>
                          </a:lnTo>
                          <a:lnTo>
                            <a:pt x="4585" y="9305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3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475" name="Полилиния: фигура 241">
                    <a:extLst>
                      <a:ext uri="{FF2B5EF4-FFF2-40B4-BE49-F238E27FC236}">
                        <a16:creationId xmlns:a16="http://schemas.microsoft.com/office/drawing/2014/main" id="{95A97654-0D81-AE44-BAE7-F9810F1A6CBE}"/>
                      </a:ext>
                    </a:extLst>
                  </p:cNvPr>
                  <p:cNvSpPr/>
                  <p:nvPr/>
                </p:nvSpPr>
                <p:spPr>
                  <a:xfrm>
                    <a:off x="1402852" y="716046"/>
                    <a:ext cx="41669" cy="50435"/>
                  </a:xfrm>
                  <a:custGeom>
                    <a:avLst/>
                    <a:gdLst>
                      <a:gd name="connsiteX0" fmla="*/ 0 w 41669"/>
                      <a:gd name="connsiteY0" fmla="*/ 50435 h 50435"/>
                      <a:gd name="connsiteX1" fmla="*/ 0 w 41669"/>
                      <a:gd name="connsiteY1" fmla="*/ 0 h 50435"/>
                      <a:gd name="connsiteX2" fmla="*/ 9440 w 41669"/>
                      <a:gd name="connsiteY2" fmla="*/ 0 h 50435"/>
                      <a:gd name="connsiteX3" fmla="*/ 9440 w 41669"/>
                      <a:gd name="connsiteY3" fmla="*/ 34927 h 50435"/>
                      <a:gd name="connsiteX4" fmla="*/ 10923 w 41669"/>
                      <a:gd name="connsiteY4" fmla="*/ 34927 h 50435"/>
                      <a:gd name="connsiteX5" fmla="*/ 28993 w 41669"/>
                      <a:gd name="connsiteY5" fmla="*/ 0 h 50435"/>
                      <a:gd name="connsiteX6" fmla="*/ 41670 w 41669"/>
                      <a:gd name="connsiteY6" fmla="*/ 0 h 50435"/>
                      <a:gd name="connsiteX7" fmla="*/ 41670 w 41669"/>
                      <a:gd name="connsiteY7" fmla="*/ 50435 h 50435"/>
                      <a:gd name="connsiteX8" fmla="*/ 32365 w 41669"/>
                      <a:gd name="connsiteY8" fmla="*/ 50435 h 50435"/>
                      <a:gd name="connsiteX9" fmla="*/ 32365 w 41669"/>
                      <a:gd name="connsiteY9" fmla="*/ 15508 h 50435"/>
                      <a:gd name="connsiteX10" fmla="*/ 30881 w 41669"/>
                      <a:gd name="connsiteY10" fmla="*/ 15508 h 50435"/>
                      <a:gd name="connsiteX11" fmla="*/ 12811 w 41669"/>
                      <a:gd name="connsiteY11" fmla="*/ 50435 h 50435"/>
                      <a:gd name="connsiteX12" fmla="*/ 0 w 41669"/>
                      <a:gd name="connsiteY12" fmla="*/ 50435 h 504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1669" h="50435">
                        <a:moveTo>
                          <a:pt x="0" y="50435"/>
                        </a:moveTo>
                        <a:lnTo>
                          <a:pt x="0" y="0"/>
                        </a:lnTo>
                        <a:lnTo>
                          <a:pt x="9440" y="0"/>
                        </a:lnTo>
                        <a:lnTo>
                          <a:pt x="9440" y="34927"/>
                        </a:lnTo>
                        <a:lnTo>
                          <a:pt x="10923" y="34927"/>
                        </a:lnTo>
                        <a:lnTo>
                          <a:pt x="28993" y="0"/>
                        </a:lnTo>
                        <a:lnTo>
                          <a:pt x="41670" y="0"/>
                        </a:lnTo>
                        <a:lnTo>
                          <a:pt x="41670" y="50435"/>
                        </a:lnTo>
                        <a:lnTo>
                          <a:pt x="32365" y="50435"/>
                        </a:lnTo>
                        <a:lnTo>
                          <a:pt x="32365" y="15508"/>
                        </a:lnTo>
                        <a:lnTo>
                          <a:pt x="30881" y="15508"/>
                        </a:lnTo>
                        <a:lnTo>
                          <a:pt x="12811" y="50435"/>
                        </a:lnTo>
                        <a:lnTo>
                          <a:pt x="0" y="5043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3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76" name="Полилиния: фигура 242">
                    <a:extLst>
                      <a:ext uri="{FF2B5EF4-FFF2-40B4-BE49-F238E27FC236}">
                        <a16:creationId xmlns:a16="http://schemas.microsoft.com/office/drawing/2014/main" id="{52031AB0-D9D6-5447-BE91-16C440BCFDD4}"/>
                      </a:ext>
                    </a:extLst>
                  </p:cNvPr>
                  <p:cNvSpPr/>
                  <p:nvPr/>
                </p:nvSpPr>
                <p:spPr>
                  <a:xfrm>
                    <a:off x="1455175" y="716046"/>
                    <a:ext cx="38567" cy="50435"/>
                  </a:xfrm>
                  <a:custGeom>
                    <a:avLst/>
                    <a:gdLst>
                      <a:gd name="connsiteX0" fmla="*/ 0 w 38567"/>
                      <a:gd name="connsiteY0" fmla="*/ 50435 h 50435"/>
                      <a:gd name="connsiteX1" fmla="*/ 0 w 38567"/>
                      <a:gd name="connsiteY1" fmla="*/ 0 h 50435"/>
                      <a:gd name="connsiteX2" fmla="*/ 22790 w 38567"/>
                      <a:gd name="connsiteY2" fmla="*/ 0 h 50435"/>
                      <a:gd name="connsiteX3" fmla="*/ 34253 w 38567"/>
                      <a:gd name="connsiteY3" fmla="*/ 4585 h 50435"/>
                      <a:gd name="connsiteX4" fmla="*/ 38568 w 38567"/>
                      <a:gd name="connsiteY4" fmla="*/ 16992 h 50435"/>
                      <a:gd name="connsiteX5" fmla="*/ 34253 w 38567"/>
                      <a:gd name="connsiteY5" fmla="*/ 29263 h 50435"/>
                      <a:gd name="connsiteX6" fmla="*/ 22790 w 38567"/>
                      <a:gd name="connsiteY6" fmla="*/ 33848 h 50435"/>
                      <a:gd name="connsiteX7" fmla="*/ 9440 w 38567"/>
                      <a:gd name="connsiteY7" fmla="*/ 33848 h 50435"/>
                      <a:gd name="connsiteX8" fmla="*/ 9440 w 38567"/>
                      <a:gd name="connsiteY8" fmla="*/ 50435 h 50435"/>
                      <a:gd name="connsiteX9" fmla="*/ 0 w 38567"/>
                      <a:gd name="connsiteY9" fmla="*/ 50435 h 50435"/>
                      <a:gd name="connsiteX10" fmla="*/ 9440 w 38567"/>
                      <a:gd name="connsiteY10" fmla="*/ 24813 h 50435"/>
                      <a:gd name="connsiteX11" fmla="*/ 22386 w 38567"/>
                      <a:gd name="connsiteY11" fmla="*/ 24813 h 50435"/>
                      <a:gd name="connsiteX12" fmla="*/ 27375 w 38567"/>
                      <a:gd name="connsiteY12" fmla="*/ 22655 h 50435"/>
                      <a:gd name="connsiteX13" fmla="*/ 29263 w 38567"/>
                      <a:gd name="connsiteY13" fmla="*/ 16857 h 50435"/>
                      <a:gd name="connsiteX14" fmla="*/ 27375 w 38567"/>
                      <a:gd name="connsiteY14" fmla="*/ 11058 h 50435"/>
                      <a:gd name="connsiteX15" fmla="*/ 22386 w 38567"/>
                      <a:gd name="connsiteY15" fmla="*/ 8900 h 50435"/>
                      <a:gd name="connsiteX16" fmla="*/ 9440 w 38567"/>
                      <a:gd name="connsiteY16" fmla="*/ 8900 h 50435"/>
                      <a:gd name="connsiteX17" fmla="*/ 9440 w 38567"/>
                      <a:gd name="connsiteY17" fmla="*/ 24813 h 504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38567" h="50435">
                        <a:moveTo>
                          <a:pt x="0" y="50435"/>
                        </a:moveTo>
                        <a:lnTo>
                          <a:pt x="0" y="0"/>
                        </a:lnTo>
                        <a:lnTo>
                          <a:pt x="22790" y="0"/>
                        </a:lnTo>
                        <a:cubicBezTo>
                          <a:pt x="27510" y="0"/>
                          <a:pt x="31421" y="1483"/>
                          <a:pt x="34253" y="4585"/>
                        </a:cubicBezTo>
                        <a:cubicBezTo>
                          <a:pt x="37219" y="7687"/>
                          <a:pt x="38568" y="11732"/>
                          <a:pt x="38568" y="16992"/>
                        </a:cubicBezTo>
                        <a:cubicBezTo>
                          <a:pt x="38568" y="22251"/>
                          <a:pt x="37085" y="26296"/>
                          <a:pt x="34253" y="29263"/>
                        </a:cubicBezTo>
                        <a:cubicBezTo>
                          <a:pt x="31286" y="32365"/>
                          <a:pt x="27510" y="33848"/>
                          <a:pt x="22790" y="33848"/>
                        </a:cubicBezTo>
                        <a:lnTo>
                          <a:pt x="9440" y="33848"/>
                        </a:lnTo>
                        <a:lnTo>
                          <a:pt x="9440" y="50435"/>
                        </a:lnTo>
                        <a:lnTo>
                          <a:pt x="0" y="50435"/>
                        </a:lnTo>
                        <a:close/>
                        <a:moveTo>
                          <a:pt x="9440" y="24813"/>
                        </a:moveTo>
                        <a:lnTo>
                          <a:pt x="22386" y="24813"/>
                        </a:lnTo>
                        <a:cubicBezTo>
                          <a:pt x="24408" y="24813"/>
                          <a:pt x="26161" y="24139"/>
                          <a:pt x="27375" y="22655"/>
                        </a:cubicBezTo>
                        <a:cubicBezTo>
                          <a:pt x="28589" y="21307"/>
                          <a:pt x="29263" y="19284"/>
                          <a:pt x="29263" y="16857"/>
                        </a:cubicBezTo>
                        <a:cubicBezTo>
                          <a:pt x="29263" y="14429"/>
                          <a:pt x="28589" y="12407"/>
                          <a:pt x="27375" y="11058"/>
                        </a:cubicBezTo>
                        <a:cubicBezTo>
                          <a:pt x="26161" y="9709"/>
                          <a:pt x="24408" y="8900"/>
                          <a:pt x="22386" y="8900"/>
                        </a:cubicBezTo>
                        <a:lnTo>
                          <a:pt x="9440" y="8900"/>
                        </a:lnTo>
                        <a:lnTo>
                          <a:pt x="9440" y="2481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3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77" name="Полилиния: фигура 243">
                    <a:extLst>
                      <a:ext uri="{FF2B5EF4-FFF2-40B4-BE49-F238E27FC236}">
                        <a16:creationId xmlns:a16="http://schemas.microsoft.com/office/drawing/2014/main" id="{674DBA3F-C3E3-9541-8FF3-364901EE774B}"/>
                      </a:ext>
                    </a:extLst>
                  </p:cNvPr>
                  <p:cNvSpPr/>
                  <p:nvPr/>
                </p:nvSpPr>
                <p:spPr>
                  <a:xfrm>
                    <a:off x="1502104" y="716046"/>
                    <a:ext cx="39646" cy="50435"/>
                  </a:xfrm>
                  <a:custGeom>
                    <a:avLst/>
                    <a:gdLst>
                      <a:gd name="connsiteX0" fmla="*/ 0 w 39646"/>
                      <a:gd name="connsiteY0" fmla="*/ 50435 h 50435"/>
                      <a:gd name="connsiteX1" fmla="*/ 0 w 39646"/>
                      <a:gd name="connsiteY1" fmla="*/ 0 h 50435"/>
                      <a:gd name="connsiteX2" fmla="*/ 9440 w 39646"/>
                      <a:gd name="connsiteY2" fmla="*/ 0 h 50435"/>
                      <a:gd name="connsiteX3" fmla="*/ 9440 w 39646"/>
                      <a:gd name="connsiteY3" fmla="*/ 22655 h 50435"/>
                      <a:gd name="connsiteX4" fmla="*/ 26701 w 39646"/>
                      <a:gd name="connsiteY4" fmla="*/ 0 h 50435"/>
                      <a:gd name="connsiteX5" fmla="*/ 38298 w 39646"/>
                      <a:gd name="connsiteY5" fmla="*/ 0 h 50435"/>
                      <a:gd name="connsiteX6" fmla="*/ 19149 w 39646"/>
                      <a:gd name="connsiteY6" fmla="*/ 24813 h 50435"/>
                      <a:gd name="connsiteX7" fmla="*/ 39647 w 39646"/>
                      <a:gd name="connsiteY7" fmla="*/ 50435 h 50435"/>
                      <a:gd name="connsiteX8" fmla="*/ 28049 w 39646"/>
                      <a:gd name="connsiteY8" fmla="*/ 50435 h 50435"/>
                      <a:gd name="connsiteX9" fmla="*/ 9305 w 39646"/>
                      <a:gd name="connsiteY9" fmla="*/ 26971 h 50435"/>
                      <a:gd name="connsiteX10" fmla="*/ 9305 w 39646"/>
                      <a:gd name="connsiteY10" fmla="*/ 50435 h 50435"/>
                      <a:gd name="connsiteX11" fmla="*/ 0 w 39646"/>
                      <a:gd name="connsiteY11" fmla="*/ 50435 h 504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9646" h="50435">
                        <a:moveTo>
                          <a:pt x="0" y="50435"/>
                        </a:moveTo>
                        <a:lnTo>
                          <a:pt x="0" y="0"/>
                        </a:lnTo>
                        <a:lnTo>
                          <a:pt x="9440" y="0"/>
                        </a:lnTo>
                        <a:lnTo>
                          <a:pt x="9440" y="22655"/>
                        </a:lnTo>
                        <a:lnTo>
                          <a:pt x="26701" y="0"/>
                        </a:lnTo>
                        <a:lnTo>
                          <a:pt x="38298" y="0"/>
                        </a:lnTo>
                        <a:lnTo>
                          <a:pt x="19149" y="24813"/>
                        </a:lnTo>
                        <a:lnTo>
                          <a:pt x="39647" y="50435"/>
                        </a:lnTo>
                        <a:lnTo>
                          <a:pt x="28049" y="50435"/>
                        </a:lnTo>
                        <a:lnTo>
                          <a:pt x="9305" y="26971"/>
                        </a:lnTo>
                        <a:lnTo>
                          <a:pt x="9305" y="50435"/>
                        </a:lnTo>
                        <a:lnTo>
                          <a:pt x="0" y="5043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3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78" name="Полилиния: фигура 244">
                    <a:extLst>
                      <a:ext uri="{FF2B5EF4-FFF2-40B4-BE49-F238E27FC236}">
                        <a16:creationId xmlns:a16="http://schemas.microsoft.com/office/drawing/2014/main" id="{E41CBF3A-E67D-2D4D-B4D6-7EBBE769FE0A}"/>
                      </a:ext>
                    </a:extLst>
                  </p:cNvPr>
                  <p:cNvSpPr/>
                  <p:nvPr/>
                </p:nvSpPr>
                <p:spPr>
                  <a:xfrm>
                    <a:off x="1539458" y="716046"/>
                    <a:ext cx="46254" cy="50569"/>
                  </a:xfrm>
                  <a:custGeom>
                    <a:avLst/>
                    <a:gdLst>
                      <a:gd name="connsiteX0" fmla="*/ 7282 w 46254"/>
                      <a:gd name="connsiteY0" fmla="*/ 50435 h 50569"/>
                      <a:gd name="connsiteX1" fmla="*/ 7282 w 46254"/>
                      <a:gd name="connsiteY1" fmla="*/ 41804 h 50569"/>
                      <a:gd name="connsiteX2" fmla="*/ 14564 w 46254"/>
                      <a:gd name="connsiteY2" fmla="*/ 41804 h 50569"/>
                      <a:gd name="connsiteX3" fmla="*/ 17801 w 46254"/>
                      <a:gd name="connsiteY3" fmla="*/ 39647 h 50569"/>
                      <a:gd name="connsiteX4" fmla="*/ 18610 w 46254"/>
                      <a:gd name="connsiteY4" fmla="*/ 37759 h 50569"/>
                      <a:gd name="connsiteX5" fmla="*/ 0 w 46254"/>
                      <a:gd name="connsiteY5" fmla="*/ 0 h 50569"/>
                      <a:gd name="connsiteX6" fmla="*/ 10519 w 46254"/>
                      <a:gd name="connsiteY6" fmla="*/ 0 h 50569"/>
                      <a:gd name="connsiteX7" fmla="*/ 22790 w 46254"/>
                      <a:gd name="connsiteY7" fmla="*/ 25218 h 50569"/>
                      <a:gd name="connsiteX8" fmla="*/ 24274 w 46254"/>
                      <a:gd name="connsiteY8" fmla="*/ 25218 h 50569"/>
                      <a:gd name="connsiteX9" fmla="*/ 35736 w 46254"/>
                      <a:gd name="connsiteY9" fmla="*/ 0 h 50569"/>
                      <a:gd name="connsiteX10" fmla="*/ 46255 w 46254"/>
                      <a:gd name="connsiteY10" fmla="*/ 0 h 50569"/>
                      <a:gd name="connsiteX11" fmla="*/ 26431 w 46254"/>
                      <a:gd name="connsiteY11" fmla="*/ 43288 h 50569"/>
                      <a:gd name="connsiteX12" fmla="*/ 14564 w 46254"/>
                      <a:gd name="connsiteY12" fmla="*/ 50570 h 50569"/>
                      <a:gd name="connsiteX13" fmla="*/ 7282 w 46254"/>
                      <a:gd name="connsiteY13" fmla="*/ 50570 h 505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46254" h="50569">
                        <a:moveTo>
                          <a:pt x="7282" y="50435"/>
                        </a:moveTo>
                        <a:lnTo>
                          <a:pt x="7282" y="41804"/>
                        </a:lnTo>
                        <a:lnTo>
                          <a:pt x="14564" y="41804"/>
                        </a:lnTo>
                        <a:cubicBezTo>
                          <a:pt x="16182" y="41804"/>
                          <a:pt x="17261" y="41130"/>
                          <a:pt x="17801" y="39647"/>
                        </a:cubicBezTo>
                        <a:lnTo>
                          <a:pt x="18610" y="37759"/>
                        </a:lnTo>
                        <a:lnTo>
                          <a:pt x="0" y="0"/>
                        </a:lnTo>
                        <a:lnTo>
                          <a:pt x="10519" y="0"/>
                        </a:lnTo>
                        <a:lnTo>
                          <a:pt x="22790" y="25218"/>
                        </a:lnTo>
                        <a:lnTo>
                          <a:pt x="24274" y="25218"/>
                        </a:lnTo>
                        <a:lnTo>
                          <a:pt x="35736" y="0"/>
                        </a:lnTo>
                        <a:lnTo>
                          <a:pt x="46255" y="0"/>
                        </a:lnTo>
                        <a:lnTo>
                          <a:pt x="26431" y="43288"/>
                        </a:lnTo>
                        <a:cubicBezTo>
                          <a:pt x="24274" y="48143"/>
                          <a:pt x="20363" y="50570"/>
                          <a:pt x="14564" y="50570"/>
                        </a:cubicBezTo>
                        <a:lnTo>
                          <a:pt x="7282" y="5057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3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79" name="Полилиния: фигура 245">
                    <a:extLst>
                      <a:ext uri="{FF2B5EF4-FFF2-40B4-BE49-F238E27FC236}">
                        <a16:creationId xmlns:a16="http://schemas.microsoft.com/office/drawing/2014/main" id="{79B5B345-23D1-E641-9087-882F77587E7F}"/>
                      </a:ext>
                    </a:extLst>
                  </p:cNvPr>
                  <p:cNvSpPr/>
                  <p:nvPr/>
                </p:nvSpPr>
                <p:spPr>
                  <a:xfrm>
                    <a:off x="1586522" y="715911"/>
                    <a:ext cx="39646" cy="50569"/>
                  </a:xfrm>
                  <a:custGeom>
                    <a:avLst/>
                    <a:gdLst>
                      <a:gd name="connsiteX0" fmla="*/ 15104 w 39646"/>
                      <a:gd name="connsiteY0" fmla="*/ 50570 h 50569"/>
                      <a:gd name="connsiteX1" fmla="*/ 15104 w 39646"/>
                      <a:gd name="connsiteY1" fmla="*/ 9035 h 50569"/>
                      <a:gd name="connsiteX2" fmla="*/ 0 w 39646"/>
                      <a:gd name="connsiteY2" fmla="*/ 9035 h 50569"/>
                      <a:gd name="connsiteX3" fmla="*/ 0 w 39646"/>
                      <a:gd name="connsiteY3" fmla="*/ 0 h 50569"/>
                      <a:gd name="connsiteX4" fmla="*/ 39647 w 39646"/>
                      <a:gd name="connsiteY4" fmla="*/ 0 h 50569"/>
                      <a:gd name="connsiteX5" fmla="*/ 39647 w 39646"/>
                      <a:gd name="connsiteY5" fmla="*/ 9035 h 50569"/>
                      <a:gd name="connsiteX6" fmla="*/ 24543 w 39646"/>
                      <a:gd name="connsiteY6" fmla="*/ 9035 h 50569"/>
                      <a:gd name="connsiteX7" fmla="*/ 24543 w 39646"/>
                      <a:gd name="connsiteY7" fmla="*/ 50570 h 50569"/>
                      <a:gd name="connsiteX8" fmla="*/ 15104 w 39646"/>
                      <a:gd name="connsiteY8" fmla="*/ 50570 h 505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9646" h="50569">
                        <a:moveTo>
                          <a:pt x="15104" y="50570"/>
                        </a:moveTo>
                        <a:lnTo>
                          <a:pt x="15104" y="9035"/>
                        </a:lnTo>
                        <a:lnTo>
                          <a:pt x="0" y="9035"/>
                        </a:lnTo>
                        <a:lnTo>
                          <a:pt x="0" y="0"/>
                        </a:lnTo>
                        <a:lnTo>
                          <a:pt x="39647" y="0"/>
                        </a:lnTo>
                        <a:lnTo>
                          <a:pt x="39647" y="9035"/>
                        </a:lnTo>
                        <a:lnTo>
                          <a:pt x="24543" y="9035"/>
                        </a:lnTo>
                        <a:lnTo>
                          <a:pt x="24543" y="50570"/>
                        </a:lnTo>
                        <a:lnTo>
                          <a:pt x="15104" y="5057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3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80" name="Полилиния: фигура 246">
                    <a:extLst>
                      <a:ext uri="{FF2B5EF4-FFF2-40B4-BE49-F238E27FC236}">
                        <a16:creationId xmlns:a16="http://schemas.microsoft.com/office/drawing/2014/main" id="{663FA50F-3DF5-2C43-970F-9DC93F36C639}"/>
                      </a:ext>
                    </a:extLst>
                  </p:cNvPr>
                  <p:cNvSpPr/>
                  <p:nvPr/>
                </p:nvSpPr>
                <p:spPr>
                  <a:xfrm>
                    <a:off x="1629405" y="715237"/>
                    <a:ext cx="47198" cy="51918"/>
                  </a:xfrm>
                  <a:custGeom>
                    <a:avLst/>
                    <a:gdLst>
                      <a:gd name="connsiteX0" fmla="*/ 37489 w 47198"/>
                      <a:gd name="connsiteY0" fmla="*/ 33174 h 51918"/>
                      <a:gd name="connsiteX1" fmla="*/ 47199 w 47198"/>
                      <a:gd name="connsiteY1" fmla="*/ 33174 h 51918"/>
                      <a:gd name="connsiteX2" fmla="*/ 45985 w 47198"/>
                      <a:gd name="connsiteY2" fmla="*/ 37354 h 51918"/>
                      <a:gd name="connsiteX3" fmla="*/ 43288 w 47198"/>
                      <a:gd name="connsiteY3" fmla="*/ 42209 h 51918"/>
                      <a:gd name="connsiteX4" fmla="*/ 39107 w 47198"/>
                      <a:gd name="connsiteY4" fmla="*/ 47064 h 51918"/>
                      <a:gd name="connsiteX5" fmla="*/ 32904 w 47198"/>
                      <a:gd name="connsiteY5" fmla="*/ 50570 h 51918"/>
                      <a:gd name="connsiteX6" fmla="*/ 24543 w 47198"/>
                      <a:gd name="connsiteY6" fmla="*/ 51918 h 51918"/>
                      <a:gd name="connsiteX7" fmla="*/ 7012 w 47198"/>
                      <a:gd name="connsiteY7" fmla="*/ 44502 h 51918"/>
                      <a:gd name="connsiteX8" fmla="*/ 0 w 47198"/>
                      <a:gd name="connsiteY8" fmla="*/ 25892 h 51918"/>
                      <a:gd name="connsiteX9" fmla="*/ 7012 w 47198"/>
                      <a:gd name="connsiteY9" fmla="*/ 7282 h 51918"/>
                      <a:gd name="connsiteX10" fmla="*/ 24543 w 47198"/>
                      <a:gd name="connsiteY10" fmla="*/ 0 h 51918"/>
                      <a:gd name="connsiteX11" fmla="*/ 32365 w 47198"/>
                      <a:gd name="connsiteY11" fmla="*/ 1214 h 51918"/>
                      <a:gd name="connsiteX12" fmla="*/ 38433 w 47198"/>
                      <a:gd name="connsiteY12" fmla="*/ 4450 h 51918"/>
                      <a:gd name="connsiteX13" fmla="*/ 42748 w 47198"/>
                      <a:gd name="connsiteY13" fmla="*/ 8900 h 51918"/>
                      <a:gd name="connsiteX14" fmla="*/ 45580 w 47198"/>
                      <a:gd name="connsiteY14" fmla="*/ 13755 h 51918"/>
                      <a:gd name="connsiteX15" fmla="*/ 47064 w 47198"/>
                      <a:gd name="connsiteY15" fmla="*/ 18340 h 51918"/>
                      <a:gd name="connsiteX16" fmla="*/ 37354 w 47198"/>
                      <a:gd name="connsiteY16" fmla="*/ 18340 h 51918"/>
                      <a:gd name="connsiteX17" fmla="*/ 32769 w 47198"/>
                      <a:gd name="connsiteY17" fmla="*/ 11732 h 51918"/>
                      <a:gd name="connsiteX18" fmla="*/ 24408 w 47198"/>
                      <a:gd name="connsiteY18" fmla="*/ 8900 h 51918"/>
                      <a:gd name="connsiteX19" fmla="*/ 13485 w 47198"/>
                      <a:gd name="connsiteY19" fmla="*/ 13485 h 51918"/>
                      <a:gd name="connsiteX20" fmla="*/ 9170 w 47198"/>
                      <a:gd name="connsiteY20" fmla="*/ 25757 h 51918"/>
                      <a:gd name="connsiteX21" fmla="*/ 13485 w 47198"/>
                      <a:gd name="connsiteY21" fmla="*/ 38029 h 51918"/>
                      <a:gd name="connsiteX22" fmla="*/ 24408 w 47198"/>
                      <a:gd name="connsiteY22" fmla="*/ 42748 h 51918"/>
                      <a:gd name="connsiteX23" fmla="*/ 32769 w 47198"/>
                      <a:gd name="connsiteY23" fmla="*/ 39917 h 51918"/>
                      <a:gd name="connsiteX24" fmla="*/ 37489 w 47198"/>
                      <a:gd name="connsiteY24" fmla="*/ 33174 h 519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</a:cxnLst>
                    <a:rect l="l" t="t" r="r" b="b"/>
                    <a:pathLst>
                      <a:path w="47198" h="51918">
                        <a:moveTo>
                          <a:pt x="37489" y="33174"/>
                        </a:moveTo>
                        <a:lnTo>
                          <a:pt x="47199" y="33174"/>
                        </a:lnTo>
                        <a:cubicBezTo>
                          <a:pt x="46929" y="34522"/>
                          <a:pt x="46524" y="35871"/>
                          <a:pt x="45985" y="37354"/>
                        </a:cubicBezTo>
                        <a:cubicBezTo>
                          <a:pt x="45445" y="38838"/>
                          <a:pt x="44502" y="40456"/>
                          <a:pt x="43288" y="42209"/>
                        </a:cubicBezTo>
                        <a:cubicBezTo>
                          <a:pt x="42074" y="43962"/>
                          <a:pt x="40726" y="45580"/>
                          <a:pt x="39107" y="47064"/>
                        </a:cubicBezTo>
                        <a:cubicBezTo>
                          <a:pt x="37489" y="48412"/>
                          <a:pt x="35466" y="49626"/>
                          <a:pt x="32904" y="50570"/>
                        </a:cubicBezTo>
                        <a:cubicBezTo>
                          <a:pt x="30342" y="51514"/>
                          <a:pt x="27510" y="51918"/>
                          <a:pt x="24543" y="51918"/>
                        </a:cubicBezTo>
                        <a:cubicBezTo>
                          <a:pt x="17666" y="51918"/>
                          <a:pt x="11732" y="49491"/>
                          <a:pt x="7012" y="44502"/>
                        </a:cubicBezTo>
                        <a:cubicBezTo>
                          <a:pt x="2292" y="39647"/>
                          <a:pt x="0" y="33444"/>
                          <a:pt x="0" y="25892"/>
                        </a:cubicBezTo>
                        <a:cubicBezTo>
                          <a:pt x="0" y="18340"/>
                          <a:pt x="2427" y="12137"/>
                          <a:pt x="7012" y="7282"/>
                        </a:cubicBezTo>
                        <a:cubicBezTo>
                          <a:pt x="11732" y="2427"/>
                          <a:pt x="17531" y="0"/>
                          <a:pt x="24543" y="0"/>
                        </a:cubicBezTo>
                        <a:cubicBezTo>
                          <a:pt x="27375" y="0"/>
                          <a:pt x="29937" y="405"/>
                          <a:pt x="32365" y="1214"/>
                        </a:cubicBezTo>
                        <a:cubicBezTo>
                          <a:pt x="34792" y="2023"/>
                          <a:pt x="36815" y="3102"/>
                          <a:pt x="38433" y="4450"/>
                        </a:cubicBezTo>
                        <a:cubicBezTo>
                          <a:pt x="40051" y="5799"/>
                          <a:pt x="41535" y="7282"/>
                          <a:pt x="42748" y="8900"/>
                        </a:cubicBezTo>
                        <a:cubicBezTo>
                          <a:pt x="43962" y="10653"/>
                          <a:pt x="44906" y="12272"/>
                          <a:pt x="45580" y="13755"/>
                        </a:cubicBezTo>
                        <a:cubicBezTo>
                          <a:pt x="46255" y="15238"/>
                          <a:pt x="46794" y="16857"/>
                          <a:pt x="47064" y="18340"/>
                        </a:cubicBezTo>
                        <a:lnTo>
                          <a:pt x="37354" y="18340"/>
                        </a:lnTo>
                        <a:cubicBezTo>
                          <a:pt x="36410" y="15778"/>
                          <a:pt x="34792" y="13620"/>
                          <a:pt x="32769" y="11732"/>
                        </a:cubicBezTo>
                        <a:cubicBezTo>
                          <a:pt x="30612" y="9844"/>
                          <a:pt x="27780" y="8900"/>
                          <a:pt x="24408" y="8900"/>
                        </a:cubicBezTo>
                        <a:cubicBezTo>
                          <a:pt x="19958" y="8900"/>
                          <a:pt x="16317" y="10519"/>
                          <a:pt x="13485" y="13485"/>
                        </a:cubicBezTo>
                        <a:cubicBezTo>
                          <a:pt x="10653" y="16587"/>
                          <a:pt x="9170" y="20633"/>
                          <a:pt x="9170" y="25757"/>
                        </a:cubicBezTo>
                        <a:cubicBezTo>
                          <a:pt x="9170" y="30881"/>
                          <a:pt x="10653" y="34927"/>
                          <a:pt x="13485" y="38029"/>
                        </a:cubicBezTo>
                        <a:cubicBezTo>
                          <a:pt x="16317" y="41130"/>
                          <a:pt x="19958" y="42748"/>
                          <a:pt x="24408" y="42748"/>
                        </a:cubicBezTo>
                        <a:cubicBezTo>
                          <a:pt x="27915" y="42748"/>
                          <a:pt x="30612" y="41804"/>
                          <a:pt x="32769" y="39917"/>
                        </a:cubicBezTo>
                        <a:cubicBezTo>
                          <a:pt x="35062" y="38163"/>
                          <a:pt x="36545" y="35871"/>
                          <a:pt x="37489" y="3317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3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81" name="Полилиния: фигура 247">
                    <a:extLst>
                      <a:ext uri="{FF2B5EF4-FFF2-40B4-BE49-F238E27FC236}">
                        <a16:creationId xmlns:a16="http://schemas.microsoft.com/office/drawing/2014/main" id="{D0860B44-DD78-C24E-AABB-E80FDE545913}"/>
                      </a:ext>
                    </a:extLst>
                  </p:cNvPr>
                  <p:cNvSpPr/>
                  <p:nvPr/>
                </p:nvSpPr>
                <p:spPr>
                  <a:xfrm>
                    <a:off x="1684560" y="716046"/>
                    <a:ext cx="39646" cy="50435"/>
                  </a:xfrm>
                  <a:custGeom>
                    <a:avLst/>
                    <a:gdLst>
                      <a:gd name="connsiteX0" fmla="*/ 0 w 39646"/>
                      <a:gd name="connsiteY0" fmla="*/ 50435 h 50435"/>
                      <a:gd name="connsiteX1" fmla="*/ 0 w 39646"/>
                      <a:gd name="connsiteY1" fmla="*/ 0 h 50435"/>
                      <a:gd name="connsiteX2" fmla="*/ 9440 w 39646"/>
                      <a:gd name="connsiteY2" fmla="*/ 0 h 50435"/>
                      <a:gd name="connsiteX3" fmla="*/ 9440 w 39646"/>
                      <a:gd name="connsiteY3" fmla="*/ 22655 h 50435"/>
                      <a:gd name="connsiteX4" fmla="*/ 26701 w 39646"/>
                      <a:gd name="connsiteY4" fmla="*/ 0 h 50435"/>
                      <a:gd name="connsiteX5" fmla="*/ 38298 w 39646"/>
                      <a:gd name="connsiteY5" fmla="*/ 0 h 50435"/>
                      <a:gd name="connsiteX6" fmla="*/ 19149 w 39646"/>
                      <a:gd name="connsiteY6" fmla="*/ 24813 h 50435"/>
                      <a:gd name="connsiteX7" fmla="*/ 39647 w 39646"/>
                      <a:gd name="connsiteY7" fmla="*/ 50435 h 50435"/>
                      <a:gd name="connsiteX8" fmla="*/ 28049 w 39646"/>
                      <a:gd name="connsiteY8" fmla="*/ 50435 h 50435"/>
                      <a:gd name="connsiteX9" fmla="*/ 9305 w 39646"/>
                      <a:gd name="connsiteY9" fmla="*/ 26971 h 50435"/>
                      <a:gd name="connsiteX10" fmla="*/ 9305 w 39646"/>
                      <a:gd name="connsiteY10" fmla="*/ 50435 h 50435"/>
                      <a:gd name="connsiteX11" fmla="*/ 0 w 39646"/>
                      <a:gd name="connsiteY11" fmla="*/ 50435 h 504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9646" h="50435">
                        <a:moveTo>
                          <a:pt x="0" y="50435"/>
                        </a:moveTo>
                        <a:lnTo>
                          <a:pt x="0" y="0"/>
                        </a:lnTo>
                        <a:lnTo>
                          <a:pt x="9440" y="0"/>
                        </a:lnTo>
                        <a:lnTo>
                          <a:pt x="9440" y="22655"/>
                        </a:lnTo>
                        <a:lnTo>
                          <a:pt x="26701" y="0"/>
                        </a:lnTo>
                        <a:lnTo>
                          <a:pt x="38298" y="0"/>
                        </a:lnTo>
                        <a:lnTo>
                          <a:pt x="19149" y="24813"/>
                        </a:lnTo>
                        <a:lnTo>
                          <a:pt x="39647" y="50435"/>
                        </a:lnTo>
                        <a:lnTo>
                          <a:pt x="28049" y="50435"/>
                        </a:lnTo>
                        <a:lnTo>
                          <a:pt x="9305" y="26971"/>
                        </a:lnTo>
                        <a:lnTo>
                          <a:pt x="9305" y="50435"/>
                        </a:lnTo>
                        <a:lnTo>
                          <a:pt x="0" y="5043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3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82" name="Полилиния: фигура 248">
                    <a:extLst>
                      <a:ext uri="{FF2B5EF4-FFF2-40B4-BE49-F238E27FC236}">
                        <a16:creationId xmlns:a16="http://schemas.microsoft.com/office/drawing/2014/main" id="{8DB02C0A-1AB4-4541-821D-BD5E3D3AADEF}"/>
                      </a:ext>
                    </a:extLst>
                  </p:cNvPr>
                  <p:cNvSpPr/>
                  <p:nvPr/>
                </p:nvSpPr>
                <p:spPr>
                  <a:xfrm>
                    <a:off x="1728253" y="716046"/>
                    <a:ext cx="41669" cy="50435"/>
                  </a:xfrm>
                  <a:custGeom>
                    <a:avLst/>
                    <a:gdLst>
                      <a:gd name="connsiteX0" fmla="*/ 0 w 41669"/>
                      <a:gd name="connsiteY0" fmla="*/ 50435 h 50435"/>
                      <a:gd name="connsiteX1" fmla="*/ 0 w 41669"/>
                      <a:gd name="connsiteY1" fmla="*/ 0 h 50435"/>
                      <a:gd name="connsiteX2" fmla="*/ 9440 w 41669"/>
                      <a:gd name="connsiteY2" fmla="*/ 0 h 50435"/>
                      <a:gd name="connsiteX3" fmla="*/ 9440 w 41669"/>
                      <a:gd name="connsiteY3" fmla="*/ 34927 h 50435"/>
                      <a:gd name="connsiteX4" fmla="*/ 10923 w 41669"/>
                      <a:gd name="connsiteY4" fmla="*/ 34927 h 50435"/>
                      <a:gd name="connsiteX5" fmla="*/ 28993 w 41669"/>
                      <a:gd name="connsiteY5" fmla="*/ 0 h 50435"/>
                      <a:gd name="connsiteX6" fmla="*/ 41670 w 41669"/>
                      <a:gd name="connsiteY6" fmla="*/ 0 h 50435"/>
                      <a:gd name="connsiteX7" fmla="*/ 41670 w 41669"/>
                      <a:gd name="connsiteY7" fmla="*/ 50435 h 50435"/>
                      <a:gd name="connsiteX8" fmla="*/ 32095 w 41669"/>
                      <a:gd name="connsiteY8" fmla="*/ 50435 h 50435"/>
                      <a:gd name="connsiteX9" fmla="*/ 32095 w 41669"/>
                      <a:gd name="connsiteY9" fmla="*/ 15508 h 50435"/>
                      <a:gd name="connsiteX10" fmla="*/ 30612 w 41669"/>
                      <a:gd name="connsiteY10" fmla="*/ 15508 h 50435"/>
                      <a:gd name="connsiteX11" fmla="*/ 12541 w 41669"/>
                      <a:gd name="connsiteY11" fmla="*/ 50435 h 50435"/>
                      <a:gd name="connsiteX12" fmla="*/ 0 w 41669"/>
                      <a:gd name="connsiteY12" fmla="*/ 50435 h 504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1669" h="50435">
                        <a:moveTo>
                          <a:pt x="0" y="50435"/>
                        </a:moveTo>
                        <a:lnTo>
                          <a:pt x="0" y="0"/>
                        </a:lnTo>
                        <a:lnTo>
                          <a:pt x="9440" y="0"/>
                        </a:lnTo>
                        <a:lnTo>
                          <a:pt x="9440" y="34927"/>
                        </a:lnTo>
                        <a:lnTo>
                          <a:pt x="10923" y="34927"/>
                        </a:lnTo>
                        <a:lnTo>
                          <a:pt x="28993" y="0"/>
                        </a:lnTo>
                        <a:lnTo>
                          <a:pt x="41670" y="0"/>
                        </a:lnTo>
                        <a:lnTo>
                          <a:pt x="41670" y="50435"/>
                        </a:lnTo>
                        <a:lnTo>
                          <a:pt x="32095" y="50435"/>
                        </a:lnTo>
                        <a:lnTo>
                          <a:pt x="32095" y="15508"/>
                        </a:lnTo>
                        <a:lnTo>
                          <a:pt x="30612" y="15508"/>
                        </a:lnTo>
                        <a:lnTo>
                          <a:pt x="12541" y="50435"/>
                        </a:lnTo>
                        <a:lnTo>
                          <a:pt x="0" y="5043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3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56" name="Рисунок 113">
                  <a:extLst>
                    <a:ext uri="{FF2B5EF4-FFF2-40B4-BE49-F238E27FC236}">
                      <a16:creationId xmlns:a16="http://schemas.microsoft.com/office/drawing/2014/main" id="{F150FC72-88BC-3241-9A5B-46E464E423A4}"/>
                    </a:ext>
                  </a:extLst>
                </p:cNvPr>
                <p:cNvGrpSpPr/>
                <p:nvPr/>
              </p:nvGrpSpPr>
              <p:grpSpPr>
                <a:xfrm>
                  <a:off x="1864050" y="698650"/>
                  <a:ext cx="731038" cy="78079"/>
                  <a:chOff x="1864050" y="698650"/>
                  <a:chExt cx="731038" cy="78079"/>
                </a:xfrm>
                <a:solidFill>
                  <a:srgbClr val="FFFFFF"/>
                </a:solidFill>
              </p:grpSpPr>
              <p:sp>
                <p:nvSpPr>
                  <p:cNvPr id="457" name="Полилиния: фигура 250">
                    <a:extLst>
                      <a:ext uri="{FF2B5EF4-FFF2-40B4-BE49-F238E27FC236}">
                        <a16:creationId xmlns:a16="http://schemas.microsoft.com/office/drawing/2014/main" id="{970E84BD-5585-5343-804B-8C0F0EE1E9A6}"/>
                      </a:ext>
                    </a:extLst>
                  </p:cNvPr>
                  <p:cNvSpPr/>
                  <p:nvPr/>
                </p:nvSpPr>
                <p:spPr>
                  <a:xfrm>
                    <a:off x="1864050" y="716046"/>
                    <a:ext cx="33173" cy="50569"/>
                  </a:xfrm>
                  <a:custGeom>
                    <a:avLst/>
                    <a:gdLst>
                      <a:gd name="connsiteX0" fmla="*/ 0 w 33173"/>
                      <a:gd name="connsiteY0" fmla="*/ 50435 h 50569"/>
                      <a:gd name="connsiteX1" fmla="*/ 0 w 33173"/>
                      <a:gd name="connsiteY1" fmla="*/ 0 h 50569"/>
                      <a:gd name="connsiteX2" fmla="*/ 33174 w 33173"/>
                      <a:gd name="connsiteY2" fmla="*/ 0 h 50569"/>
                      <a:gd name="connsiteX3" fmla="*/ 33174 w 33173"/>
                      <a:gd name="connsiteY3" fmla="*/ 9035 h 50569"/>
                      <a:gd name="connsiteX4" fmla="*/ 9440 w 33173"/>
                      <a:gd name="connsiteY4" fmla="*/ 9035 h 50569"/>
                      <a:gd name="connsiteX5" fmla="*/ 9440 w 33173"/>
                      <a:gd name="connsiteY5" fmla="*/ 50570 h 50569"/>
                      <a:gd name="connsiteX6" fmla="*/ 0 w 33173"/>
                      <a:gd name="connsiteY6" fmla="*/ 50570 h 505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3173" h="50569">
                        <a:moveTo>
                          <a:pt x="0" y="50435"/>
                        </a:moveTo>
                        <a:lnTo>
                          <a:pt x="0" y="0"/>
                        </a:lnTo>
                        <a:lnTo>
                          <a:pt x="33174" y="0"/>
                        </a:lnTo>
                        <a:lnTo>
                          <a:pt x="33174" y="9035"/>
                        </a:lnTo>
                        <a:lnTo>
                          <a:pt x="9440" y="9035"/>
                        </a:lnTo>
                        <a:lnTo>
                          <a:pt x="9440" y="50570"/>
                        </a:lnTo>
                        <a:lnTo>
                          <a:pt x="0" y="5057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3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58" name="Полилиния: фигура 251">
                    <a:extLst>
                      <a:ext uri="{FF2B5EF4-FFF2-40B4-BE49-F238E27FC236}">
                        <a16:creationId xmlns:a16="http://schemas.microsoft.com/office/drawing/2014/main" id="{892E9184-CA9D-BB43-8E81-A8FBE156C2BA}"/>
                      </a:ext>
                    </a:extLst>
                  </p:cNvPr>
                  <p:cNvSpPr/>
                  <p:nvPr/>
                </p:nvSpPr>
                <p:spPr>
                  <a:xfrm>
                    <a:off x="1900460" y="715372"/>
                    <a:ext cx="48951" cy="51918"/>
                  </a:xfrm>
                  <a:custGeom>
                    <a:avLst/>
                    <a:gdLst>
                      <a:gd name="connsiteX0" fmla="*/ 7012 w 48951"/>
                      <a:gd name="connsiteY0" fmla="*/ 7282 h 51918"/>
                      <a:gd name="connsiteX1" fmla="*/ 24543 w 48951"/>
                      <a:gd name="connsiteY1" fmla="*/ 0 h 51918"/>
                      <a:gd name="connsiteX2" fmla="*/ 41939 w 48951"/>
                      <a:gd name="connsiteY2" fmla="*/ 7282 h 51918"/>
                      <a:gd name="connsiteX3" fmla="*/ 48952 w 48951"/>
                      <a:gd name="connsiteY3" fmla="*/ 25892 h 51918"/>
                      <a:gd name="connsiteX4" fmla="*/ 41939 w 48951"/>
                      <a:gd name="connsiteY4" fmla="*/ 44502 h 51918"/>
                      <a:gd name="connsiteX5" fmla="*/ 24543 w 48951"/>
                      <a:gd name="connsiteY5" fmla="*/ 51918 h 51918"/>
                      <a:gd name="connsiteX6" fmla="*/ 7012 w 48951"/>
                      <a:gd name="connsiteY6" fmla="*/ 44502 h 51918"/>
                      <a:gd name="connsiteX7" fmla="*/ 0 w 48951"/>
                      <a:gd name="connsiteY7" fmla="*/ 25892 h 51918"/>
                      <a:gd name="connsiteX8" fmla="*/ 7012 w 48951"/>
                      <a:gd name="connsiteY8" fmla="*/ 7282 h 51918"/>
                      <a:gd name="connsiteX9" fmla="*/ 13620 w 48951"/>
                      <a:gd name="connsiteY9" fmla="*/ 38163 h 51918"/>
                      <a:gd name="connsiteX10" fmla="*/ 24543 w 48951"/>
                      <a:gd name="connsiteY10" fmla="*/ 42883 h 51918"/>
                      <a:gd name="connsiteX11" fmla="*/ 35466 w 48951"/>
                      <a:gd name="connsiteY11" fmla="*/ 38163 h 51918"/>
                      <a:gd name="connsiteX12" fmla="*/ 39782 w 48951"/>
                      <a:gd name="connsiteY12" fmla="*/ 25892 h 51918"/>
                      <a:gd name="connsiteX13" fmla="*/ 35466 w 48951"/>
                      <a:gd name="connsiteY13" fmla="*/ 13620 h 51918"/>
                      <a:gd name="connsiteX14" fmla="*/ 24543 w 48951"/>
                      <a:gd name="connsiteY14" fmla="*/ 9035 h 51918"/>
                      <a:gd name="connsiteX15" fmla="*/ 13620 w 48951"/>
                      <a:gd name="connsiteY15" fmla="*/ 13620 h 51918"/>
                      <a:gd name="connsiteX16" fmla="*/ 9305 w 48951"/>
                      <a:gd name="connsiteY16" fmla="*/ 25892 h 51918"/>
                      <a:gd name="connsiteX17" fmla="*/ 13620 w 48951"/>
                      <a:gd name="connsiteY17" fmla="*/ 38163 h 519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48951" h="51918">
                        <a:moveTo>
                          <a:pt x="7012" y="7282"/>
                        </a:moveTo>
                        <a:cubicBezTo>
                          <a:pt x="11732" y="2427"/>
                          <a:pt x="17531" y="0"/>
                          <a:pt x="24543" y="0"/>
                        </a:cubicBezTo>
                        <a:cubicBezTo>
                          <a:pt x="31421" y="0"/>
                          <a:pt x="37219" y="2427"/>
                          <a:pt x="41939" y="7282"/>
                        </a:cubicBezTo>
                        <a:cubicBezTo>
                          <a:pt x="46659" y="12137"/>
                          <a:pt x="48952" y="18340"/>
                          <a:pt x="48952" y="25892"/>
                        </a:cubicBezTo>
                        <a:cubicBezTo>
                          <a:pt x="48952" y="33444"/>
                          <a:pt x="46524" y="39647"/>
                          <a:pt x="41939" y="44502"/>
                        </a:cubicBezTo>
                        <a:cubicBezTo>
                          <a:pt x="37219" y="49356"/>
                          <a:pt x="31421" y="51918"/>
                          <a:pt x="24543" y="51918"/>
                        </a:cubicBezTo>
                        <a:cubicBezTo>
                          <a:pt x="17666" y="51918"/>
                          <a:pt x="11732" y="49491"/>
                          <a:pt x="7012" y="44502"/>
                        </a:cubicBezTo>
                        <a:cubicBezTo>
                          <a:pt x="2292" y="39647"/>
                          <a:pt x="0" y="33444"/>
                          <a:pt x="0" y="25892"/>
                        </a:cubicBezTo>
                        <a:cubicBezTo>
                          <a:pt x="0" y="18340"/>
                          <a:pt x="2427" y="12137"/>
                          <a:pt x="7012" y="7282"/>
                        </a:cubicBezTo>
                        <a:close/>
                        <a:moveTo>
                          <a:pt x="13620" y="38163"/>
                        </a:moveTo>
                        <a:cubicBezTo>
                          <a:pt x="16452" y="41265"/>
                          <a:pt x="20093" y="42883"/>
                          <a:pt x="24543" y="42883"/>
                        </a:cubicBezTo>
                        <a:cubicBezTo>
                          <a:pt x="28993" y="42883"/>
                          <a:pt x="32634" y="41265"/>
                          <a:pt x="35466" y="38163"/>
                        </a:cubicBezTo>
                        <a:cubicBezTo>
                          <a:pt x="38298" y="35062"/>
                          <a:pt x="39782" y="31016"/>
                          <a:pt x="39782" y="25892"/>
                        </a:cubicBezTo>
                        <a:cubicBezTo>
                          <a:pt x="39782" y="20767"/>
                          <a:pt x="38298" y="16722"/>
                          <a:pt x="35466" y="13620"/>
                        </a:cubicBezTo>
                        <a:cubicBezTo>
                          <a:pt x="32634" y="10519"/>
                          <a:pt x="28993" y="9035"/>
                          <a:pt x="24543" y="9035"/>
                        </a:cubicBezTo>
                        <a:cubicBezTo>
                          <a:pt x="20093" y="9035"/>
                          <a:pt x="16452" y="10653"/>
                          <a:pt x="13620" y="13620"/>
                        </a:cubicBezTo>
                        <a:cubicBezTo>
                          <a:pt x="10788" y="16722"/>
                          <a:pt x="9305" y="20767"/>
                          <a:pt x="9305" y="25892"/>
                        </a:cubicBezTo>
                        <a:cubicBezTo>
                          <a:pt x="9440" y="30881"/>
                          <a:pt x="10788" y="35062"/>
                          <a:pt x="13620" y="38163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3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59" name="Полилиния: фигура 252">
                    <a:extLst>
                      <a:ext uri="{FF2B5EF4-FFF2-40B4-BE49-F238E27FC236}">
                        <a16:creationId xmlns:a16="http://schemas.microsoft.com/office/drawing/2014/main" id="{8AF85370-9451-1842-9366-A5C98C7B39A2}"/>
                      </a:ext>
                    </a:extLst>
                  </p:cNvPr>
                  <p:cNvSpPr/>
                  <p:nvPr/>
                </p:nvSpPr>
                <p:spPr>
                  <a:xfrm>
                    <a:off x="1956020" y="715237"/>
                    <a:ext cx="47198" cy="51918"/>
                  </a:xfrm>
                  <a:custGeom>
                    <a:avLst/>
                    <a:gdLst>
                      <a:gd name="connsiteX0" fmla="*/ 37489 w 47198"/>
                      <a:gd name="connsiteY0" fmla="*/ 33174 h 51918"/>
                      <a:gd name="connsiteX1" fmla="*/ 47199 w 47198"/>
                      <a:gd name="connsiteY1" fmla="*/ 33174 h 51918"/>
                      <a:gd name="connsiteX2" fmla="*/ 45985 w 47198"/>
                      <a:gd name="connsiteY2" fmla="*/ 37354 h 51918"/>
                      <a:gd name="connsiteX3" fmla="*/ 43288 w 47198"/>
                      <a:gd name="connsiteY3" fmla="*/ 42209 h 51918"/>
                      <a:gd name="connsiteX4" fmla="*/ 39107 w 47198"/>
                      <a:gd name="connsiteY4" fmla="*/ 47064 h 51918"/>
                      <a:gd name="connsiteX5" fmla="*/ 32904 w 47198"/>
                      <a:gd name="connsiteY5" fmla="*/ 50570 h 51918"/>
                      <a:gd name="connsiteX6" fmla="*/ 24543 w 47198"/>
                      <a:gd name="connsiteY6" fmla="*/ 51918 h 51918"/>
                      <a:gd name="connsiteX7" fmla="*/ 7012 w 47198"/>
                      <a:gd name="connsiteY7" fmla="*/ 44502 h 51918"/>
                      <a:gd name="connsiteX8" fmla="*/ 0 w 47198"/>
                      <a:gd name="connsiteY8" fmla="*/ 25892 h 51918"/>
                      <a:gd name="connsiteX9" fmla="*/ 7012 w 47198"/>
                      <a:gd name="connsiteY9" fmla="*/ 7282 h 51918"/>
                      <a:gd name="connsiteX10" fmla="*/ 24543 w 47198"/>
                      <a:gd name="connsiteY10" fmla="*/ 0 h 51918"/>
                      <a:gd name="connsiteX11" fmla="*/ 32365 w 47198"/>
                      <a:gd name="connsiteY11" fmla="*/ 1214 h 51918"/>
                      <a:gd name="connsiteX12" fmla="*/ 38433 w 47198"/>
                      <a:gd name="connsiteY12" fmla="*/ 4450 h 51918"/>
                      <a:gd name="connsiteX13" fmla="*/ 42749 w 47198"/>
                      <a:gd name="connsiteY13" fmla="*/ 8900 h 51918"/>
                      <a:gd name="connsiteX14" fmla="*/ 45580 w 47198"/>
                      <a:gd name="connsiteY14" fmla="*/ 13755 h 51918"/>
                      <a:gd name="connsiteX15" fmla="*/ 47064 w 47198"/>
                      <a:gd name="connsiteY15" fmla="*/ 18340 h 51918"/>
                      <a:gd name="connsiteX16" fmla="*/ 37354 w 47198"/>
                      <a:gd name="connsiteY16" fmla="*/ 18340 h 51918"/>
                      <a:gd name="connsiteX17" fmla="*/ 32769 w 47198"/>
                      <a:gd name="connsiteY17" fmla="*/ 11732 h 51918"/>
                      <a:gd name="connsiteX18" fmla="*/ 24408 w 47198"/>
                      <a:gd name="connsiteY18" fmla="*/ 8900 h 51918"/>
                      <a:gd name="connsiteX19" fmla="*/ 13485 w 47198"/>
                      <a:gd name="connsiteY19" fmla="*/ 13485 h 51918"/>
                      <a:gd name="connsiteX20" fmla="*/ 9170 w 47198"/>
                      <a:gd name="connsiteY20" fmla="*/ 25757 h 51918"/>
                      <a:gd name="connsiteX21" fmla="*/ 13485 w 47198"/>
                      <a:gd name="connsiteY21" fmla="*/ 38029 h 51918"/>
                      <a:gd name="connsiteX22" fmla="*/ 24408 w 47198"/>
                      <a:gd name="connsiteY22" fmla="*/ 42748 h 51918"/>
                      <a:gd name="connsiteX23" fmla="*/ 32769 w 47198"/>
                      <a:gd name="connsiteY23" fmla="*/ 39917 h 51918"/>
                      <a:gd name="connsiteX24" fmla="*/ 37489 w 47198"/>
                      <a:gd name="connsiteY24" fmla="*/ 33174 h 519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</a:cxnLst>
                    <a:rect l="l" t="t" r="r" b="b"/>
                    <a:pathLst>
                      <a:path w="47198" h="51918">
                        <a:moveTo>
                          <a:pt x="37489" y="33174"/>
                        </a:moveTo>
                        <a:lnTo>
                          <a:pt x="47199" y="33174"/>
                        </a:lnTo>
                        <a:cubicBezTo>
                          <a:pt x="46929" y="34522"/>
                          <a:pt x="46524" y="35871"/>
                          <a:pt x="45985" y="37354"/>
                        </a:cubicBezTo>
                        <a:cubicBezTo>
                          <a:pt x="45446" y="38838"/>
                          <a:pt x="44502" y="40456"/>
                          <a:pt x="43288" y="42209"/>
                        </a:cubicBezTo>
                        <a:cubicBezTo>
                          <a:pt x="42074" y="43962"/>
                          <a:pt x="40726" y="45580"/>
                          <a:pt x="39107" y="47064"/>
                        </a:cubicBezTo>
                        <a:cubicBezTo>
                          <a:pt x="37489" y="48412"/>
                          <a:pt x="35466" y="49626"/>
                          <a:pt x="32904" y="50570"/>
                        </a:cubicBezTo>
                        <a:cubicBezTo>
                          <a:pt x="30342" y="51514"/>
                          <a:pt x="27510" y="51918"/>
                          <a:pt x="24543" y="51918"/>
                        </a:cubicBezTo>
                        <a:cubicBezTo>
                          <a:pt x="17666" y="51918"/>
                          <a:pt x="11732" y="49491"/>
                          <a:pt x="7012" y="44502"/>
                        </a:cubicBezTo>
                        <a:cubicBezTo>
                          <a:pt x="2293" y="39647"/>
                          <a:pt x="0" y="33444"/>
                          <a:pt x="0" y="25892"/>
                        </a:cubicBezTo>
                        <a:cubicBezTo>
                          <a:pt x="0" y="18340"/>
                          <a:pt x="2427" y="12137"/>
                          <a:pt x="7012" y="7282"/>
                        </a:cubicBezTo>
                        <a:cubicBezTo>
                          <a:pt x="11732" y="2427"/>
                          <a:pt x="17531" y="0"/>
                          <a:pt x="24543" y="0"/>
                        </a:cubicBezTo>
                        <a:cubicBezTo>
                          <a:pt x="27375" y="0"/>
                          <a:pt x="29937" y="405"/>
                          <a:pt x="32365" y="1214"/>
                        </a:cubicBezTo>
                        <a:cubicBezTo>
                          <a:pt x="34792" y="2023"/>
                          <a:pt x="36815" y="3102"/>
                          <a:pt x="38433" y="4450"/>
                        </a:cubicBezTo>
                        <a:cubicBezTo>
                          <a:pt x="40051" y="5799"/>
                          <a:pt x="41535" y="7282"/>
                          <a:pt x="42749" y="8900"/>
                        </a:cubicBezTo>
                        <a:cubicBezTo>
                          <a:pt x="43962" y="10653"/>
                          <a:pt x="44906" y="12272"/>
                          <a:pt x="45580" y="13755"/>
                        </a:cubicBezTo>
                        <a:cubicBezTo>
                          <a:pt x="46255" y="15238"/>
                          <a:pt x="46794" y="16857"/>
                          <a:pt x="47064" y="18340"/>
                        </a:cubicBezTo>
                        <a:lnTo>
                          <a:pt x="37354" y="18340"/>
                        </a:lnTo>
                        <a:cubicBezTo>
                          <a:pt x="36410" y="15778"/>
                          <a:pt x="34792" y="13620"/>
                          <a:pt x="32769" y="11732"/>
                        </a:cubicBezTo>
                        <a:cubicBezTo>
                          <a:pt x="30612" y="9844"/>
                          <a:pt x="27780" y="8900"/>
                          <a:pt x="24408" y="8900"/>
                        </a:cubicBezTo>
                        <a:cubicBezTo>
                          <a:pt x="19958" y="8900"/>
                          <a:pt x="16317" y="10519"/>
                          <a:pt x="13485" y="13485"/>
                        </a:cubicBezTo>
                        <a:cubicBezTo>
                          <a:pt x="10653" y="16587"/>
                          <a:pt x="9170" y="20633"/>
                          <a:pt x="9170" y="25757"/>
                        </a:cubicBezTo>
                        <a:cubicBezTo>
                          <a:pt x="9170" y="30881"/>
                          <a:pt x="10653" y="34927"/>
                          <a:pt x="13485" y="38029"/>
                        </a:cubicBezTo>
                        <a:cubicBezTo>
                          <a:pt x="16317" y="41130"/>
                          <a:pt x="19958" y="42748"/>
                          <a:pt x="24408" y="42748"/>
                        </a:cubicBezTo>
                        <a:cubicBezTo>
                          <a:pt x="27915" y="42748"/>
                          <a:pt x="30612" y="41804"/>
                          <a:pt x="32769" y="39917"/>
                        </a:cubicBezTo>
                        <a:cubicBezTo>
                          <a:pt x="35062" y="38163"/>
                          <a:pt x="36545" y="35871"/>
                          <a:pt x="37489" y="3317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3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60" name="Полилиния: фигура 253">
                    <a:extLst>
                      <a:ext uri="{FF2B5EF4-FFF2-40B4-BE49-F238E27FC236}">
                        <a16:creationId xmlns:a16="http://schemas.microsoft.com/office/drawing/2014/main" id="{59325902-CE89-984E-B5CE-E18B99871B8B}"/>
                      </a:ext>
                    </a:extLst>
                  </p:cNvPr>
                  <p:cNvSpPr/>
                  <p:nvPr/>
                </p:nvSpPr>
                <p:spPr>
                  <a:xfrm>
                    <a:off x="2004971" y="716046"/>
                    <a:ext cx="46254" cy="50569"/>
                  </a:xfrm>
                  <a:custGeom>
                    <a:avLst/>
                    <a:gdLst>
                      <a:gd name="connsiteX0" fmla="*/ 7282 w 46254"/>
                      <a:gd name="connsiteY0" fmla="*/ 50435 h 50569"/>
                      <a:gd name="connsiteX1" fmla="*/ 7282 w 46254"/>
                      <a:gd name="connsiteY1" fmla="*/ 41804 h 50569"/>
                      <a:gd name="connsiteX2" fmla="*/ 14564 w 46254"/>
                      <a:gd name="connsiteY2" fmla="*/ 41804 h 50569"/>
                      <a:gd name="connsiteX3" fmla="*/ 17801 w 46254"/>
                      <a:gd name="connsiteY3" fmla="*/ 39647 h 50569"/>
                      <a:gd name="connsiteX4" fmla="*/ 18610 w 46254"/>
                      <a:gd name="connsiteY4" fmla="*/ 37759 h 50569"/>
                      <a:gd name="connsiteX5" fmla="*/ 0 w 46254"/>
                      <a:gd name="connsiteY5" fmla="*/ 0 h 50569"/>
                      <a:gd name="connsiteX6" fmla="*/ 10518 w 46254"/>
                      <a:gd name="connsiteY6" fmla="*/ 0 h 50569"/>
                      <a:gd name="connsiteX7" fmla="*/ 22790 w 46254"/>
                      <a:gd name="connsiteY7" fmla="*/ 25218 h 50569"/>
                      <a:gd name="connsiteX8" fmla="*/ 24274 w 46254"/>
                      <a:gd name="connsiteY8" fmla="*/ 25218 h 50569"/>
                      <a:gd name="connsiteX9" fmla="*/ 35736 w 46254"/>
                      <a:gd name="connsiteY9" fmla="*/ 0 h 50569"/>
                      <a:gd name="connsiteX10" fmla="*/ 46255 w 46254"/>
                      <a:gd name="connsiteY10" fmla="*/ 0 h 50569"/>
                      <a:gd name="connsiteX11" fmla="*/ 26431 w 46254"/>
                      <a:gd name="connsiteY11" fmla="*/ 43288 h 50569"/>
                      <a:gd name="connsiteX12" fmla="*/ 14564 w 46254"/>
                      <a:gd name="connsiteY12" fmla="*/ 50570 h 50569"/>
                      <a:gd name="connsiteX13" fmla="*/ 7282 w 46254"/>
                      <a:gd name="connsiteY13" fmla="*/ 50570 h 505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46254" h="50569">
                        <a:moveTo>
                          <a:pt x="7282" y="50435"/>
                        </a:moveTo>
                        <a:lnTo>
                          <a:pt x="7282" y="41804"/>
                        </a:lnTo>
                        <a:lnTo>
                          <a:pt x="14564" y="41804"/>
                        </a:lnTo>
                        <a:cubicBezTo>
                          <a:pt x="16182" y="41804"/>
                          <a:pt x="17261" y="41130"/>
                          <a:pt x="17801" y="39647"/>
                        </a:cubicBezTo>
                        <a:lnTo>
                          <a:pt x="18610" y="37759"/>
                        </a:lnTo>
                        <a:lnTo>
                          <a:pt x="0" y="0"/>
                        </a:lnTo>
                        <a:lnTo>
                          <a:pt x="10518" y="0"/>
                        </a:lnTo>
                        <a:lnTo>
                          <a:pt x="22790" y="25218"/>
                        </a:lnTo>
                        <a:lnTo>
                          <a:pt x="24274" y="25218"/>
                        </a:lnTo>
                        <a:lnTo>
                          <a:pt x="35736" y="0"/>
                        </a:lnTo>
                        <a:lnTo>
                          <a:pt x="46255" y="0"/>
                        </a:lnTo>
                        <a:lnTo>
                          <a:pt x="26431" y="43288"/>
                        </a:lnTo>
                        <a:cubicBezTo>
                          <a:pt x="24274" y="48143"/>
                          <a:pt x="20363" y="50570"/>
                          <a:pt x="14564" y="50570"/>
                        </a:cubicBezTo>
                        <a:lnTo>
                          <a:pt x="7282" y="5057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3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61" name="Полилиния: фигура 254">
                    <a:extLst>
                      <a:ext uri="{FF2B5EF4-FFF2-40B4-BE49-F238E27FC236}">
                        <a16:creationId xmlns:a16="http://schemas.microsoft.com/office/drawing/2014/main" id="{C2D7123E-1A81-4F40-9B9A-8EB1A984F358}"/>
                      </a:ext>
                    </a:extLst>
                  </p:cNvPr>
                  <p:cNvSpPr/>
                  <p:nvPr/>
                </p:nvSpPr>
                <p:spPr>
                  <a:xfrm>
                    <a:off x="2049068" y="716046"/>
                    <a:ext cx="48951" cy="60683"/>
                  </a:xfrm>
                  <a:custGeom>
                    <a:avLst/>
                    <a:gdLst>
                      <a:gd name="connsiteX0" fmla="*/ 0 w 48951"/>
                      <a:gd name="connsiteY0" fmla="*/ 60549 h 60683"/>
                      <a:gd name="connsiteX1" fmla="*/ 0 w 48951"/>
                      <a:gd name="connsiteY1" fmla="*/ 41400 h 60683"/>
                      <a:gd name="connsiteX2" fmla="*/ 405 w 48951"/>
                      <a:gd name="connsiteY2" fmla="*/ 41400 h 60683"/>
                      <a:gd name="connsiteX3" fmla="*/ 5124 w 48951"/>
                      <a:gd name="connsiteY3" fmla="*/ 39782 h 60683"/>
                      <a:gd name="connsiteX4" fmla="*/ 6877 w 48951"/>
                      <a:gd name="connsiteY4" fmla="*/ 33174 h 60683"/>
                      <a:gd name="connsiteX5" fmla="*/ 9710 w 48951"/>
                      <a:gd name="connsiteY5" fmla="*/ 0 h 60683"/>
                      <a:gd name="connsiteX6" fmla="*/ 43558 w 48951"/>
                      <a:gd name="connsiteY6" fmla="*/ 0 h 60683"/>
                      <a:gd name="connsiteX7" fmla="*/ 43558 w 48951"/>
                      <a:gd name="connsiteY7" fmla="*/ 41535 h 60683"/>
                      <a:gd name="connsiteX8" fmla="*/ 48952 w 48951"/>
                      <a:gd name="connsiteY8" fmla="*/ 41535 h 60683"/>
                      <a:gd name="connsiteX9" fmla="*/ 48952 w 48951"/>
                      <a:gd name="connsiteY9" fmla="*/ 60684 h 60683"/>
                      <a:gd name="connsiteX10" fmla="*/ 39647 w 48951"/>
                      <a:gd name="connsiteY10" fmla="*/ 60684 h 60683"/>
                      <a:gd name="connsiteX11" fmla="*/ 39647 w 48951"/>
                      <a:gd name="connsiteY11" fmla="*/ 50570 h 60683"/>
                      <a:gd name="connsiteX12" fmla="*/ 9305 w 48951"/>
                      <a:gd name="connsiteY12" fmla="*/ 50570 h 60683"/>
                      <a:gd name="connsiteX13" fmla="*/ 9305 w 48951"/>
                      <a:gd name="connsiteY13" fmla="*/ 60684 h 60683"/>
                      <a:gd name="connsiteX14" fmla="*/ 0 w 48951"/>
                      <a:gd name="connsiteY14" fmla="*/ 60684 h 60683"/>
                      <a:gd name="connsiteX15" fmla="*/ 13755 w 48951"/>
                      <a:gd name="connsiteY15" fmla="*/ 41400 h 60683"/>
                      <a:gd name="connsiteX16" fmla="*/ 34253 w 48951"/>
                      <a:gd name="connsiteY16" fmla="*/ 41400 h 60683"/>
                      <a:gd name="connsiteX17" fmla="*/ 34253 w 48951"/>
                      <a:gd name="connsiteY17" fmla="*/ 8900 h 60683"/>
                      <a:gd name="connsiteX18" fmla="*/ 18475 w 48951"/>
                      <a:gd name="connsiteY18" fmla="*/ 8900 h 60683"/>
                      <a:gd name="connsiteX19" fmla="*/ 16182 w 48951"/>
                      <a:gd name="connsiteY19" fmla="*/ 35197 h 60683"/>
                      <a:gd name="connsiteX20" fmla="*/ 14834 w 48951"/>
                      <a:gd name="connsiteY20" fmla="*/ 39782 h 60683"/>
                      <a:gd name="connsiteX21" fmla="*/ 13755 w 48951"/>
                      <a:gd name="connsiteY21" fmla="*/ 41400 h 606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48951" h="60683">
                        <a:moveTo>
                          <a:pt x="0" y="60549"/>
                        </a:moveTo>
                        <a:lnTo>
                          <a:pt x="0" y="41400"/>
                        </a:lnTo>
                        <a:lnTo>
                          <a:pt x="405" y="41400"/>
                        </a:lnTo>
                        <a:cubicBezTo>
                          <a:pt x="2562" y="41400"/>
                          <a:pt x="4180" y="40860"/>
                          <a:pt x="5124" y="39782"/>
                        </a:cubicBezTo>
                        <a:cubicBezTo>
                          <a:pt x="6068" y="38703"/>
                          <a:pt x="6608" y="36410"/>
                          <a:pt x="6877" y="33174"/>
                        </a:cubicBezTo>
                        <a:lnTo>
                          <a:pt x="9710" y="0"/>
                        </a:lnTo>
                        <a:lnTo>
                          <a:pt x="43558" y="0"/>
                        </a:lnTo>
                        <a:lnTo>
                          <a:pt x="43558" y="41535"/>
                        </a:lnTo>
                        <a:lnTo>
                          <a:pt x="48952" y="41535"/>
                        </a:lnTo>
                        <a:lnTo>
                          <a:pt x="48952" y="60684"/>
                        </a:lnTo>
                        <a:lnTo>
                          <a:pt x="39647" y="60684"/>
                        </a:lnTo>
                        <a:lnTo>
                          <a:pt x="39647" y="50570"/>
                        </a:lnTo>
                        <a:lnTo>
                          <a:pt x="9305" y="50570"/>
                        </a:lnTo>
                        <a:lnTo>
                          <a:pt x="9305" y="60684"/>
                        </a:lnTo>
                        <a:lnTo>
                          <a:pt x="0" y="60684"/>
                        </a:lnTo>
                        <a:close/>
                        <a:moveTo>
                          <a:pt x="13755" y="41400"/>
                        </a:moveTo>
                        <a:lnTo>
                          <a:pt x="34253" y="41400"/>
                        </a:lnTo>
                        <a:lnTo>
                          <a:pt x="34253" y="8900"/>
                        </a:lnTo>
                        <a:lnTo>
                          <a:pt x="18475" y="8900"/>
                        </a:lnTo>
                        <a:lnTo>
                          <a:pt x="16182" y="35197"/>
                        </a:lnTo>
                        <a:cubicBezTo>
                          <a:pt x="16048" y="36815"/>
                          <a:pt x="15508" y="38298"/>
                          <a:pt x="14834" y="39782"/>
                        </a:cubicBezTo>
                        <a:cubicBezTo>
                          <a:pt x="14429" y="40321"/>
                          <a:pt x="14025" y="40860"/>
                          <a:pt x="13755" y="4140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3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62" name="Полилиния: фигура 255">
                    <a:extLst>
                      <a:ext uri="{FF2B5EF4-FFF2-40B4-BE49-F238E27FC236}">
                        <a16:creationId xmlns:a16="http://schemas.microsoft.com/office/drawing/2014/main" id="{2866C114-A4A7-4E48-93AD-2873FFF1DD42}"/>
                      </a:ext>
                    </a:extLst>
                  </p:cNvPr>
                  <p:cNvSpPr/>
                  <p:nvPr/>
                </p:nvSpPr>
                <p:spPr>
                  <a:xfrm>
                    <a:off x="2099503" y="716046"/>
                    <a:ext cx="49895" cy="50435"/>
                  </a:xfrm>
                  <a:custGeom>
                    <a:avLst/>
                    <a:gdLst>
                      <a:gd name="connsiteX0" fmla="*/ 0 w 49895"/>
                      <a:gd name="connsiteY0" fmla="*/ 50435 h 50435"/>
                      <a:gd name="connsiteX1" fmla="*/ 18070 w 49895"/>
                      <a:gd name="connsiteY1" fmla="*/ 0 h 50435"/>
                      <a:gd name="connsiteX2" fmla="*/ 31825 w 49895"/>
                      <a:gd name="connsiteY2" fmla="*/ 0 h 50435"/>
                      <a:gd name="connsiteX3" fmla="*/ 49896 w 49895"/>
                      <a:gd name="connsiteY3" fmla="*/ 50435 h 50435"/>
                      <a:gd name="connsiteX4" fmla="*/ 39377 w 49895"/>
                      <a:gd name="connsiteY4" fmla="*/ 50435 h 50435"/>
                      <a:gd name="connsiteX5" fmla="*/ 35601 w 49895"/>
                      <a:gd name="connsiteY5" fmla="*/ 39647 h 50435"/>
                      <a:gd name="connsiteX6" fmla="*/ 14429 w 49895"/>
                      <a:gd name="connsiteY6" fmla="*/ 39647 h 50435"/>
                      <a:gd name="connsiteX7" fmla="*/ 10653 w 49895"/>
                      <a:gd name="connsiteY7" fmla="*/ 50435 h 50435"/>
                      <a:gd name="connsiteX8" fmla="*/ 0 w 49895"/>
                      <a:gd name="connsiteY8" fmla="*/ 50435 h 50435"/>
                      <a:gd name="connsiteX9" fmla="*/ 17396 w 49895"/>
                      <a:gd name="connsiteY9" fmla="*/ 30881 h 50435"/>
                      <a:gd name="connsiteX10" fmla="*/ 32500 w 49895"/>
                      <a:gd name="connsiteY10" fmla="*/ 30881 h 50435"/>
                      <a:gd name="connsiteX11" fmla="*/ 25622 w 49895"/>
                      <a:gd name="connsiteY11" fmla="*/ 10653 h 50435"/>
                      <a:gd name="connsiteX12" fmla="*/ 24139 w 49895"/>
                      <a:gd name="connsiteY12" fmla="*/ 10653 h 50435"/>
                      <a:gd name="connsiteX13" fmla="*/ 17396 w 49895"/>
                      <a:gd name="connsiteY13" fmla="*/ 30881 h 504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49895" h="50435">
                        <a:moveTo>
                          <a:pt x="0" y="50435"/>
                        </a:moveTo>
                        <a:lnTo>
                          <a:pt x="18070" y="0"/>
                        </a:lnTo>
                        <a:lnTo>
                          <a:pt x="31825" y="0"/>
                        </a:lnTo>
                        <a:lnTo>
                          <a:pt x="49896" y="50435"/>
                        </a:lnTo>
                        <a:lnTo>
                          <a:pt x="39377" y="50435"/>
                        </a:lnTo>
                        <a:lnTo>
                          <a:pt x="35601" y="39647"/>
                        </a:lnTo>
                        <a:lnTo>
                          <a:pt x="14429" y="39647"/>
                        </a:lnTo>
                        <a:lnTo>
                          <a:pt x="10653" y="50435"/>
                        </a:lnTo>
                        <a:lnTo>
                          <a:pt x="0" y="50435"/>
                        </a:lnTo>
                        <a:close/>
                        <a:moveTo>
                          <a:pt x="17396" y="30881"/>
                        </a:moveTo>
                        <a:lnTo>
                          <a:pt x="32500" y="30881"/>
                        </a:lnTo>
                        <a:lnTo>
                          <a:pt x="25622" y="10653"/>
                        </a:lnTo>
                        <a:lnTo>
                          <a:pt x="24139" y="10653"/>
                        </a:lnTo>
                        <a:lnTo>
                          <a:pt x="17396" y="3088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3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63" name="Полилиния: фигура 256">
                    <a:extLst>
                      <a:ext uri="{FF2B5EF4-FFF2-40B4-BE49-F238E27FC236}">
                        <a16:creationId xmlns:a16="http://schemas.microsoft.com/office/drawing/2014/main" id="{D82CE169-3E10-9C40-AEAB-85E546101B1A}"/>
                      </a:ext>
                    </a:extLst>
                  </p:cNvPr>
                  <p:cNvSpPr/>
                  <p:nvPr/>
                </p:nvSpPr>
                <p:spPr>
                  <a:xfrm>
                    <a:off x="2154658" y="716046"/>
                    <a:ext cx="38567" cy="50435"/>
                  </a:xfrm>
                  <a:custGeom>
                    <a:avLst/>
                    <a:gdLst>
                      <a:gd name="connsiteX0" fmla="*/ 0 w 38567"/>
                      <a:gd name="connsiteY0" fmla="*/ 50435 h 50435"/>
                      <a:gd name="connsiteX1" fmla="*/ 0 w 38567"/>
                      <a:gd name="connsiteY1" fmla="*/ 0 h 50435"/>
                      <a:gd name="connsiteX2" fmla="*/ 22790 w 38567"/>
                      <a:gd name="connsiteY2" fmla="*/ 0 h 50435"/>
                      <a:gd name="connsiteX3" fmla="*/ 34253 w 38567"/>
                      <a:gd name="connsiteY3" fmla="*/ 4585 h 50435"/>
                      <a:gd name="connsiteX4" fmla="*/ 38568 w 38567"/>
                      <a:gd name="connsiteY4" fmla="*/ 16992 h 50435"/>
                      <a:gd name="connsiteX5" fmla="*/ 34253 w 38567"/>
                      <a:gd name="connsiteY5" fmla="*/ 29263 h 50435"/>
                      <a:gd name="connsiteX6" fmla="*/ 22790 w 38567"/>
                      <a:gd name="connsiteY6" fmla="*/ 33848 h 50435"/>
                      <a:gd name="connsiteX7" fmla="*/ 9440 w 38567"/>
                      <a:gd name="connsiteY7" fmla="*/ 33848 h 50435"/>
                      <a:gd name="connsiteX8" fmla="*/ 9440 w 38567"/>
                      <a:gd name="connsiteY8" fmla="*/ 50435 h 50435"/>
                      <a:gd name="connsiteX9" fmla="*/ 0 w 38567"/>
                      <a:gd name="connsiteY9" fmla="*/ 50435 h 50435"/>
                      <a:gd name="connsiteX10" fmla="*/ 9440 w 38567"/>
                      <a:gd name="connsiteY10" fmla="*/ 24813 h 50435"/>
                      <a:gd name="connsiteX11" fmla="*/ 22386 w 38567"/>
                      <a:gd name="connsiteY11" fmla="*/ 24813 h 50435"/>
                      <a:gd name="connsiteX12" fmla="*/ 27375 w 38567"/>
                      <a:gd name="connsiteY12" fmla="*/ 22655 h 50435"/>
                      <a:gd name="connsiteX13" fmla="*/ 29263 w 38567"/>
                      <a:gd name="connsiteY13" fmla="*/ 16857 h 50435"/>
                      <a:gd name="connsiteX14" fmla="*/ 27375 w 38567"/>
                      <a:gd name="connsiteY14" fmla="*/ 11058 h 50435"/>
                      <a:gd name="connsiteX15" fmla="*/ 22386 w 38567"/>
                      <a:gd name="connsiteY15" fmla="*/ 8900 h 50435"/>
                      <a:gd name="connsiteX16" fmla="*/ 9440 w 38567"/>
                      <a:gd name="connsiteY16" fmla="*/ 8900 h 50435"/>
                      <a:gd name="connsiteX17" fmla="*/ 9440 w 38567"/>
                      <a:gd name="connsiteY17" fmla="*/ 24813 h 504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38567" h="50435">
                        <a:moveTo>
                          <a:pt x="0" y="50435"/>
                        </a:moveTo>
                        <a:lnTo>
                          <a:pt x="0" y="0"/>
                        </a:lnTo>
                        <a:lnTo>
                          <a:pt x="22790" y="0"/>
                        </a:lnTo>
                        <a:cubicBezTo>
                          <a:pt x="27510" y="0"/>
                          <a:pt x="31421" y="1483"/>
                          <a:pt x="34253" y="4585"/>
                        </a:cubicBezTo>
                        <a:cubicBezTo>
                          <a:pt x="37219" y="7687"/>
                          <a:pt x="38568" y="11732"/>
                          <a:pt x="38568" y="16992"/>
                        </a:cubicBezTo>
                        <a:cubicBezTo>
                          <a:pt x="38568" y="22116"/>
                          <a:pt x="37085" y="26296"/>
                          <a:pt x="34253" y="29263"/>
                        </a:cubicBezTo>
                        <a:cubicBezTo>
                          <a:pt x="31286" y="32365"/>
                          <a:pt x="27510" y="33848"/>
                          <a:pt x="22790" y="33848"/>
                        </a:cubicBezTo>
                        <a:lnTo>
                          <a:pt x="9440" y="33848"/>
                        </a:lnTo>
                        <a:lnTo>
                          <a:pt x="9440" y="50435"/>
                        </a:lnTo>
                        <a:lnTo>
                          <a:pt x="0" y="50435"/>
                        </a:lnTo>
                        <a:close/>
                        <a:moveTo>
                          <a:pt x="9440" y="24813"/>
                        </a:moveTo>
                        <a:lnTo>
                          <a:pt x="22386" y="24813"/>
                        </a:lnTo>
                        <a:cubicBezTo>
                          <a:pt x="24408" y="24813"/>
                          <a:pt x="26162" y="24139"/>
                          <a:pt x="27375" y="22655"/>
                        </a:cubicBezTo>
                        <a:cubicBezTo>
                          <a:pt x="28589" y="21307"/>
                          <a:pt x="29263" y="19284"/>
                          <a:pt x="29263" y="16857"/>
                        </a:cubicBezTo>
                        <a:cubicBezTo>
                          <a:pt x="29263" y="14429"/>
                          <a:pt x="28589" y="12407"/>
                          <a:pt x="27375" y="11058"/>
                        </a:cubicBezTo>
                        <a:cubicBezTo>
                          <a:pt x="26162" y="9709"/>
                          <a:pt x="24408" y="8900"/>
                          <a:pt x="22386" y="8900"/>
                        </a:cubicBezTo>
                        <a:lnTo>
                          <a:pt x="9440" y="8900"/>
                        </a:lnTo>
                        <a:lnTo>
                          <a:pt x="9440" y="2481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3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64" name="Полилиния: фигура 257">
                    <a:extLst>
                      <a:ext uri="{FF2B5EF4-FFF2-40B4-BE49-F238E27FC236}">
                        <a16:creationId xmlns:a16="http://schemas.microsoft.com/office/drawing/2014/main" id="{DF038307-A804-F945-BD97-3CC6529832EB}"/>
                      </a:ext>
                    </a:extLst>
                  </p:cNvPr>
                  <p:cNvSpPr/>
                  <p:nvPr/>
                </p:nvSpPr>
                <p:spPr>
                  <a:xfrm>
                    <a:off x="2199429" y="715237"/>
                    <a:ext cx="47198" cy="51918"/>
                  </a:xfrm>
                  <a:custGeom>
                    <a:avLst/>
                    <a:gdLst>
                      <a:gd name="connsiteX0" fmla="*/ 37489 w 47198"/>
                      <a:gd name="connsiteY0" fmla="*/ 33174 h 51918"/>
                      <a:gd name="connsiteX1" fmla="*/ 47199 w 47198"/>
                      <a:gd name="connsiteY1" fmla="*/ 33174 h 51918"/>
                      <a:gd name="connsiteX2" fmla="*/ 45985 w 47198"/>
                      <a:gd name="connsiteY2" fmla="*/ 37354 h 51918"/>
                      <a:gd name="connsiteX3" fmla="*/ 43288 w 47198"/>
                      <a:gd name="connsiteY3" fmla="*/ 42209 h 51918"/>
                      <a:gd name="connsiteX4" fmla="*/ 39107 w 47198"/>
                      <a:gd name="connsiteY4" fmla="*/ 47064 h 51918"/>
                      <a:gd name="connsiteX5" fmla="*/ 32904 w 47198"/>
                      <a:gd name="connsiteY5" fmla="*/ 50570 h 51918"/>
                      <a:gd name="connsiteX6" fmla="*/ 24543 w 47198"/>
                      <a:gd name="connsiteY6" fmla="*/ 51918 h 51918"/>
                      <a:gd name="connsiteX7" fmla="*/ 7012 w 47198"/>
                      <a:gd name="connsiteY7" fmla="*/ 44502 h 51918"/>
                      <a:gd name="connsiteX8" fmla="*/ 0 w 47198"/>
                      <a:gd name="connsiteY8" fmla="*/ 25892 h 51918"/>
                      <a:gd name="connsiteX9" fmla="*/ 7012 w 47198"/>
                      <a:gd name="connsiteY9" fmla="*/ 7282 h 51918"/>
                      <a:gd name="connsiteX10" fmla="*/ 24543 w 47198"/>
                      <a:gd name="connsiteY10" fmla="*/ 0 h 51918"/>
                      <a:gd name="connsiteX11" fmla="*/ 32365 w 47198"/>
                      <a:gd name="connsiteY11" fmla="*/ 1214 h 51918"/>
                      <a:gd name="connsiteX12" fmla="*/ 38433 w 47198"/>
                      <a:gd name="connsiteY12" fmla="*/ 4450 h 51918"/>
                      <a:gd name="connsiteX13" fmla="*/ 42749 w 47198"/>
                      <a:gd name="connsiteY13" fmla="*/ 8900 h 51918"/>
                      <a:gd name="connsiteX14" fmla="*/ 45580 w 47198"/>
                      <a:gd name="connsiteY14" fmla="*/ 13755 h 51918"/>
                      <a:gd name="connsiteX15" fmla="*/ 47064 w 47198"/>
                      <a:gd name="connsiteY15" fmla="*/ 18340 h 51918"/>
                      <a:gd name="connsiteX16" fmla="*/ 37354 w 47198"/>
                      <a:gd name="connsiteY16" fmla="*/ 18340 h 51918"/>
                      <a:gd name="connsiteX17" fmla="*/ 32769 w 47198"/>
                      <a:gd name="connsiteY17" fmla="*/ 11732 h 51918"/>
                      <a:gd name="connsiteX18" fmla="*/ 24408 w 47198"/>
                      <a:gd name="connsiteY18" fmla="*/ 8900 h 51918"/>
                      <a:gd name="connsiteX19" fmla="*/ 13485 w 47198"/>
                      <a:gd name="connsiteY19" fmla="*/ 13485 h 51918"/>
                      <a:gd name="connsiteX20" fmla="*/ 9170 w 47198"/>
                      <a:gd name="connsiteY20" fmla="*/ 25757 h 51918"/>
                      <a:gd name="connsiteX21" fmla="*/ 13485 w 47198"/>
                      <a:gd name="connsiteY21" fmla="*/ 38029 h 51918"/>
                      <a:gd name="connsiteX22" fmla="*/ 24408 w 47198"/>
                      <a:gd name="connsiteY22" fmla="*/ 42748 h 51918"/>
                      <a:gd name="connsiteX23" fmla="*/ 32769 w 47198"/>
                      <a:gd name="connsiteY23" fmla="*/ 39917 h 51918"/>
                      <a:gd name="connsiteX24" fmla="*/ 37489 w 47198"/>
                      <a:gd name="connsiteY24" fmla="*/ 33174 h 519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</a:cxnLst>
                    <a:rect l="l" t="t" r="r" b="b"/>
                    <a:pathLst>
                      <a:path w="47198" h="51918">
                        <a:moveTo>
                          <a:pt x="37489" y="33174"/>
                        </a:moveTo>
                        <a:lnTo>
                          <a:pt x="47199" y="33174"/>
                        </a:lnTo>
                        <a:cubicBezTo>
                          <a:pt x="46929" y="34522"/>
                          <a:pt x="46524" y="35871"/>
                          <a:pt x="45985" y="37354"/>
                        </a:cubicBezTo>
                        <a:cubicBezTo>
                          <a:pt x="45446" y="38838"/>
                          <a:pt x="44502" y="40456"/>
                          <a:pt x="43288" y="42209"/>
                        </a:cubicBezTo>
                        <a:cubicBezTo>
                          <a:pt x="42074" y="43962"/>
                          <a:pt x="40726" y="45580"/>
                          <a:pt x="39107" y="47064"/>
                        </a:cubicBezTo>
                        <a:cubicBezTo>
                          <a:pt x="37489" y="48547"/>
                          <a:pt x="35466" y="49626"/>
                          <a:pt x="32904" y="50570"/>
                        </a:cubicBezTo>
                        <a:cubicBezTo>
                          <a:pt x="30342" y="51514"/>
                          <a:pt x="27510" y="51918"/>
                          <a:pt x="24543" y="51918"/>
                        </a:cubicBezTo>
                        <a:cubicBezTo>
                          <a:pt x="17666" y="51918"/>
                          <a:pt x="11732" y="49491"/>
                          <a:pt x="7012" y="44502"/>
                        </a:cubicBezTo>
                        <a:cubicBezTo>
                          <a:pt x="2293" y="39647"/>
                          <a:pt x="0" y="33444"/>
                          <a:pt x="0" y="25892"/>
                        </a:cubicBezTo>
                        <a:cubicBezTo>
                          <a:pt x="0" y="18340"/>
                          <a:pt x="2427" y="12137"/>
                          <a:pt x="7012" y="7282"/>
                        </a:cubicBezTo>
                        <a:cubicBezTo>
                          <a:pt x="11732" y="2427"/>
                          <a:pt x="17531" y="0"/>
                          <a:pt x="24543" y="0"/>
                        </a:cubicBezTo>
                        <a:cubicBezTo>
                          <a:pt x="27375" y="0"/>
                          <a:pt x="29937" y="405"/>
                          <a:pt x="32365" y="1214"/>
                        </a:cubicBezTo>
                        <a:cubicBezTo>
                          <a:pt x="34792" y="2023"/>
                          <a:pt x="36815" y="3102"/>
                          <a:pt x="38433" y="4450"/>
                        </a:cubicBezTo>
                        <a:cubicBezTo>
                          <a:pt x="40051" y="5799"/>
                          <a:pt x="41535" y="7282"/>
                          <a:pt x="42749" y="8900"/>
                        </a:cubicBezTo>
                        <a:cubicBezTo>
                          <a:pt x="43962" y="10653"/>
                          <a:pt x="44906" y="12272"/>
                          <a:pt x="45580" y="13755"/>
                        </a:cubicBezTo>
                        <a:cubicBezTo>
                          <a:pt x="46255" y="15238"/>
                          <a:pt x="46794" y="16857"/>
                          <a:pt x="47064" y="18340"/>
                        </a:cubicBezTo>
                        <a:lnTo>
                          <a:pt x="37354" y="18340"/>
                        </a:lnTo>
                        <a:cubicBezTo>
                          <a:pt x="36410" y="15778"/>
                          <a:pt x="34792" y="13620"/>
                          <a:pt x="32769" y="11732"/>
                        </a:cubicBezTo>
                        <a:cubicBezTo>
                          <a:pt x="30612" y="9844"/>
                          <a:pt x="27780" y="8900"/>
                          <a:pt x="24408" y="8900"/>
                        </a:cubicBezTo>
                        <a:cubicBezTo>
                          <a:pt x="19958" y="8900"/>
                          <a:pt x="16317" y="10519"/>
                          <a:pt x="13485" y="13485"/>
                        </a:cubicBezTo>
                        <a:cubicBezTo>
                          <a:pt x="10653" y="16587"/>
                          <a:pt x="9170" y="20633"/>
                          <a:pt x="9170" y="25757"/>
                        </a:cubicBezTo>
                        <a:cubicBezTo>
                          <a:pt x="9170" y="30881"/>
                          <a:pt x="10653" y="34927"/>
                          <a:pt x="13485" y="38029"/>
                        </a:cubicBezTo>
                        <a:cubicBezTo>
                          <a:pt x="16317" y="41130"/>
                          <a:pt x="19958" y="42748"/>
                          <a:pt x="24408" y="42748"/>
                        </a:cubicBezTo>
                        <a:cubicBezTo>
                          <a:pt x="27915" y="42748"/>
                          <a:pt x="30612" y="41804"/>
                          <a:pt x="32769" y="39917"/>
                        </a:cubicBezTo>
                        <a:cubicBezTo>
                          <a:pt x="35062" y="38163"/>
                          <a:pt x="36680" y="35871"/>
                          <a:pt x="37489" y="3317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3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65" name="Полилиния: фигура 258">
                    <a:extLst>
                      <a:ext uri="{FF2B5EF4-FFF2-40B4-BE49-F238E27FC236}">
                        <a16:creationId xmlns:a16="http://schemas.microsoft.com/office/drawing/2014/main" id="{9BDD3E9C-ACCE-5B40-B721-8A4D4F70FCAF}"/>
                      </a:ext>
                    </a:extLst>
                  </p:cNvPr>
                  <p:cNvSpPr/>
                  <p:nvPr/>
                </p:nvSpPr>
                <p:spPr>
                  <a:xfrm>
                    <a:off x="2249190" y="715911"/>
                    <a:ext cx="39646" cy="50569"/>
                  </a:xfrm>
                  <a:custGeom>
                    <a:avLst/>
                    <a:gdLst>
                      <a:gd name="connsiteX0" fmla="*/ 15103 w 39646"/>
                      <a:gd name="connsiteY0" fmla="*/ 50570 h 50569"/>
                      <a:gd name="connsiteX1" fmla="*/ 15103 w 39646"/>
                      <a:gd name="connsiteY1" fmla="*/ 9035 h 50569"/>
                      <a:gd name="connsiteX2" fmla="*/ 0 w 39646"/>
                      <a:gd name="connsiteY2" fmla="*/ 9035 h 50569"/>
                      <a:gd name="connsiteX3" fmla="*/ 0 w 39646"/>
                      <a:gd name="connsiteY3" fmla="*/ 0 h 50569"/>
                      <a:gd name="connsiteX4" fmla="*/ 39647 w 39646"/>
                      <a:gd name="connsiteY4" fmla="*/ 0 h 50569"/>
                      <a:gd name="connsiteX5" fmla="*/ 39647 w 39646"/>
                      <a:gd name="connsiteY5" fmla="*/ 9035 h 50569"/>
                      <a:gd name="connsiteX6" fmla="*/ 24543 w 39646"/>
                      <a:gd name="connsiteY6" fmla="*/ 9035 h 50569"/>
                      <a:gd name="connsiteX7" fmla="*/ 24543 w 39646"/>
                      <a:gd name="connsiteY7" fmla="*/ 50570 h 50569"/>
                      <a:gd name="connsiteX8" fmla="*/ 15103 w 39646"/>
                      <a:gd name="connsiteY8" fmla="*/ 50570 h 505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9646" h="50569">
                        <a:moveTo>
                          <a:pt x="15103" y="50570"/>
                        </a:moveTo>
                        <a:lnTo>
                          <a:pt x="15103" y="9035"/>
                        </a:lnTo>
                        <a:lnTo>
                          <a:pt x="0" y="9035"/>
                        </a:lnTo>
                        <a:lnTo>
                          <a:pt x="0" y="0"/>
                        </a:lnTo>
                        <a:lnTo>
                          <a:pt x="39647" y="0"/>
                        </a:lnTo>
                        <a:lnTo>
                          <a:pt x="39647" y="9035"/>
                        </a:lnTo>
                        <a:lnTo>
                          <a:pt x="24543" y="9035"/>
                        </a:lnTo>
                        <a:lnTo>
                          <a:pt x="24543" y="50570"/>
                        </a:lnTo>
                        <a:lnTo>
                          <a:pt x="15103" y="5057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3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66" name="Полилиния: фигура 259">
                    <a:extLst>
                      <a:ext uri="{FF2B5EF4-FFF2-40B4-BE49-F238E27FC236}">
                        <a16:creationId xmlns:a16="http://schemas.microsoft.com/office/drawing/2014/main" id="{0E72BF58-D77E-9449-BC6C-0C7E44BCDB26}"/>
                      </a:ext>
                    </a:extLst>
                  </p:cNvPr>
                  <p:cNvSpPr/>
                  <p:nvPr/>
                </p:nvSpPr>
                <p:spPr>
                  <a:xfrm>
                    <a:off x="2295715" y="716046"/>
                    <a:ext cx="38567" cy="50435"/>
                  </a:xfrm>
                  <a:custGeom>
                    <a:avLst/>
                    <a:gdLst>
                      <a:gd name="connsiteX0" fmla="*/ 0 w 38567"/>
                      <a:gd name="connsiteY0" fmla="*/ 50435 h 50435"/>
                      <a:gd name="connsiteX1" fmla="*/ 0 w 38567"/>
                      <a:gd name="connsiteY1" fmla="*/ 0 h 50435"/>
                      <a:gd name="connsiteX2" fmla="*/ 23464 w 38567"/>
                      <a:gd name="connsiteY2" fmla="*/ 0 h 50435"/>
                      <a:gd name="connsiteX3" fmla="*/ 33983 w 38567"/>
                      <a:gd name="connsiteY3" fmla="*/ 3911 h 50435"/>
                      <a:gd name="connsiteX4" fmla="*/ 38029 w 38567"/>
                      <a:gd name="connsiteY4" fmla="*/ 14025 h 50435"/>
                      <a:gd name="connsiteX5" fmla="*/ 35466 w 38567"/>
                      <a:gd name="connsiteY5" fmla="*/ 22251 h 50435"/>
                      <a:gd name="connsiteX6" fmla="*/ 32904 w 38567"/>
                      <a:gd name="connsiteY6" fmla="*/ 24813 h 50435"/>
                      <a:gd name="connsiteX7" fmla="*/ 32904 w 38567"/>
                      <a:gd name="connsiteY7" fmla="*/ 25218 h 50435"/>
                      <a:gd name="connsiteX8" fmla="*/ 35736 w 38567"/>
                      <a:gd name="connsiteY8" fmla="*/ 27780 h 50435"/>
                      <a:gd name="connsiteX9" fmla="*/ 38568 w 38567"/>
                      <a:gd name="connsiteY9" fmla="*/ 36410 h 50435"/>
                      <a:gd name="connsiteX10" fmla="*/ 34522 w 38567"/>
                      <a:gd name="connsiteY10" fmla="*/ 46524 h 50435"/>
                      <a:gd name="connsiteX11" fmla="*/ 24004 w 38567"/>
                      <a:gd name="connsiteY11" fmla="*/ 50435 h 50435"/>
                      <a:gd name="connsiteX12" fmla="*/ 0 w 38567"/>
                      <a:gd name="connsiteY12" fmla="*/ 50435 h 50435"/>
                      <a:gd name="connsiteX13" fmla="*/ 9440 w 38567"/>
                      <a:gd name="connsiteY13" fmla="*/ 20902 h 50435"/>
                      <a:gd name="connsiteX14" fmla="*/ 22386 w 38567"/>
                      <a:gd name="connsiteY14" fmla="*/ 20902 h 50435"/>
                      <a:gd name="connsiteX15" fmla="*/ 26836 w 38567"/>
                      <a:gd name="connsiteY15" fmla="*/ 19149 h 50435"/>
                      <a:gd name="connsiteX16" fmla="*/ 28589 w 38567"/>
                      <a:gd name="connsiteY16" fmla="*/ 14699 h 50435"/>
                      <a:gd name="connsiteX17" fmla="*/ 26971 w 38567"/>
                      <a:gd name="connsiteY17" fmla="*/ 9979 h 50435"/>
                      <a:gd name="connsiteX18" fmla="*/ 22520 w 38567"/>
                      <a:gd name="connsiteY18" fmla="*/ 8226 h 50435"/>
                      <a:gd name="connsiteX19" fmla="*/ 9575 w 38567"/>
                      <a:gd name="connsiteY19" fmla="*/ 8226 h 50435"/>
                      <a:gd name="connsiteX20" fmla="*/ 9575 w 38567"/>
                      <a:gd name="connsiteY20" fmla="*/ 20902 h 50435"/>
                      <a:gd name="connsiteX21" fmla="*/ 9440 w 38567"/>
                      <a:gd name="connsiteY21" fmla="*/ 42074 h 50435"/>
                      <a:gd name="connsiteX22" fmla="*/ 23195 w 38567"/>
                      <a:gd name="connsiteY22" fmla="*/ 42074 h 50435"/>
                      <a:gd name="connsiteX23" fmla="*/ 27510 w 38567"/>
                      <a:gd name="connsiteY23" fmla="*/ 40186 h 50435"/>
                      <a:gd name="connsiteX24" fmla="*/ 29398 w 38567"/>
                      <a:gd name="connsiteY24" fmla="*/ 35601 h 50435"/>
                      <a:gd name="connsiteX25" fmla="*/ 27510 w 38567"/>
                      <a:gd name="connsiteY25" fmla="*/ 31016 h 50435"/>
                      <a:gd name="connsiteX26" fmla="*/ 23195 w 38567"/>
                      <a:gd name="connsiteY26" fmla="*/ 29128 h 50435"/>
                      <a:gd name="connsiteX27" fmla="*/ 9440 w 38567"/>
                      <a:gd name="connsiteY27" fmla="*/ 29128 h 50435"/>
                      <a:gd name="connsiteX28" fmla="*/ 9440 w 38567"/>
                      <a:gd name="connsiteY28" fmla="*/ 42074 h 504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</a:cxnLst>
                    <a:rect l="l" t="t" r="r" b="b"/>
                    <a:pathLst>
                      <a:path w="38567" h="50435">
                        <a:moveTo>
                          <a:pt x="0" y="50435"/>
                        </a:moveTo>
                        <a:lnTo>
                          <a:pt x="0" y="0"/>
                        </a:lnTo>
                        <a:lnTo>
                          <a:pt x="23464" y="0"/>
                        </a:lnTo>
                        <a:cubicBezTo>
                          <a:pt x="27780" y="0"/>
                          <a:pt x="31286" y="1349"/>
                          <a:pt x="33983" y="3911"/>
                        </a:cubicBezTo>
                        <a:cubicBezTo>
                          <a:pt x="36680" y="6473"/>
                          <a:pt x="38029" y="9844"/>
                          <a:pt x="38029" y="14025"/>
                        </a:cubicBezTo>
                        <a:cubicBezTo>
                          <a:pt x="38029" y="17126"/>
                          <a:pt x="37219" y="19958"/>
                          <a:pt x="35466" y="22251"/>
                        </a:cubicBezTo>
                        <a:cubicBezTo>
                          <a:pt x="34657" y="23330"/>
                          <a:pt x="33713" y="24274"/>
                          <a:pt x="32904" y="24813"/>
                        </a:cubicBezTo>
                        <a:lnTo>
                          <a:pt x="32904" y="25218"/>
                        </a:lnTo>
                        <a:cubicBezTo>
                          <a:pt x="33983" y="25892"/>
                          <a:pt x="34927" y="26701"/>
                          <a:pt x="35736" y="27780"/>
                        </a:cubicBezTo>
                        <a:cubicBezTo>
                          <a:pt x="37624" y="30207"/>
                          <a:pt x="38568" y="33039"/>
                          <a:pt x="38568" y="36410"/>
                        </a:cubicBezTo>
                        <a:cubicBezTo>
                          <a:pt x="38568" y="40591"/>
                          <a:pt x="37219" y="43962"/>
                          <a:pt x="34522" y="46524"/>
                        </a:cubicBezTo>
                        <a:cubicBezTo>
                          <a:pt x="31825" y="49087"/>
                          <a:pt x="28454" y="50435"/>
                          <a:pt x="24004" y="50435"/>
                        </a:cubicBezTo>
                        <a:lnTo>
                          <a:pt x="0" y="50435"/>
                        </a:lnTo>
                        <a:close/>
                        <a:moveTo>
                          <a:pt x="9440" y="20902"/>
                        </a:moveTo>
                        <a:lnTo>
                          <a:pt x="22386" y="20902"/>
                        </a:lnTo>
                        <a:cubicBezTo>
                          <a:pt x="24139" y="20902"/>
                          <a:pt x="25622" y="20363"/>
                          <a:pt x="26836" y="19149"/>
                        </a:cubicBezTo>
                        <a:cubicBezTo>
                          <a:pt x="27915" y="18070"/>
                          <a:pt x="28589" y="16587"/>
                          <a:pt x="28589" y="14699"/>
                        </a:cubicBezTo>
                        <a:cubicBezTo>
                          <a:pt x="28589" y="12676"/>
                          <a:pt x="28050" y="11058"/>
                          <a:pt x="26971" y="9979"/>
                        </a:cubicBezTo>
                        <a:cubicBezTo>
                          <a:pt x="25892" y="8765"/>
                          <a:pt x="24408" y="8226"/>
                          <a:pt x="22520" y="8226"/>
                        </a:cubicBezTo>
                        <a:lnTo>
                          <a:pt x="9575" y="8226"/>
                        </a:lnTo>
                        <a:lnTo>
                          <a:pt x="9575" y="20902"/>
                        </a:lnTo>
                        <a:close/>
                        <a:moveTo>
                          <a:pt x="9440" y="42074"/>
                        </a:moveTo>
                        <a:lnTo>
                          <a:pt x="23195" y="42074"/>
                        </a:lnTo>
                        <a:cubicBezTo>
                          <a:pt x="24813" y="42074"/>
                          <a:pt x="26296" y="41400"/>
                          <a:pt x="27510" y="40186"/>
                        </a:cubicBezTo>
                        <a:cubicBezTo>
                          <a:pt x="28724" y="38973"/>
                          <a:pt x="29398" y="37354"/>
                          <a:pt x="29398" y="35601"/>
                        </a:cubicBezTo>
                        <a:cubicBezTo>
                          <a:pt x="29398" y="33713"/>
                          <a:pt x="28724" y="32230"/>
                          <a:pt x="27510" y="31016"/>
                        </a:cubicBezTo>
                        <a:cubicBezTo>
                          <a:pt x="26296" y="29803"/>
                          <a:pt x="24813" y="29128"/>
                          <a:pt x="23195" y="29128"/>
                        </a:cubicBezTo>
                        <a:lnTo>
                          <a:pt x="9440" y="29128"/>
                        </a:lnTo>
                        <a:lnTo>
                          <a:pt x="9440" y="4207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3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67" name="Полилиния: фигура 260">
                    <a:extLst>
                      <a:ext uri="{FF2B5EF4-FFF2-40B4-BE49-F238E27FC236}">
                        <a16:creationId xmlns:a16="http://schemas.microsoft.com/office/drawing/2014/main" id="{31038651-2284-1945-9216-F0FB76874D7C}"/>
                      </a:ext>
                    </a:extLst>
                  </p:cNvPr>
                  <p:cNvSpPr/>
                  <p:nvPr/>
                </p:nvSpPr>
                <p:spPr>
                  <a:xfrm>
                    <a:off x="2343318" y="716046"/>
                    <a:ext cx="33848" cy="50435"/>
                  </a:xfrm>
                  <a:custGeom>
                    <a:avLst/>
                    <a:gdLst>
                      <a:gd name="connsiteX0" fmla="*/ 0 w 33848"/>
                      <a:gd name="connsiteY0" fmla="*/ 50435 h 50435"/>
                      <a:gd name="connsiteX1" fmla="*/ 0 w 33848"/>
                      <a:gd name="connsiteY1" fmla="*/ 0 h 50435"/>
                      <a:gd name="connsiteX2" fmla="*/ 33848 w 33848"/>
                      <a:gd name="connsiteY2" fmla="*/ 0 h 50435"/>
                      <a:gd name="connsiteX3" fmla="*/ 33848 w 33848"/>
                      <a:gd name="connsiteY3" fmla="*/ 8631 h 50435"/>
                      <a:gd name="connsiteX4" fmla="*/ 9305 w 33848"/>
                      <a:gd name="connsiteY4" fmla="*/ 8631 h 50435"/>
                      <a:gd name="connsiteX5" fmla="*/ 9305 w 33848"/>
                      <a:gd name="connsiteY5" fmla="*/ 20902 h 50435"/>
                      <a:gd name="connsiteX6" fmla="*/ 32365 w 33848"/>
                      <a:gd name="connsiteY6" fmla="*/ 20902 h 50435"/>
                      <a:gd name="connsiteX7" fmla="*/ 32365 w 33848"/>
                      <a:gd name="connsiteY7" fmla="*/ 29533 h 50435"/>
                      <a:gd name="connsiteX8" fmla="*/ 9305 w 33848"/>
                      <a:gd name="connsiteY8" fmla="*/ 29533 h 50435"/>
                      <a:gd name="connsiteX9" fmla="*/ 9305 w 33848"/>
                      <a:gd name="connsiteY9" fmla="*/ 41804 h 50435"/>
                      <a:gd name="connsiteX10" fmla="*/ 33848 w 33848"/>
                      <a:gd name="connsiteY10" fmla="*/ 41804 h 50435"/>
                      <a:gd name="connsiteX11" fmla="*/ 33848 w 33848"/>
                      <a:gd name="connsiteY11" fmla="*/ 50435 h 50435"/>
                      <a:gd name="connsiteX12" fmla="*/ 0 w 33848"/>
                      <a:gd name="connsiteY12" fmla="*/ 50435 h 504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33848" h="50435">
                        <a:moveTo>
                          <a:pt x="0" y="50435"/>
                        </a:moveTo>
                        <a:lnTo>
                          <a:pt x="0" y="0"/>
                        </a:lnTo>
                        <a:lnTo>
                          <a:pt x="33848" y="0"/>
                        </a:lnTo>
                        <a:lnTo>
                          <a:pt x="33848" y="8631"/>
                        </a:lnTo>
                        <a:lnTo>
                          <a:pt x="9305" y="8631"/>
                        </a:lnTo>
                        <a:lnTo>
                          <a:pt x="9305" y="20902"/>
                        </a:lnTo>
                        <a:lnTo>
                          <a:pt x="32365" y="20902"/>
                        </a:lnTo>
                        <a:lnTo>
                          <a:pt x="32365" y="29533"/>
                        </a:lnTo>
                        <a:lnTo>
                          <a:pt x="9305" y="29533"/>
                        </a:lnTo>
                        <a:lnTo>
                          <a:pt x="9305" y="41804"/>
                        </a:lnTo>
                        <a:lnTo>
                          <a:pt x="33848" y="41804"/>
                        </a:lnTo>
                        <a:lnTo>
                          <a:pt x="33848" y="50435"/>
                        </a:lnTo>
                        <a:lnTo>
                          <a:pt x="0" y="5043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3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68" name="Полилиния: фигура 261">
                    <a:extLst>
                      <a:ext uri="{FF2B5EF4-FFF2-40B4-BE49-F238E27FC236}">
                        <a16:creationId xmlns:a16="http://schemas.microsoft.com/office/drawing/2014/main" id="{3D021639-41C2-F14D-884F-6D5930016724}"/>
                      </a:ext>
                    </a:extLst>
                  </p:cNvPr>
                  <p:cNvSpPr/>
                  <p:nvPr/>
                </p:nvSpPr>
                <p:spPr>
                  <a:xfrm>
                    <a:off x="2386606" y="716046"/>
                    <a:ext cx="41534" cy="50435"/>
                  </a:xfrm>
                  <a:custGeom>
                    <a:avLst/>
                    <a:gdLst>
                      <a:gd name="connsiteX0" fmla="*/ 0 w 41534"/>
                      <a:gd name="connsiteY0" fmla="*/ 50435 h 50435"/>
                      <a:gd name="connsiteX1" fmla="*/ 0 w 41534"/>
                      <a:gd name="connsiteY1" fmla="*/ 0 h 50435"/>
                      <a:gd name="connsiteX2" fmla="*/ 9440 w 41534"/>
                      <a:gd name="connsiteY2" fmla="*/ 0 h 50435"/>
                      <a:gd name="connsiteX3" fmla="*/ 9440 w 41534"/>
                      <a:gd name="connsiteY3" fmla="*/ 20228 h 50435"/>
                      <a:gd name="connsiteX4" fmla="*/ 32230 w 41534"/>
                      <a:gd name="connsiteY4" fmla="*/ 20228 h 50435"/>
                      <a:gd name="connsiteX5" fmla="*/ 32230 w 41534"/>
                      <a:gd name="connsiteY5" fmla="*/ 0 h 50435"/>
                      <a:gd name="connsiteX6" fmla="*/ 41535 w 41534"/>
                      <a:gd name="connsiteY6" fmla="*/ 0 h 50435"/>
                      <a:gd name="connsiteX7" fmla="*/ 41535 w 41534"/>
                      <a:gd name="connsiteY7" fmla="*/ 50435 h 50435"/>
                      <a:gd name="connsiteX8" fmla="*/ 32230 w 41534"/>
                      <a:gd name="connsiteY8" fmla="*/ 50435 h 50435"/>
                      <a:gd name="connsiteX9" fmla="*/ 32230 w 41534"/>
                      <a:gd name="connsiteY9" fmla="*/ 29533 h 50435"/>
                      <a:gd name="connsiteX10" fmla="*/ 9440 w 41534"/>
                      <a:gd name="connsiteY10" fmla="*/ 29533 h 50435"/>
                      <a:gd name="connsiteX11" fmla="*/ 9440 w 41534"/>
                      <a:gd name="connsiteY11" fmla="*/ 50435 h 50435"/>
                      <a:gd name="connsiteX12" fmla="*/ 0 w 41534"/>
                      <a:gd name="connsiteY12" fmla="*/ 50435 h 504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1534" h="50435">
                        <a:moveTo>
                          <a:pt x="0" y="50435"/>
                        </a:moveTo>
                        <a:lnTo>
                          <a:pt x="0" y="0"/>
                        </a:lnTo>
                        <a:lnTo>
                          <a:pt x="9440" y="0"/>
                        </a:lnTo>
                        <a:lnTo>
                          <a:pt x="9440" y="20228"/>
                        </a:lnTo>
                        <a:lnTo>
                          <a:pt x="32230" y="20228"/>
                        </a:lnTo>
                        <a:lnTo>
                          <a:pt x="32230" y="0"/>
                        </a:lnTo>
                        <a:lnTo>
                          <a:pt x="41535" y="0"/>
                        </a:lnTo>
                        <a:lnTo>
                          <a:pt x="41535" y="50435"/>
                        </a:lnTo>
                        <a:lnTo>
                          <a:pt x="32230" y="50435"/>
                        </a:lnTo>
                        <a:lnTo>
                          <a:pt x="32230" y="29533"/>
                        </a:lnTo>
                        <a:lnTo>
                          <a:pt x="9440" y="29533"/>
                        </a:lnTo>
                        <a:lnTo>
                          <a:pt x="9440" y="50435"/>
                        </a:lnTo>
                        <a:lnTo>
                          <a:pt x="0" y="5043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3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69" name="Полилиния: фигура 262">
                    <a:extLst>
                      <a:ext uri="{FF2B5EF4-FFF2-40B4-BE49-F238E27FC236}">
                        <a16:creationId xmlns:a16="http://schemas.microsoft.com/office/drawing/2014/main" id="{9299C7EA-5F75-634E-BEF8-9A77976A2053}"/>
                      </a:ext>
                    </a:extLst>
                  </p:cNvPr>
                  <p:cNvSpPr/>
                  <p:nvPr/>
                </p:nvSpPr>
                <p:spPr>
                  <a:xfrm>
                    <a:off x="2438929" y="716046"/>
                    <a:ext cx="41534" cy="50435"/>
                  </a:xfrm>
                  <a:custGeom>
                    <a:avLst/>
                    <a:gdLst>
                      <a:gd name="connsiteX0" fmla="*/ 0 w 41534"/>
                      <a:gd name="connsiteY0" fmla="*/ 50435 h 50435"/>
                      <a:gd name="connsiteX1" fmla="*/ 0 w 41534"/>
                      <a:gd name="connsiteY1" fmla="*/ 0 h 50435"/>
                      <a:gd name="connsiteX2" fmla="*/ 9440 w 41534"/>
                      <a:gd name="connsiteY2" fmla="*/ 0 h 50435"/>
                      <a:gd name="connsiteX3" fmla="*/ 9440 w 41534"/>
                      <a:gd name="connsiteY3" fmla="*/ 20228 h 50435"/>
                      <a:gd name="connsiteX4" fmla="*/ 32230 w 41534"/>
                      <a:gd name="connsiteY4" fmla="*/ 20228 h 50435"/>
                      <a:gd name="connsiteX5" fmla="*/ 32230 w 41534"/>
                      <a:gd name="connsiteY5" fmla="*/ 0 h 50435"/>
                      <a:gd name="connsiteX6" fmla="*/ 41535 w 41534"/>
                      <a:gd name="connsiteY6" fmla="*/ 0 h 50435"/>
                      <a:gd name="connsiteX7" fmla="*/ 41535 w 41534"/>
                      <a:gd name="connsiteY7" fmla="*/ 50435 h 50435"/>
                      <a:gd name="connsiteX8" fmla="*/ 32230 w 41534"/>
                      <a:gd name="connsiteY8" fmla="*/ 50435 h 50435"/>
                      <a:gd name="connsiteX9" fmla="*/ 32230 w 41534"/>
                      <a:gd name="connsiteY9" fmla="*/ 29533 h 50435"/>
                      <a:gd name="connsiteX10" fmla="*/ 9440 w 41534"/>
                      <a:gd name="connsiteY10" fmla="*/ 29533 h 50435"/>
                      <a:gd name="connsiteX11" fmla="*/ 9440 w 41534"/>
                      <a:gd name="connsiteY11" fmla="*/ 50435 h 50435"/>
                      <a:gd name="connsiteX12" fmla="*/ 0 w 41534"/>
                      <a:gd name="connsiteY12" fmla="*/ 50435 h 504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1534" h="50435">
                        <a:moveTo>
                          <a:pt x="0" y="50435"/>
                        </a:moveTo>
                        <a:lnTo>
                          <a:pt x="0" y="0"/>
                        </a:lnTo>
                        <a:lnTo>
                          <a:pt x="9440" y="0"/>
                        </a:lnTo>
                        <a:lnTo>
                          <a:pt x="9440" y="20228"/>
                        </a:lnTo>
                        <a:lnTo>
                          <a:pt x="32230" y="20228"/>
                        </a:lnTo>
                        <a:lnTo>
                          <a:pt x="32230" y="0"/>
                        </a:lnTo>
                        <a:lnTo>
                          <a:pt x="41535" y="0"/>
                        </a:lnTo>
                        <a:lnTo>
                          <a:pt x="41535" y="50435"/>
                        </a:lnTo>
                        <a:lnTo>
                          <a:pt x="32230" y="50435"/>
                        </a:lnTo>
                        <a:lnTo>
                          <a:pt x="32230" y="29533"/>
                        </a:lnTo>
                        <a:lnTo>
                          <a:pt x="9440" y="29533"/>
                        </a:lnTo>
                        <a:lnTo>
                          <a:pt x="9440" y="50435"/>
                        </a:lnTo>
                        <a:lnTo>
                          <a:pt x="0" y="5043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3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70" name="Полилиния: фигура 263">
                    <a:extLst>
                      <a:ext uri="{FF2B5EF4-FFF2-40B4-BE49-F238E27FC236}">
                        <a16:creationId xmlns:a16="http://schemas.microsoft.com/office/drawing/2014/main" id="{3C2283E2-14CB-DD4E-A689-761792BB53F9}"/>
                      </a:ext>
                    </a:extLst>
                  </p:cNvPr>
                  <p:cNvSpPr/>
                  <p:nvPr/>
                </p:nvSpPr>
                <p:spPr>
                  <a:xfrm>
                    <a:off x="2491252" y="716046"/>
                    <a:ext cx="51648" cy="50569"/>
                  </a:xfrm>
                  <a:custGeom>
                    <a:avLst/>
                    <a:gdLst>
                      <a:gd name="connsiteX0" fmla="*/ 0 w 51648"/>
                      <a:gd name="connsiteY0" fmla="*/ 50435 h 50569"/>
                      <a:gd name="connsiteX1" fmla="*/ 0 w 51648"/>
                      <a:gd name="connsiteY1" fmla="*/ 0 h 50569"/>
                      <a:gd name="connsiteX2" fmla="*/ 9440 w 51648"/>
                      <a:gd name="connsiteY2" fmla="*/ 0 h 50569"/>
                      <a:gd name="connsiteX3" fmla="*/ 9440 w 51648"/>
                      <a:gd name="connsiteY3" fmla="*/ 16587 h 50569"/>
                      <a:gd name="connsiteX4" fmla="*/ 21037 w 51648"/>
                      <a:gd name="connsiteY4" fmla="*/ 16587 h 50569"/>
                      <a:gd name="connsiteX5" fmla="*/ 32634 w 51648"/>
                      <a:gd name="connsiteY5" fmla="*/ 21307 h 50569"/>
                      <a:gd name="connsiteX6" fmla="*/ 37219 w 51648"/>
                      <a:gd name="connsiteY6" fmla="*/ 33578 h 50569"/>
                      <a:gd name="connsiteX7" fmla="*/ 32634 w 51648"/>
                      <a:gd name="connsiteY7" fmla="*/ 45850 h 50569"/>
                      <a:gd name="connsiteX8" fmla="*/ 21037 w 51648"/>
                      <a:gd name="connsiteY8" fmla="*/ 50570 h 50569"/>
                      <a:gd name="connsiteX9" fmla="*/ 0 w 51648"/>
                      <a:gd name="connsiteY9" fmla="*/ 50570 h 50569"/>
                      <a:gd name="connsiteX10" fmla="*/ 9305 w 51648"/>
                      <a:gd name="connsiteY10" fmla="*/ 41400 h 50569"/>
                      <a:gd name="connsiteX11" fmla="*/ 20498 w 51648"/>
                      <a:gd name="connsiteY11" fmla="*/ 41400 h 50569"/>
                      <a:gd name="connsiteX12" fmla="*/ 25622 w 51648"/>
                      <a:gd name="connsiteY12" fmla="*/ 39107 h 50569"/>
                      <a:gd name="connsiteX13" fmla="*/ 27645 w 51648"/>
                      <a:gd name="connsiteY13" fmla="*/ 33444 h 50569"/>
                      <a:gd name="connsiteX14" fmla="*/ 25622 w 51648"/>
                      <a:gd name="connsiteY14" fmla="*/ 27780 h 50569"/>
                      <a:gd name="connsiteX15" fmla="*/ 20498 w 51648"/>
                      <a:gd name="connsiteY15" fmla="*/ 25487 h 50569"/>
                      <a:gd name="connsiteX16" fmla="*/ 9305 w 51648"/>
                      <a:gd name="connsiteY16" fmla="*/ 25487 h 50569"/>
                      <a:gd name="connsiteX17" fmla="*/ 9305 w 51648"/>
                      <a:gd name="connsiteY17" fmla="*/ 41400 h 50569"/>
                      <a:gd name="connsiteX18" fmla="*/ 42209 w 51648"/>
                      <a:gd name="connsiteY18" fmla="*/ 50435 h 50569"/>
                      <a:gd name="connsiteX19" fmla="*/ 42209 w 51648"/>
                      <a:gd name="connsiteY19" fmla="*/ 0 h 50569"/>
                      <a:gd name="connsiteX20" fmla="*/ 51649 w 51648"/>
                      <a:gd name="connsiteY20" fmla="*/ 0 h 50569"/>
                      <a:gd name="connsiteX21" fmla="*/ 51649 w 51648"/>
                      <a:gd name="connsiteY21" fmla="*/ 50435 h 50569"/>
                      <a:gd name="connsiteX22" fmla="*/ 42209 w 51648"/>
                      <a:gd name="connsiteY22" fmla="*/ 50435 h 505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51648" h="50569">
                        <a:moveTo>
                          <a:pt x="0" y="50435"/>
                        </a:moveTo>
                        <a:lnTo>
                          <a:pt x="0" y="0"/>
                        </a:lnTo>
                        <a:lnTo>
                          <a:pt x="9440" y="0"/>
                        </a:lnTo>
                        <a:lnTo>
                          <a:pt x="9440" y="16587"/>
                        </a:lnTo>
                        <a:lnTo>
                          <a:pt x="21037" y="16587"/>
                        </a:lnTo>
                        <a:cubicBezTo>
                          <a:pt x="25757" y="16587"/>
                          <a:pt x="29668" y="18205"/>
                          <a:pt x="32634" y="21307"/>
                        </a:cubicBezTo>
                        <a:cubicBezTo>
                          <a:pt x="35736" y="24408"/>
                          <a:pt x="37219" y="28589"/>
                          <a:pt x="37219" y="33578"/>
                        </a:cubicBezTo>
                        <a:cubicBezTo>
                          <a:pt x="37219" y="38568"/>
                          <a:pt x="35736" y="42614"/>
                          <a:pt x="32634" y="45850"/>
                        </a:cubicBezTo>
                        <a:cubicBezTo>
                          <a:pt x="29533" y="49087"/>
                          <a:pt x="25757" y="50570"/>
                          <a:pt x="21037" y="50570"/>
                        </a:cubicBezTo>
                        <a:lnTo>
                          <a:pt x="0" y="50570"/>
                        </a:lnTo>
                        <a:close/>
                        <a:moveTo>
                          <a:pt x="9305" y="41400"/>
                        </a:moveTo>
                        <a:lnTo>
                          <a:pt x="20498" y="41400"/>
                        </a:lnTo>
                        <a:cubicBezTo>
                          <a:pt x="22520" y="41400"/>
                          <a:pt x="24274" y="40726"/>
                          <a:pt x="25622" y="39107"/>
                        </a:cubicBezTo>
                        <a:cubicBezTo>
                          <a:pt x="26971" y="37624"/>
                          <a:pt x="27645" y="35736"/>
                          <a:pt x="27645" y="33444"/>
                        </a:cubicBezTo>
                        <a:cubicBezTo>
                          <a:pt x="27645" y="31151"/>
                          <a:pt x="26971" y="29263"/>
                          <a:pt x="25622" y="27780"/>
                        </a:cubicBezTo>
                        <a:cubicBezTo>
                          <a:pt x="24274" y="26296"/>
                          <a:pt x="22520" y="25487"/>
                          <a:pt x="20498" y="25487"/>
                        </a:cubicBezTo>
                        <a:lnTo>
                          <a:pt x="9305" y="25487"/>
                        </a:lnTo>
                        <a:lnTo>
                          <a:pt x="9305" y="41400"/>
                        </a:lnTo>
                        <a:close/>
                        <a:moveTo>
                          <a:pt x="42209" y="50435"/>
                        </a:moveTo>
                        <a:lnTo>
                          <a:pt x="42209" y="0"/>
                        </a:lnTo>
                        <a:lnTo>
                          <a:pt x="51649" y="0"/>
                        </a:lnTo>
                        <a:lnTo>
                          <a:pt x="51649" y="50435"/>
                        </a:lnTo>
                        <a:lnTo>
                          <a:pt x="42209" y="5043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34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grpSp>
                <p:nvGrpSpPr>
                  <p:cNvPr id="471" name="Рисунок 113">
                    <a:extLst>
                      <a:ext uri="{FF2B5EF4-FFF2-40B4-BE49-F238E27FC236}">
                        <a16:creationId xmlns:a16="http://schemas.microsoft.com/office/drawing/2014/main" id="{4F0405D5-598A-8144-8574-D2AFFA48C1EA}"/>
                      </a:ext>
                    </a:extLst>
                  </p:cNvPr>
                  <p:cNvGrpSpPr/>
                  <p:nvPr/>
                </p:nvGrpSpPr>
                <p:grpSpPr>
                  <a:xfrm>
                    <a:off x="2553554" y="698650"/>
                    <a:ext cx="41534" cy="67831"/>
                    <a:chOff x="2553554" y="698650"/>
                    <a:chExt cx="41534" cy="67831"/>
                  </a:xfrm>
                  <a:solidFill>
                    <a:srgbClr val="FFFFFF"/>
                  </a:solidFill>
                </p:grpSpPr>
                <p:sp>
                  <p:nvSpPr>
                    <p:cNvPr id="472" name="Полилиния: фигура 265">
                      <a:extLst>
                        <a:ext uri="{FF2B5EF4-FFF2-40B4-BE49-F238E27FC236}">
                          <a16:creationId xmlns:a16="http://schemas.microsoft.com/office/drawing/2014/main" id="{0EEBA3B2-D7C1-3D40-BA3F-E33016F3C1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53554" y="715911"/>
                      <a:ext cx="41534" cy="50569"/>
                    </a:xfrm>
                    <a:custGeom>
                      <a:avLst/>
                      <a:gdLst>
                        <a:gd name="connsiteX0" fmla="*/ 0 w 41534"/>
                        <a:gd name="connsiteY0" fmla="*/ 50570 h 50569"/>
                        <a:gd name="connsiteX1" fmla="*/ 0 w 41534"/>
                        <a:gd name="connsiteY1" fmla="*/ 0 h 50569"/>
                        <a:gd name="connsiteX2" fmla="*/ 9440 w 41534"/>
                        <a:gd name="connsiteY2" fmla="*/ 0 h 50569"/>
                        <a:gd name="connsiteX3" fmla="*/ 9440 w 41534"/>
                        <a:gd name="connsiteY3" fmla="*/ 35062 h 50569"/>
                        <a:gd name="connsiteX4" fmla="*/ 10923 w 41534"/>
                        <a:gd name="connsiteY4" fmla="*/ 35062 h 50569"/>
                        <a:gd name="connsiteX5" fmla="*/ 28859 w 41534"/>
                        <a:gd name="connsiteY5" fmla="*/ 0 h 50569"/>
                        <a:gd name="connsiteX6" fmla="*/ 41535 w 41534"/>
                        <a:gd name="connsiteY6" fmla="*/ 0 h 50569"/>
                        <a:gd name="connsiteX7" fmla="*/ 41535 w 41534"/>
                        <a:gd name="connsiteY7" fmla="*/ 50570 h 50569"/>
                        <a:gd name="connsiteX8" fmla="*/ 32230 w 41534"/>
                        <a:gd name="connsiteY8" fmla="*/ 50570 h 50569"/>
                        <a:gd name="connsiteX9" fmla="*/ 32230 w 41534"/>
                        <a:gd name="connsiteY9" fmla="*/ 15508 h 50569"/>
                        <a:gd name="connsiteX10" fmla="*/ 30747 w 41534"/>
                        <a:gd name="connsiteY10" fmla="*/ 15508 h 50569"/>
                        <a:gd name="connsiteX11" fmla="*/ 12676 w 41534"/>
                        <a:gd name="connsiteY11" fmla="*/ 50570 h 505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41534" h="50569">
                          <a:moveTo>
                            <a:pt x="0" y="50570"/>
                          </a:moveTo>
                          <a:lnTo>
                            <a:pt x="0" y="0"/>
                          </a:lnTo>
                          <a:lnTo>
                            <a:pt x="9440" y="0"/>
                          </a:lnTo>
                          <a:lnTo>
                            <a:pt x="9440" y="35062"/>
                          </a:lnTo>
                          <a:lnTo>
                            <a:pt x="10923" y="35062"/>
                          </a:lnTo>
                          <a:lnTo>
                            <a:pt x="28859" y="0"/>
                          </a:lnTo>
                          <a:lnTo>
                            <a:pt x="41535" y="0"/>
                          </a:lnTo>
                          <a:lnTo>
                            <a:pt x="41535" y="50570"/>
                          </a:lnTo>
                          <a:lnTo>
                            <a:pt x="32230" y="50570"/>
                          </a:lnTo>
                          <a:lnTo>
                            <a:pt x="32230" y="15508"/>
                          </a:lnTo>
                          <a:lnTo>
                            <a:pt x="30747" y="15508"/>
                          </a:lnTo>
                          <a:lnTo>
                            <a:pt x="12676" y="5057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3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73" name="Полилиния: фигура 266">
                      <a:extLst>
                        <a:ext uri="{FF2B5EF4-FFF2-40B4-BE49-F238E27FC236}">
                          <a16:creationId xmlns:a16="http://schemas.microsoft.com/office/drawing/2014/main" id="{A36A8790-760A-444A-B5C8-7A33CC53CA8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59352" y="698650"/>
                      <a:ext cx="27779" cy="9304"/>
                    </a:xfrm>
                    <a:custGeom>
                      <a:avLst/>
                      <a:gdLst>
                        <a:gd name="connsiteX0" fmla="*/ 0 w 27779"/>
                        <a:gd name="connsiteY0" fmla="*/ 0 h 9304"/>
                        <a:gd name="connsiteX1" fmla="*/ 23060 w 27779"/>
                        <a:gd name="connsiteY1" fmla="*/ 0 h 9304"/>
                        <a:gd name="connsiteX2" fmla="*/ 27780 w 27779"/>
                        <a:gd name="connsiteY2" fmla="*/ 9305 h 9304"/>
                        <a:gd name="connsiteX3" fmla="*/ 4720 w 27779"/>
                        <a:gd name="connsiteY3" fmla="*/ 9305 h 930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7779" h="9304">
                          <a:moveTo>
                            <a:pt x="0" y="0"/>
                          </a:moveTo>
                          <a:lnTo>
                            <a:pt x="23060" y="0"/>
                          </a:lnTo>
                          <a:lnTo>
                            <a:pt x="27780" y="9305"/>
                          </a:lnTo>
                          <a:lnTo>
                            <a:pt x="4720" y="9305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34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ru-RU"/>
                    </a:p>
                  </p:txBody>
                </p:sp>
              </p:grpSp>
            </p:grpSp>
          </p:grpSp>
        </p:grpSp>
        <p:sp>
          <p:nvSpPr>
            <p:cNvPr id="452" name="Полилиния: фигура 267">
              <a:extLst>
                <a:ext uri="{FF2B5EF4-FFF2-40B4-BE49-F238E27FC236}">
                  <a16:creationId xmlns:a16="http://schemas.microsoft.com/office/drawing/2014/main" id="{2EA2BD99-1567-1248-8FEA-AFC1F3ACF8A9}"/>
                </a:ext>
              </a:extLst>
            </p:cNvPr>
            <p:cNvSpPr/>
            <p:nvPr/>
          </p:nvSpPr>
          <p:spPr>
            <a:xfrm>
              <a:off x="1221070" y="375677"/>
              <a:ext cx="23194" cy="490056"/>
            </a:xfrm>
            <a:custGeom>
              <a:avLst/>
              <a:gdLst>
                <a:gd name="connsiteX0" fmla="*/ 0 w 23194"/>
                <a:gd name="connsiteY0" fmla="*/ 0 h 490056"/>
                <a:gd name="connsiteX1" fmla="*/ 23195 w 23194"/>
                <a:gd name="connsiteY1" fmla="*/ 0 h 490056"/>
                <a:gd name="connsiteX2" fmla="*/ 23195 w 23194"/>
                <a:gd name="connsiteY2" fmla="*/ 490056 h 490056"/>
                <a:gd name="connsiteX3" fmla="*/ 0 w 23194"/>
                <a:gd name="connsiteY3" fmla="*/ 490056 h 490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194" h="490056">
                  <a:moveTo>
                    <a:pt x="0" y="0"/>
                  </a:moveTo>
                  <a:lnTo>
                    <a:pt x="23195" y="0"/>
                  </a:lnTo>
                  <a:lnTo>
                    <a:pt x="23195" y="490056"/>
                  </a:lnTo>
                  <a:lnTo>
                    <a:pt x="0" y="490056"/>
                  </a:lnTo>
                  <a:close/>
                </a:path>
              </a:pathLst>
            </a:custGeom>
            <a:solidFill>
              <a:schemeClr val="bg1"/>
            </a:solidFill>
            <a:ln w="1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pic>
        <p:nvPicPr>
          <p:cNvPr id="519" name="Рисунок 518">
            <a:extLst>
              <a:ext uri="{FF2B5EF4-FFF2-40B4-BE49-F238E27FC236}">
                <a16:creationId xmlns:a16="http://schemas.microsoft.com/office/drawing/2014/main" id="{9DB19C78-5F20-9942-92E4-A6459F64AADC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346" y="399311"/>
            <a:ext cx="2289076" cy="763578"/>
          </a:xfrm>
          <a:prstGeom prst="rect">
            <a:avLst/>
          </a:prstGeom>
        </p:spPr>
      </p:pic>
      <p:pic>
        <p:nvPicPr>
          <p:cNvPr id="520" name="Рисунок 519">
            <a:extLst>
              <a:ext uri="{FF2B5EF4-FFF2-40B4-BE49-F238E27FC236}">
                <a16:creationId xmlns:a16="http://schemas.microsoft.com/office/drawing/2014/main" id="{B85EB9E8-1524-4042-8EC7-4CDD0623DA89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2115" y="272200"/>
            <a:ext cx="1667769" cy="1300005"/>
          </a:xfrm>
          <a:prstGeom prst="rect">
            <a:avLst/>
          </a:prstGeom>
        </p:spPr>
      </p:pic>
      <p:pic>
        <p:nvPicPr>
          <p:cNvPr id="521" name="Рисунок 520">
            <a:extLst>
              <a:ext uri="{FF2B5EF4-FFF2-40B4-BE49-F238E27FC236}">
                <a16:creationId xmlns:a16="http://schemas.microsoft.com/office/drawing/2014/main" id="{1CFAF7F6-6919-E840-8068-3E70071B2BDF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1865" y="375805"/>
            <a:ext cx="1993572" cy="763578"/>
          </a:xfrm>
          <a:prstGeom prst="rect">
            <a:avLst/>
          </a:prstGeom>
        </p:spPr>
      </p:pic>
      <p:sp>
        <p:nvSpPr>
          <p:cNvPr id="523" name="Текст 522">
            <a:extLst>
              <a:ext uri="{FF2B5EF4-FFF2-40B4-BE49-F238E27FC236}">
                <a16:creationId xmlns:a16="http://schemas.microsoft.com/office/drawing/2014/main" id="{DD8EAB27-7526-9849-91C0-9991CE7B26F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43088" y="2174875"/>
            <a:ext cx="6808777" cy="2430463"/>
          </a:xfrm>
        </p:spPr>
        <p:txBody>
          <a:bodyPr/>
          <a:lstStyle>
            <a:lvl1pPr marL="50800" indent="0">
              <a:buNone/>
              <a:defRPr b="1">
                <a:solidFill>
                  <a:srgbClr val="1C7CA8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Наименование проекта</a:t>
            </a:r>
          </a:p>
        </p:txBody>
      </p:sp>
      <p:sp>
        <p:nvSpPr>
          <p:cNvPr id="525" name="Текст 524">
            <a:extLst>
              <a:ext uri="{FF2B5EF4-FFF2-40B4-BE49-F238E27FC236}">
                <a16:creationId xmlns:a16="http://schemas.microsoft.com/office/drawing/2014/main" id="{ABF49404-B1EB-404E-871C-7E563F67C5F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43088" y="5526216"/>
            <a:ext cx="6808777" cy="46166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rgbClr val="1C7CA8"/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ФИО выступающего участника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E7E74A6-DF9E-A344-8847-2C38C3CF631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915062" y="2174875"/>
            <a:ext cx="1730375" cy="1668463"/>
          </a:xfrm>
        </p:spPr>
        <p:txBody>
          <a:bodyPr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Логотип проекта (при наличии)</a:t>
            </a:r>
          </a:p>
        </p:txBody>
      </p:sp>
    </p:spTree>
    <p:extLst>
      <p:ext uri="{BB962C8B-B14F-4D97-AF65-F5344CB8AC3E}">
        <p14:creationId xmlns:p14="http://schemas.microsoft.com/office/powerpoint/2010/main" val="3854765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179F-B172-4B1B-AE76-EF9D786F7E6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Google Shape;25;p13">
            <a:extLst>
              <a:ext uri="{FF2B5EF4-FFF2-40B4-BE49-F238E27FC236}">
                <a16:creationId xmlns:a16="http://schemas.microsoft.com/office/drawing/2014/main" id="{298ADF80-E258-994A-BFE7-E281499B1FD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0365" y="3788907"/>
            <a:ext cx="3390884" cy="2199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6" name="Google Shape;26;p13">
            <a:extLst>
              <a:ext uri="{FF2B5EF4-FFF2-40B4-BE49-F238E27FC236}">
                <a16:creationId xmlns:a16="http://schemas.microsoft.com/office/drawing/2014/main" id="{851D00BF-9576-7545-B5F3-FFFB9B343976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260356" y="3788908"/>
            <a:ext cx="3531085" cy="2211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139700" lvl="0" indent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" name="Google Shape;27;p13">
            <a:extLst>
              <a:ext uri="{FF2B5EF4-FFF2-40B4-BE49-F238E27FC236}">
                <a16:creationId xmlns:a16="http://schemas.microsoft.com/office/drawing/2014/main" id="{01179877-0C55-2E49-9296-F5C5F9B7CF90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8210548" y="3788906"/>
            <a:ext cx="3531085" cy="2211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139700" lvl="0" indent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8" name="Google Shape;28;p13">
            <a:extLst>
              <a:ext uri="{FF2B5EF4-FFF2-40B4-BE49-F238E27FC236}">
                <a16:creationId xmlns:a16="http://schemas.microsoft.com/office/drawing/2014/main" id="{55B633E0-C0FA-A649-966A-9431FCA8F77C}"/>
              </a:ext>
            </a:extLst>
          </p:cNvPr>
          <p:cNvSpPr txBox="1">
            <a:spLocks noGrp="1"/>
          </p:cNvSpPr>
          <p:nvPr>
            <p:ph type="body" idx="4"/>
          </p:nvPr>
        </p:nvSpPr>
        <p:spPr>
          <a:xfrm>
            <a:off x="450365" y="1260289"/>
            <a:ext cx="3390884" cy="1268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" name="Google Shape;29;p13">
            <a:extLst>
              <a:ext uri="{FF2B5EF4-FFF2-40B4-BE49-F238E27FC236}">
                <a16:creationId xmlns:a16="http://schemas.microsoft.com/office/drawing/2014/main" id="{AF6B91AD-36A3-B24F-8C9B-AEDB75F57D88}"/>
              </a:ext>
            </a:extLst>
          </p:cNvPr>
          <p:cNvSpPr txBox="1">
            <a:spLocks noGrp="1"/>
          </p:cNvSpPr>
          <p:nvPr>
            <p:ph type="body" idx="5"/>
          </p:nvPr>
        </p:nvSpPr>
        <p:spPr>
          <a:xfrm>
            <a:off x="8210550" y="1272573"/>
            <a:ext cx="3531085" cy="1268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139700" lvl="0" indent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Arial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" name="Google Shape;32;p13">
            <a:extLst>
              <a:ext uri="{FF2B5EF4-FFF2-40B4-BE49-F238E27FC236}">
                <a16:creationId xmlns:a16="http://schemas.microsoft.com/office/drawing/2014/main" id="{8AE9FD7D-1462-D240-9947-0FB9EBD3DA6D}"/>
              </a:ext>
            </a:extLst>
          </p:cNvPr>
          <p:cNvSpPr txBox="1">
            <a:spLocks noGrp="1"/>
          </p:cNvSpPr>
          <p:nvPr>
            <p:ph type="body" idx="6"/>
          </p:nvPr>
        </p:nvSpPr>
        <p:spPr>
          <a:xfrm>
            <a:off x="4260357" y="1272573"/>
            <a:ext cx="3531085" cy="1268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38885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38;p14">
            <a:extLst>
              <a:ext uri="{FF2B5EF4-FFF2-40B4-BE49-F238E27FC236}">
                <a16:creationId xmlns:a16="http://schemas.microsoft.com/office/drawing/2014/main" id="{305062E2-6EF2-6F4E-9328-DDD579E037B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0164" y="1768641"/>
            <a:ext cx="3531085" cy="4219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Calibri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" name="Google Shape;39;p14">
            <a:extLst>
              <a:ext uri="{FF2B5EF4-FFF2-40B4-BE49-F238E27FC236}">
                <a16:creationId xmlns:a16="http://schemas.microsoft.com/office/drawing/2014/main" id="{DF63DD4A-D1E1-404E-89E3-7EA8F3CD0A11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260356" y="1768641"/>
            <a:ext cx="3531085" cy="4232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None/>
              <a:defRPr sz="140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Calibri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" name="Google Shape;40;p14">
            <a:extLst>
              <a:ext uri="{FF2B5EF4-FFF2-40B4-BE49-F238E27FC236}">
                <a16:creationId xmlns:a16="http://schemas.microsoft.com/office/drawing/2014/main" id="{0281DD74-1569-2B42-A780-2F346A9017F6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8210548" y="1768640"/>
            <a:ext cx="3531085" cy="4232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Noto Sans Symbols"/>
              <a:buNone/>
              <a:defRPr sz="140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Calibri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28851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46;p15">
            <a:extLst>
              <a:ext uri="{FF2B5EF4-FFF2-40B4-BE49-F238E27FC236}">
                <a16:creationId xmlns:a16="http://schemas.microsoft.com/office/drawing/2014/main" id="{D74B2C67-4A0E-6140-BC1E-65A8BC7B974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49696" y="3655425"/>
            <a:ext cx="3312441" cy="22471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Calibri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" name="Google Shape;47;p15">
            <a:extLst>
              <a:ext uri="{FF2B5EF4-FFF2-40B4-BE49-F238E27FC236}">
                <a16:creationId xmlns:a16="http://schemas.microsoft.com/office/drawing/2014/main" id="{D653845D-3C77-094B-82B6-75A749FD9E58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49696" y="1443790"/>
            <a:ext cx="3312441" cy="1815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8" name="Google Shape;48;p15">
            <a:extLst>
              <a:ext uri="{FF2B5EF4-FFF2-40B4-BE49-F238E27FC236}">
                <a16:creationId xmlns:a16="http://schemas.microsoft.com/office/drawing/2014/main" id="{F2C6D662-B0C9-F44E-9168-A1919DDB4870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4439779" y="3655425"/>
            <a:ext cx="3312441" cy="2247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Calibri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" name="Google Shape;49;p15">
            <a:extLst>
              <a:ext uri="{FF2B5EF4-FFF2-40B4-BE49-F238E27FC236}">
                <a16:creationId xmlns:a16="http://schemas.microsoft.com/office/drawing/2014/main" id="{DBB044EA-3545-AD4C-AC19-C46A2EB634A0}"/>
              </a:ext>
            </a:extLst>
          </p:cNvPr>
          <p:cNvSpPr txBox="1">
            <a:spLocks noGrp="1"/>
          </p:cNvSpPr>
          <p:nvPr>
            <p:ph type="body" idx="4"/>
          </p:nvPr>
        </p:nvSpPr>
        <p:spPr>
          <a:xfrm>
            <a:off x="4439779" y="1443790"/>
            <a:ext cx="3312441" cy="1815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" name="Google Shape;50;p15">
            <a:extLst>
              <a:ext uri="{FF2B5EF4-FFF2-40B4-BE49-F238E27FC236}">
                <a16:creationId xmlns:a16="http://schemas.microsoft.com/office/drawing/2014/main" id="{74185063-8184-2944-BBCC-7EBECC0A0FD2}"/>
              </a:ext>
            </a:extLst>
          </p:cNvPr>
          <p:cNvSpPr txBox="1">
            <a:spLocks noGrp="1"/>
          </p:cNvSpPr>
          <p:nvPr>
            <p:ph type="body" idx="5"/>
          </p:nvPr>
        </p:nvSpPr>
        <p:spPr>
          <a:xfrm>
            <a:off x="8273970" y="3655423"/>
            <a:ext cx="3312441" cy="2247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Calibri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" name="Google Shape;51;p15">
            <a:extLst>
              <a:ext uri="{FF2B5EF4-FFF2-40B4-BE49-F238E27FC236}">
                <a16:creationId xmlns:a16="http://schemas.microsoft.com/office/drawing/2014/main" id="{66781696-6038-954A-AEB1-139AFEDBB8D4}"/>
              </a:ext>
            </a:extLst>
          </p:cNvPr>
          <p:cNvSpPr txBox="1">
            <a:spLocks noGrp="1"/>
          </p:cNvSpPr>
          <p:nvPr>
            <p:ph type="body" idx="6"/>
          </p:nvPr>
        </p:nvSpPr>
        <p:spPr>
          <a:xfrm>
            <a:off x="8273970" y="1443790"/>
            <a:ext cx="3312441" cy="1815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97100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57;p16">
            <a:extLst>
              <a:ext uri="{FF2B5EF4-FFF2-40B4-BE49-F238E27FC236}">
                <a16:creationId xmlns:a16="http://schemas.microsoft.com/office/drawing/2014/main" id="{50E4CBFF-E717-6F4A-9565-D340DCD8225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38733" y="1358893"/>
            <a:ext cx="5116109" cy="9094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" name="Google Shape;58;p16">
            <a:extLst>
              <a:ext uri="{FF2B5EF4-FFF2-40B4-BE49-F238E27FC236}">
                <a16:creationId xmlns:a16="http://schemas.microsoft.com/office/drawing/2014/main" id="{C92A8797-6E89-B740-8666-62C3A0F11C76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38733" y="3005915"/>
            <a:ext cx="5116109" cy="103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" name="Google Shape;65;p16">
            <a:extLst>
              <a:ext uri="{FF2B5EF4-FFF2-40B4-BE49-F238E27FC236}">
                <a16:creationId xmlns:a16="http://schemas.microsoft.com/office/drawing/2014/main" id="{4673728E-647B-4340-91A9-A3A8D7292694}"/>
              </a:ext>
            </a:extLst>
          </p:cNvPr>
          <p:cNvSpPr txBox="1">
            <a:spLocks noGrp="1"/>
          </p:cNvSpPr>
          <p:nvPr>
            <p:ph type="body" idx="3" hasCustomPrompt="1"/>
          </p:nvPr>
        </p:nvSpPr>
        <p:spPr>
          <a:xfrm>
            <a:off x="7597993" y="2268322"/>
            <a:ext cx="1945145" cy="875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ru-RU" dirty="0"/>
              <a:t>Проблемы ЦА</a:t>
            </a:r>
            <a:endParaRPr dirty="0"/>
          </a:p>
        </p:txBody>
      </p:sp>
      <p:sp>
        <p:nvSpPr>
          <p:cNvPr id="18" name="Google Shape;66;p16">
            <a:extLst>
              <a:ext uri="{FF2B5EF4-FFF2-40B4-BE49-F238E27FC236}">
                <a16:creationId xmlns:a16="http://schemas.microsoft.com/office/drawing/2014/main" id="{CC8E12E8-2FE2-AF4B-98A5-6C65861061AC}"/>
              </a:ext>
            </a:extLst>
          </p:cNvPr>
          <p:cNvSpPr txBox="1">
            <a:spLocks noGrp="1"/>
          </p:cNvSpPr>
          <p:nvPr>
            <p:ph type="body" idx="4" hasCustomPrompt="1"/>
          </p:nvPr>
        </p:nvSpPr>
        <p:spPr>
          <a:xfrm>
            <a:off x="9634461" y="3206679"/>
            <a:ext cx="1484606" cy="875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ru-RU" dirty="0"/>
              <a:t>Задачи ЦА</a:t>
            </a:r>
            <a:endParaRPr dirty="0"/>
          </a:p>
        </p:txBody>
      </p:sp>
      <p:sp>
        <p:nvSpPr>
          <p:cNvPr id="19" name="Google Shape;67;p16">
            <a:extLst>
              <a:ext uri="{FF2B5EF4-FFF2-40B4-BE49-F238E27FC236}">
                <a16:creationId xmlns:a16="http://schemas.microsoft.com/office/drawing/2014/main" id="{66F8FD10-FF01-4742-AA8B-F85B81506722}"/>
              </a:ext>
            </a:extLst>
          </p:cNvPr>
          <p:cNvSpPr txBox="1">
            <a:spLocks noGrp="1"/>
          </p:cNvSpPr>
          <p:nvPr>
            <p:ph type="body" idx="5" hasCustomPrompt="1"/>
          </p:nvPr>
        </p:nvSpPr>
        <p:spPr>
          <a:xfrm>
            <a:off x="7597992" y="4327189"/>
            <a:ext cx="1945145" cy="875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ru-RU" dirty="0"/>
              <a:t>Выгоды ЦА</a:t>
            </a:r>
            <a:endParaRPr dirty="0"/>
          </a:p>
        </p:txBody>
      </p:sp>
      <p:sp>
        <p:nvSpPr>
          <p:cNvPr id="20" name="Google Shape;68;p16">
            <a:extLst>
              <a:ext uri="{FF2B5EF4-FFF2-40B4-BE49-F238E27FC236}">
                <a16:creationId xmlns:a16="http://schemas.microsoft.com/office/drawing/2014/main" id="{4F108257-92E9-324B-94B1-E3A580E3DC5F}"/>
              </a:ext>
            </a:extLst>
          </p:cNvPr>
          <p:cNvSpPr txBox="1">
            <a:spLocks noGrp="1"/>
          </p:cNvSpPr>
          <p:nvPr>
            <p:ph type="body" idx="6"/>
          </p:nvPr>
        </p:nvSpPr>
        <p:spPr>
          <a:xfrm>
            <a:off x="538733" y="4768662"/>
            <a:ext cx="5116109" cy="103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40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Calibri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404121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74;p17">
            <a:extLst>
              <a:ext uri="{FF2B5EF4-FFF2-40B4-BE49-F238E27FC236}">
                <a16:creationId xmlns:a16="http://schemas.microsoft.com/office/drawing/2014/main" id="{E71B7D5F-7A15-B546-BDAB-DE55D56B5D5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15705" y="3765033"/>
            <a:ext cx="5216053" cy="20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" name="Google Shape;75;p17">
            <a:extLst>
              <a:ext uri="{FF2B5EF4-FFF2-40B4-BE49-F238E27FC236}">
                <a16:creationId xmlns:a16="http://schemas.microsoft.com/office/drawing/2014/main" id="{FC085C9D-E64D-1C48-B721-3558B133C16A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85946" y="1265673"/>
            <a:ext cx="5216053" cy="1747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" name="Google Shape;76;p17">
            <a:extLst>
              <a:ext uri="{FF2B5EF4-FFF2-40B4-BE49-F238E27FC236}">
                <a16:creationId xmlns:a16="http://schemas.microsoft.com/office/drawing/2014/main" id="{348F6C09-6414-B342-AAA7-12F4F25329D5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374367" y="1265673"/>
            <a:ext cx="5216053" cy="1747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3" name="Рисунок 12">
            <a:extLst>
              <a:ext uri="{FF2B5EF4-FFF2-40B4-BE49-F238E27FC236}">
                <a16:creationId xmlns:a16="http://schemas.microsoft.com/office/drawing/2014/main" id="{CDF635D7-DF10-204A-AC01-20224737DA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373813" y="3765033"/>
            <a:ext cx="5216525" cy="2019817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Изображение или схема продукта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4087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4211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87;p19">
            <a:extLst>
              <a:ext uri="{FF2B5EF4-FFF2-40B4-BE49-F238E27FC236}">
                <a16:creationId xmlns:a16="http://schemas.microsoft.com/office/drawing/2014/main" id="{ADA82421-C48C-2749-8A3A-792ED224ED0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388858" y="1377095"/>
            <a:ext cx="4852558" cy="3991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Arial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grpSp>
        <p:nvGrpSpPr>
          <p:cNvPr id="11" name="Google Shape;88;p19">
            <a:extLst>
              <a:ext uri="{FF2B5EF4-FFF2-40B4-BE49-F238E27FC236}">
                <a16:creationId xmlns:a16="http://schemas.microsoft.com/office/drawing/2014/main" id="{346E41A1-2EA7-4B43-9EAC-7172C157638A}"/>
              </a:ext>
            </a:extLst>
          </p:cNvPr>
          <p:cNvGrpSpPr/>
          <p:nvPr userDrawn="1"/>
        </p:nvGrpSpPr>
        <p:grpSpPr>
          <a:xfrm>
            <a:off x="-1010186" y="1579617"/>
            <a:ext cx="5745926" cy="3838202"/>
            <a:chOff x="-131976" y="2421829"/>
            <a:chExt cx="5745926" cy="3838202"/>
          </a:xfrm>
        </p:grpSpPr>
        <p:grpSp>
          <p:nvGrpSpPr>
            <p:cNvPr id="12" name="Google Shape;89;p19">
              <a:extLst>
                <a:ext uri="{FF2B5EF4-FFF2-40B4-BE49-F238E27FC236}">
                  <a16:creationId xmlns:a16="http://schemas.microsoft.com/office/drawing/2014/main" id="{CD6D12EE-8911-BE48-B32B-F26B494C0374}"/>
                </a:ext>
              </a:extLst>
            </p:cNvPr>
            <p:cNvGrpSpPr/>
            <p:nvPr/>
          </p:nvGrpSpPr>
          <p:grpSpPr>
            <a:xfrm>
              <a:off x="-131976" y="2421829"/>
              <a:ext cx="5745926" cy="3838202"/>
              <a:chOff x="-131976" y="2421829"/>
              <a:chExt cx="5745926" cy="3838202"/>
            </a:xfrm>
          </p:grpSpPr>
          <p:sp>
            <p:nvSpPr>
              <p:cNvPr id="14" name="Google Shape;90;p19">
                <a:extLst>
                  <a:ext uri="{FF2B5EF4-FFF2-40B4-BE49-F238E27FC236}">
                    <a16:creationId xmlns:a16="http://schemas.microsoft.com/office/drawing/2014/main" id="{4966A897-33F3-EE49-8ACC-065250D0CD39}"/>
                  </a:ext>
                </a:extLst>
              </p:cNvPr>
              <p:cNvSpPr/>
              <p:nvPr/>
            </p:nvSpPr>
            <p:spPr>
              <a:xfrm>
                <a:off x="1769165" y="2433438"/>
                <a:ext cx="3830030" cy="3826593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1C7CA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45700" tIns="45700" rIns="45700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200">
                  <a:solidFill>
                    <a:schemeClr val="dk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15" name="Google Shape;91;p19">
                <a:extLst>
                  <a:ext uri="{FF2B5EF4-FFF2-40B4-BE49-F238E27FC236}">
                    <a16:creationId xmlns:a16="http://schemas.microsoft.com/office/drawing/2014/main" id="{D845D8A6-0620-2A4F-8ECD-DDC9E271360C}"/>
                  </a:ext>
                </a:extLst>
              </p:cNvPr>
              <p:cNvSpPr/>
              <p:nvPr/>
            </p:nvSpPr>
            <p:spPr>
              <a:xfrm rot="-8070000">
                <a:off x="414178" y="3006090"/>
                <a:ext cx="2704012" cy="2665338"/>
              </a:xfrm>
              <a:custGeom>
                <a:avLst/>
                <a:gdLst/>
                <a:ahLst/>
                <a:cxnLst/>
                <a:rect l="l" t="t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28575" cap="flat" cmpd="sng">
                <a:solidFill>
                  <a:srgbClr val="1C7CA8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45700" tIns="45700" rIns="45700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16" name="Google Shape;92;p19">
                <a:extLst>
                  <a:ext uri="{FF2B5EF4-FFF2-40B4-BE49-F238E27FC236}">
                    <a16:creationId xmlns:a16="http://schemas.microsoft.com/office/drawing/2014/main" id="{2BEFCDA8-D0D0-1748-89D2-65EBFFA33C51}"/>
                  </a:ext>
                </a:extLst>
              </p:cNvPr>
              <p:cNvSpPr/>
              <p:nvPr/>
            </p:nvSpPr>
            <p:spPr>
              <a:xfrm>
                <a:off x="1766186" y="2421829"/>
                <a:ext cx="3847764" cy="1953978"/>
              </a:xfrm>
              <a:custGeom>
                <a:avLst/>
                <a:gdLst/>
                <a:ahLst/>
                <a:cxnLst/>
                <a:rect l="l" t="t" r="r" b="b"/>
                <a:pathLst>
                  <a:path w="21600" h="21600" extrusionOk="0">
                    <a:moveTo>
                      <a:pt x="21600" y="0"/>
                    </a:moveTo>
                    <a:lnTo>
                      <a:pt x="21489" y="21549"/>
                    </a:lnTo>
                    <a:lnTo>
                      <a:pt x="10701" y="21600"/>
                    </a:lnTo>
                    <a:lnTo>
                      <a:pt x="0" y="48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28575" cap="flat" cmpd="sng">
                <a:solidFill>
                  <a:srgbClr val="1C7CA8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45700" tIns="45700" rIns="45700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17" name="Google Shape;93;p19">
                <a:extLst>
                  <a:ext uri="{FF2B5EF4-FFF2-40B4-BE49-F238E27FC236}">
                    <a16:creationId xmlns:a16="http://schemas.microsoft.com/office/drawing/2014/main" id="{2B7B59F1-2DBD-FF48-BB47-671D3DD157D0}"/>
                  </a:ext>
                </a:extLst>
              </p:cNvPr>
              <p:cNvSpPr/>
              <p:nvPr/>
            </p:nvSpPr>
            <p:spPr>
              <a:xfrm>
                <a:off x="3228151" y="3890705"/>
                <a:ext cx="912061" cy="912061"/>
              </a:xfrm>
              <a:prstGeom prst="ellipse">
                <a:avLst/>
              </a:prstGeom>
              <a:solidFill>
                <a:srgbClr val="FFFFFF"/>
              </a:solidFill>
              <a:ln w="28575" cap="flat" cmpd="sng">
                <a:solidFill>
                  <a:srgbClr val="1C7CA8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45700" tIns="45700" rIns="45700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</p:grpSp>
        <p:pic>
          <p:nvPicPr>
            <p:cNvPr id="13" name="Google Shape;94;p19" descr="Непрерывное улучшение со сплошной заливкой">
              <a:extLst>
                <a:ext uri="{FF2B5EF4-FFF2-40B4-BE49-F238E27FC236}">
                  <a16:creationId xmlns:a16="http://schemas.microsoft.com/office/drawing/2014/main" id="{50C3665F-DFD2-B840-B34A-D14D78DD3219}"/>
                </a:ext>
              </a:extLst>
            </p:cNvPr>
            <p:cNvPicPr preferRelativeResize="0"/>
            <p:nvPr/>
          </p:nvPicPr>
          <p:blipFill rotWithShape="1">
            <a:blip r:embed="rId2" cstate="print">
              <a:alphaModFix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/>
            <a:stretch/>
          </p:blipFill>
          <p:spPr>
            <a:xfrm>
              <a:off x="3236106" y="3900398"/>
              <a:ext cx="914400" cy="914400"/>
            </a:xfrm>
            <a:prstGeom prst="rect">
              <a:avLst/>
            </a:prstGeom>
            <a:noFill/>
            <a:ln>
              <a:solidFill>
                <a:srgbClr val="1C7CA8"/>
              </a:solidFill>
            </a:ln>
          </p:spPr>
        </p:pic>
      </p:grpSp>
      <p:sp>
        <p:nvSpPr>
          <p:cNvPr id="18" name="Google Shape;95;p19">
            <a:extLst>
              <a:ext uri="{FF2B5EF4-FFF2-40B4-BE49-F238E27FC236}">
                <a16:creationId xmlns:a16="http://schemas.microsoft.com/office/drawing/2014/main" id="{E65E6D3D-FE47-8549-B658-CCBD8A1DCF54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2494108" y="2000632"/>
            <a:ext cx="1945145" cy="875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" name="Google Shape;96;p19">
            <a:extLst>
              <a:ext uri="{FF2B5EF4-FFF2-40B4-BE49-F238E27FC236}">
                <a16:creationId xmlns:a16="http://schemas.microsoft.com/office/drawing/2014/main" id="{52FFDF94-DF50-A144-B4ED-F2E1C4D2493E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994746" y="3195136"/>
            <a:ext cx="1484606" cy="875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97;p19">
            <a:extLst>
              <a:ext uri="{FF2B5EF4-FFF2-40B4-BE49-F238E27FC236}">
                <a16:creationId xmlns:a16="http://schemas.microsoft.com/office/drawing/2014/main" id="{1BA08733-BB21-8A4D-B11E-D504AEF8381B}"/>
              </a:ext>
            </a:extLst>
          </p:cNvPr>
          <p:cNvSpPr txBox="1">
            <a:spLocks noGrp="1"/>
          </p:cNvSpPr>
          <p:nvPr>
            <p:ph type="body" idx="4"/>
          </p:nvPr>
        </p:nvSpPr>
        <p:spPr>
          <a:xfrm>
            <a:off x="2494107" y="4229557"/>
            <a:ext cx="1945145" cy="875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72767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Текст 71">
            <a:extLst>
              <a:ext uri="{FF2B5EF4-FFF2-40B4-BE49-F238E27FC236}">
                <a16:creationId xmlns:a16="http://schemas.microsoft.com/office/drawing/2014/main" id="{5DB8677B-C909-B94F-A263-000185F02FD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2912" y="1728789"/>
            <a:ext cx="4757737" cy="1485900"/>
          </a:xfrm>
        </p:spPr>
        <p:txBody>
          <a:bodyPr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Укажите тип используемой бизнес-модели (транзакционная, подписная, лицензионная и т.д.).</a:t>
            </a:r>
          </a:p>
        </p:txBody>
      </p:sp>
      <p:sp>
        <p:nvSpPr>
          <p:cNvPr id="73" name="Текст 71">
            <a:extLst>
              <a:ext uri="{FF2B5EF4-FFF2-40B4-BE49-F238E27FC236}">
                <a16:creationId xmlns:a16="http://schemas.microsoft.com/office/drawing/2014/main" id="{F53DB503-5297-A443-8783-3AD232487C0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5999" y="1728789"/>
            <a:ext cx="4757737" cy="1485900"/>
          </a:xfrm>
        </p:spPr>
        <p:txBody>
          <a:bodyPr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Опишите подробно, как вы планируете зарабатывать на своем продукте.</a:t>
            </a:r>
          </a:p>
        </p:txBody>
      </p:sp>
      <p:sp>
        <p:nvSpPr>
          <p:cNvPr id="76" name="Текст 71">
            <a:extLst>
              <a:ext uri="{FF2B5EF4-FFF2-40B4-BE49-F238E27FC236}">
                <a16:creationId xmlns:a16="http://schemas.microsoft.com/office/drawing/2014/main" id="{B4A443CB-3B68-F64C-8E51-F4A99606109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2912" y="4180778"/>
            <a:ext cx="4757737" cy="1485900"/>
          </a:xfrm>
        </p:spPr>
        <p:txBody>
          <a:bodyPr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Перечислите ключевые ресурсы, необходимые для реализации проекта.</a:t>
            </a:r>
          </a:p>
        </p:txBody>
      </p:sp>
      <p:sp>
        <p:nvSpPr>
          <p:cNvPr id="77" name="Текст 71">
            <a:extLst>
              <a:ext uri="{FF2B5EF4-FFF2-40B4-BE49-F238E27FC236}">
                <a16:creationId xmlns:a16="http://schemas.microsoft.com/office/drawing/2014/main" id="{6D310934-D299-8841-88D3-0A4C3AAB32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5999" y="4180778"/>
            <a:ext cx="4757737" cy="1485900"/>
          </a:xfrm>
        </p:spPr>
        <p:txBody>
          <a:bodyPr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Перечислите ваших ключевых партнеров.</a:t>
            </a:r>
          </a:p>
        </p:txBody>
      </p:sp>
    </p:spTree>
    <p:extLst>
      <p:ext uri="{BB962C8B-B14F-4D97-AF65-F5344CB8AC3E}">
        <p14:creationId xmlns:p14="http://schemas.microsoft.com/office/powerpoint/2010/main" val="2822999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69;p21">
            <a:extLst>
              <a:ext uri="{FF2B5EF4-FFF2-40B4-BE49-F238E27FC236}">
                <a16:creationId xmlns:a16="http://schemas.microsoft.com/office/drawing/2014/main" id="{33BD7C7F-86E6-9640-BE40-11CB37A27A78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423206" y="278727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ru-RU" dirty="0"/>
              <a:t>ФИО участника</a:t>
            </a:r>
            <a:endParaRPr dirty="0"/>
          </a:p>
        </p:txBody>
      </p:sp>
      <p:sp>
        <p:nvSpPr>
          <p:cNvPr id="8" name="Google Shape;170;p21">
            <a:extLst>
              <a:ext uri="{FF2B5EF4-FFF2-40B4-BE49-F238E27FC236}">
                <a16:creationId xmlns:a16="http://schemas.microsoft.com/office/drawing/2014/main" id="{ADBD38B3-05CF-1147-BB14-15318DF68D5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23206" y="320637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" name="Google Shape;171;p21">
            <a:extLst>
              <a:ext uri="{FF2B5EF4-FFF2-40B4-BE49-F238E27FC236}">
                <a16:creationId xmlns:a16="http://schemas.microsoft.com/office/drawing/2014/main" id="{31FD8A8A-5FB8-6F45-8386-989E560164FA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496232" y="683612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10" name="Google Shape;172;p21">
            <a:extLst>
              <a:ext uri="{FF2B5EF4-FFF2-40B4-BE49-F238E27FC236}">
                <a16:creationId xmlns:a16="http://schemas.microsoft.com/office/drawing/2014/main" id="{22F864C7-29F6-0243-B198-5361D7256A80}"/>
              </a:ext>
            </a:extLst>
          </p:cNvPr>
          <p:cNvSpPr txBox="1">
            <a:spLocks noGrp="1"/>
          </p:cNvSpPr>
          <p:nvPr>
            <p:ph type="body" idx="4" hasCustomPrompt="1"/>
          </p:nvPr>
        </p:nvSpPr>
        <p:spPr>
          <a:xfrm>
            <a:off x="4777492" y="278727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marL="457200" marR="0" lvl="0" indent="-228600" algn="l" defTabSz="91438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tabLst/>
              <a:defRPr/>
            </a:pPr>
            <a:r>
              <a:rPr lang="ru-RU" dirty="0"/>
              <a:t>ФИО участника</a:t>
            </a:r>
          </a:p>
          <a:p>
            <a:endParaRPr dirty="0"/>
          </a:p>
        </p:txBody>
      </p:sp>
      <p:sp>
        <p:nvSpPr>
          <p:cNvPr id="11" name="Google Shape;173;p21">
            <a:extLst>
              <a:ext uri="{FF2B5EF4-FFF2-40B4-BE49-F238E27FC236}">
                <a16:creationId xmlns:a16="http://schemas.microsoft.com/office/drawing/2014/main" id="{9F2135EA-C2FC-A049-B78A-A374A78EFA91}"/>
              </a:ext>
            </a:extLst>
          </p:cNvPr>
          <p:cNvSpPr txBox="1">
            <a:spLocks noGrp="1"/>
          </p:cNvSpPr>
          <p:nvPr>
            <p:ph type="body" idx="5"/>
          </p:nvPr>
        </p:nvSpPr>
        <p:spPr>
          <a:xfrm>
            <a:off x="4777492" y="320637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" name="Google Shape;174;p21">
            <a:extLst>
              <a:ext uri="{FF2B5EF4-FFF2-40B4-BE49-F238E27FC236}">
                <a16:creationId xmlns:a16="http://schemas.microsoft.com/office/drawing/2014/main" id="{9B7C8073-D914-0946-9E02-A0B88F6CB2B7}"/>
              </a:ext>
            </a:extLst>
          </p:cNvPr>
          <p:cNvSpPr>
            <a:spLocks noGrp="1"/>
          </p:cNvSpPr>
          <p:nvPr>
            <p:ph type="pic" idx="6"/>
          </p:nvPr>
        </p:nvSpPr>
        <p:spPr>
          <a:xfrm>
            <a:off x="4850518" y="683612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13" name="Google Shape;175;p21">
            <a:extLst>
              <a:ext uri="{FF2B5EF4-FFF2-40B4-BE49-F238E27FC236}">
                <a16:creationId xmlns:a16="http://schemas.microsoft.com/office/drawing/2014/main" id="{0A115DE2-344E-8E47-9917-77E815131E59}"/>
              </a:ext>
            </a:extLst>
          </p:cNvPr>
          <p:cNvSpPr txBox="1">
            <a:spLocks noGrp="1"/>
          </p:cNvSpPr>
          <p:nvPr>
            <p:ph type="body" idx="7" hasCustomPrompt="1"/>
          </p:nvPr>
        </p:nvSpPr>
        <p:spPr>
          <a:xfrm>
            <a:off x="8725378" y="278727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marL="457200" marR="0" lvl="0" indent="-228600" algn="l" defTabSz="91438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tabLst/>
              <a:defRPr/>
            </a:pPr>
            <a:r>
              <a:rPr lang="ru-RU" dirty="0"/>
              <a:t>ФИО участника</a:t>
            </a:r>
          </a:p>
          <a:p>
            <a:endParaRPr dirty="0"/>
          </a:p>
        </p:txBody>
      </p:sp>
      <p:sp>
        <p:nvSpPr>
          <p:cNvPr id="14" name="Google Shape;176;p21">
            <a:extLst>
              <a:ext uri="{FF2B5EF4-FFF2-40B4-BE49-F238E27FC236}">
                <a16:creationId xmlns:a16="http://schemas.microsoft.com/office/drawing/2014/main" id="{4F3246EF-44BB-7F40-9ABE-5833EE12F84B}"/>
              </a:ext>
            </a:extLst>
          </p:cNvPr>
          <p:cNvSpPr txBox="1">
            <a:spLocks noGrp="1"/>
          </p:cNvSpPr>
          <p:nvPr>
            <p:ph type="body" idx="8"/>
          </p:nvPr>
        </p:nvSpPr>
        <p:spPr>
          <a:xfrm>
            <a:off x="8725378" y="3206378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" name="Google Shape;177;p21">
            <a:extLst>
              <a:ext uri="{FF2B5EF4-FFF2-40B4-BE49-F238E27FC236}">
                <a16:creationId xmlns:a16="http://schemas.microsoft.com/office/drawing/2014/main" id="{E8679ABF-B535-A445-80A8-38B60DE513B4}"/>
              </a:ext>
            </a:extLst>
          </p:cNvPr>
          <p:cNvSpPr>
            <a:spLocks noGrp="1"/>
          </p:cNvSpPr>
          <p:nvPr>
            <p:ph type="pic" idx="9"/>
          </p:nvPr>
        </p:nvSpPr>
        <p:spPr>
          <a:xfrm>
            <a:off x="8798404" y="683612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16" name="Google Shape;178;p21">
            <a:extLst>
              <a:ext uri="{FF2B5EF4-FFF2-40B4-BE49-F238E27FC236}">
                <a16:creationId xmlns:a16="http://schemas.microsoft.com/office/drawing/2014/main" id="{7437603A-C47F-1745-84D1-C78D845BC6F4}"/>
              </a:ext>
            </a:extLst>
          </p:cNvPr>
          <p:cNvSpPr txBox="1">
            <a:spLocks noGrp="1"/>
          </p:cNvSpPr>
          <p:nvPr>
            <p:ph type="body" idx="13" hasCustomPrompt="1"/>
          </p:nvPr>
        </p:nvSpPr>
        <p:spPr>
          <a:xfrm>
            <a:off x="423206" y="5922360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marL="457200" marR="0" lvl="0" indent="-228600" algn="l" defTabSz="91438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tabLst/>
              <a:defRPr/>
            </a:pPr>
            <a:r>
              <a:rPr lang="ru-RU" dirty="0"/>
              <a:t>ФИО участника</a:t>
            </a:r>
          </a:p>
          <a:p>
            <a:endParaRPr dirty="0"/>
          </a:p>
        </p:txBody>
      </p:sp>
      <p:sp>
        <p:nvSpPr>
          <p:cNvPr id="17" name="Google Shape;179;p21">
            <a:extLst>
              <a:ext uri="{FF2B5EF4-FFF2-40B4-BE49-F238E27FC236}">
                <a16:creationId xmlns:a16="http://schemas.microsoft.com/office/drawing/2014/main" id="{8F79FAD7-18E5-3A44-B8A1-44B86C1583BC}"/>
              </a:ext>
            </a:extLst>
          </p:cNvPr>
          <p:cNvSpPr txBox="1">
            <a:spLocks noGrp="1"/>
          </p:cNvSpPr>
          <p:nvPr>
            <p:ph type="body" idx="14"/>
          </p:nvPr>
        </p:nvSpPr>
        <p:spPr>
          <a:xfrm>
            <a:off x="423206" y="6341460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0;p21">
            <a:extLst>
              <a:ext uri="{FF2B5EF4-FFF2-40B4-BE49-F238E27FC236}">
                <a16:creationId xmlns:a16="http://schemas.microsoft.com/office/drawing/2014/main" id="{B7785ED2-CFA0-ED4B-8B80-E8DAD711E91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496232" y="3818694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19" name="Google Shape;181;p21">
            <a:extLst>
              <a:ext uri="{FF2B5EF4-FFF2-40B4-BE49-F238E27FC236}">
                <a16:creationId xmlns:a16="http://schemas.microsoft.com/office/drawing/2014/main" id="{7AB1D8A3-3350-314F-8A46-823ABC03ADA1}"/>
              </a:ext>
            </a:extLst>
          </p:cNvPr>
          <p:cNvSpPr txBox="1">
            <a:spLocks noGrp="1"/>
          </p:cNvSpPr>
          <p:nvPr>
            <p:ph type="body" idx="16" hasCustomPrompt="1"/>
          </p:nvPr>
        </p:nvSpPr>
        <p:spPr>
          <a:xfrm>
            <a:off x="4777492" y="5922360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marL="457200" marR="0" lvl="0" indent="-228600" algn="l" defTabSz="91438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tabLst/>
              <a:defRPr/>
            </a:pPr>
            <a:r>
              <a:rPr lang="ru-RU" dirty="0"/>
              <a:t>ФИО участника</a:t>
            </a:r>
          </a:p>
          <a:p>
            <a:endParaRPr dirty="0"/>
          </a:p>
        </p:txBody>
      </p:sp>
      <p:sp>
        <p:nvSpPr>
          <p:cNvPr id="20" name="Google Shape;182;p21">
            <a:extLst>
              <a:ext uri="{FF2B5EF4-FFF2-40B4-BE49-F238E27FC236}">
                <a16:creationId xmlns:a16="http://schemas.microsoft.com/office/drawing/2014/main" id="{A122BBD8-A0F9-134C-BDC1-5E56E0601A6A}"/>
              </a:ext>
            </a:extLst>
          </p:cNvPr>
          <p:cNvSpPr txBox="1">
            <a:spLocks noGrp="1"/>
          </p:cNvSpPr>
          <p:nvPr>
            <p:ph type="body" idx="17"/>
          </p:nvPr>
        </p:nvSpPr>
        <p:spPr>
          <a:xfrm>
            <a:off x="4777492" y="6341460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" name="Google Shape;183;p21">
            <a:extLst>
              <a:ext uri="{FF2B5EF4-FFF2-40B4-BE49-F238E27FC236}">
                <a16:creationId xmlns:a16="http://schemas.microsoft.com/office/drawing/2014/main" id="{EF6AF6ED-7AD1-7546-AC3F-E8CA74D9D969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4850518" y="3818694"/>
            <a:ext cx="1934026" cy="1934026"/>
          </a:xfrm>
          <a:prstGeom prst="rect">
            <a:avLst/>
          </a:prstGeom>
          <a:noFill/>
          <a:ln>
            <a:noFill/>
          </a:ln>
        </p:spPr>
      </p:sp>
      <p:sp>
        <p:nvSpPr>
          <p:cNvPr id="22" name="Google Shape;184;p21">
            <a:extLst>
              <a:ext uri="{FF2B5EF4-FFF2-40B4-BE49-F238E27FC236}">
                <a16:creationId xmlns:a16="http://schemas.microsoft.com/office/drawing/2014/main" id="{CA6C5BB7-6FC2-0648-92C7-21C8794BB5CA}"/>
              </a:ext>
            </a:extLst>
          </p:cNvPr>
          <p:cNvSpPr txBox="1">
            <a:spLocks noGrp="1"/>
          </p:cNvSpPr>
          <p:nvPr>
            <p:ph type="body" idx="19" hasCustomPrompt="1"/>
          </p:nvPr>
        </p:nvSpPr>
        <p:spPr>
          <a:xfrm>
            <a:off x="8725378" y="5922360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marL="457200" marR="0" lvl="0" indent="-228600" algn="l" defTabSz="91438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tabLst/>
              <a:defRPr/>
            </a:pPr>
            <a:r>
              <a:rPr lang="ru-RU" dirty="0"/>
              <a:t>ФИО участника</a:t>
            </a:r>
          </a:p>
          <a:p>
            <a:endParaRPr dirty="0"/>
          </a:p>
        </p:txBody>
      </p:sp>
      <p:sp>
        <p:nvSpPr>
          <p:cNvPr id="23" name="Google Shape;185;p21">
            <a:extLst>
              <a:ext uri="{FF2B5EF4-FFF2-40B4-BE49-F238E27FC236}">
                <a16:creationId xmlns:a16="http://schemas.microsoft.com/office/drawing/2014/main" id="{A0E16C09-B1C9-E54F-9B8F-A3601FB6EB64}"/>
              </a:ext>
            </a:extLst>
          </p:cNvPr>
          <p:cNvSpPr txBox="1">
            <a:spLocks noGrp="1"/>
          </p:cNvSpPr>
          <p:nvPr>
            <p:ph type="body" idx="20"/>
          </p:nvPr>
        </p:nvSpPr>
        <p:spPr>
          <a:xfrm>
            <a:off x="8725378" y="6341460"/>
            <a:ext cx="27400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defRPr sz="1400">
                <a:solidFill>
                  <a:srgbClr val="2867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186;p21">
            <a:extLst>
              <a:ext uri="{FF2B5EF4-FFF2-40B4-BE49-F238E27FC236}">
                <a16:creationId xmlns:a16="http://schemas.microsoft.com/office/drawing/2014/main" id="{7A677F90-5541-6A4C-900C-37EDFE9592DF}"/>
              </a:ext>
            </a:extLst>
          </p:cNvPr>
          <p:cNvSpPr>
            <a:spLocks noGrp="1"/>
          </p:cNvSpPr>
          <p:nvPr>
            <p:ph type="pic" idx="21"/>
          </p:nvPr>
        </p:nvSpPr>
        <p:spPr>
          <a:xfrm>
            <a:off x="8798404" y="3818694"/>
            <a:ext cx="1934026" cy="1934026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830799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91;p22">
            <a:extLst>
              <a:ext uri="{FF2B5EF4-FFF2-40B4-BE49-F238E27FC236}">
                <a16:creationId xmlns:a16="http://schemas.microsoft.com/office/drawing/2014/main" id="{0CD697FD-1EAF-7241-BAB7-B115FEFC0AA8}"/>
              </a:ext>
            </a:extLst>
          </p:cNvPr>
          <p:cNvSpPr txBox="1">
            <a:spLocks noGrp="1"/>
          </p:cNvSpPr>
          <p:nvPr>
            <p:ph type="body" idx="2" hasCustomPrompt="1"/>
          </p:nvPr>
        </p:nvSpPr>
        <p:spPr>
          <a:xfrm>
            <a:off x="585789" y="1228725"/>
            <a:ext cx="5214936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715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+mj-lt"/>
              <a:buAutoNum type="arabicPeriod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ru-RU" dirty="0"/>
              <a:t>Кратко опишите, что планируете сделать на втором этапе акселератора.</a:t>
            </a:r>
            <a:endParaRPr dirty="0"/>
          </a:p>
        </p:txBody>
      </p:sp>
      <p:sp>
        <p:nvSpPr>
          <p:cNvPr id="10" name="Google Shape;191;p22">
            <a:extLst>
              <a:ext uri="{FF2B5EF4-FFF2-40B4-BE49-F238E27FC236}">
                <a16:creationId xmlns:a16="http://schemas.microsoft.com/office/drawing/2014/main" id="{3CADF7AC-C3FE-F643-9294-9E6F9BC20681}"/>
              </a:ext>
            </a:extLst>
          </p:cNvPr>
          <p:cNvSpPr txBox="1">
            <a:spLocks noGrp="1"/>
          </p:cNvSpPr>
          <p:nvPr>
            <p:ph type="body" idx="10" hasCustomPrompt="1"/>
          </p:nvPr>
        </p:nvSpPr>
        <p:spPr>
          <a:xfrm>
            <a:off x="6391276" y="1228725"/>
            <a:ext cx="5214936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715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+mj-lt"/>
              <a:buAutoNum type="arabicPeriod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ru-RU" dirty="0"/>
              <a:t>Перечислите ресурсы, необходимые вашей команде для успешного продолжения работы над проектом.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7491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38" tIns="45719" rIns="91438" bIns="45719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4"/>
            <a:ext cx="10972800" cy="4525963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4"/>
            <a:ext cx="28448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9721C-3494-4348-B24A-A1D16D9F8DAB}" type="datetime1">
              <a:rPr lang="ru-RU" smtClean="0"/>
              <a:pPr/>
              <a:t>27.10.2025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4"/>
            <a:ext cx="38608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4"/>
            <a:ext cx="28448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2F466-5C62-4B60-9075-F2203F690D5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738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691" r:id="rId2"/>
    <p:sldLayoutId id="2147483692" r:id="rId3"/>
    <p:sldLayoutId id="2147483690" r:id="rId4"/>
    <p:sldLayoutId id="2147483693" r:id="rId5"/>
    <p:sldLayoutId id="2147483694" r:id="rId6"/>
    <p:sldLayoutId id="2147483695" r:id="rId7"/>
    <p:sldLayoutId id="2147483689" r:id="rId8"/>
    <p:sldLayoutId id="2147483688" r:id="rId9"/>
    <p:sldLayoutId id="2147483687" r:id="rId10"/>
    <p:sldLayoutId id="2147483686" r:id="rId11"/>
  </p:sldLayoutIdLst>
  <p:hf hdr="0" ftr="0" dt="0"/>
  <p:txStyles>
    <p:titleStyle>
      <a:lvl1pPr algn="ctr" defTabSz="91438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3" indent="-342893" algn="l" defTabSz="91438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4" indent="-285744" algn="l" defTabSz="91438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5" indent="-228595" algn="l" defTabSz="91438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5" indent="-228595" algn="l" defTabSz="91438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55" indent="-228595" algn="l" defTabSz="91438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45" indent="-228595" algn="l" defTabSz="91438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35" indent="-228595" algn="l" defTabSz="91438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25" indent="-228595" algn="l" defTabSz="91438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15" indent="-228595" algn="l" defTabSz="91438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8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7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6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5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4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9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2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E5D_0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microsoft.com/office/2007/relationships/hdphoto" Target="../media/hdphoto5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>
            <a:extLst>
              <a:ext uri="{FF2B5EF4-FFF2-40B4-BE49-F238E27FC236}">
                <a16:creationId xmlns:a16="http://schemas.microsoft.com/office/drawing/2014/main" id="{85E42382-1B7F-D24D-8997-63FBA9A5F2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6124" y="2174875"/>
            <a:ext cx="9221076" cy="2430463"/>
          </a:xfrm>
        </p:spPr>
        <p:txBody>
          <a:bodyPr>
            <a:noAutofit/>
          </a:bodyPr>
          <a:lstStyle/>
          <a:p>
            <a:pPr algn="ctr"/>
            <a:r>
              <a:rPr lang="ru-RU" sz="4800" dirty="0">
                <a:latin typeface="Arial Black" panose="020B0A04020102020204" pitchFamily="34" charset="0"/>
                <a:ea typeface="Cascadia Code Light" panose="020B0609020000020004" pitchFamily="49" charset="0"/>
                <a:cs typeface="Cascadia Code Light" panose="020B0609020000020004" pitchFamily="49" charset="0"/>
              </a:rPr>
              <a:t>Система прицельного торможения электропоезда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E37F759F-5580-A14B-A666-1113BB1D31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538423" y="5526216"/>
            <a:ext cx="6808777" cy="830134"/>
          </a:xfrm>
        </p:spPr>
        <p:txBody>
          <a:bodyPr/>
          <a:lstStyle/>
          <a:p>
            <a:pPr algn="ctr"/>
            <a:r>
              <a:rPr lang="ru-RU" sz="2800" dirty="0"/>
              <a:t>Докладчик:</a:t>
            </a:r>
          </a:p>
          <a:p>
            <a:pPr algn="ctr"/>
            <a:r>
              <a:rPr lang="ru-RU" sz="2800" dirty="0"/>
              <a:t>Качалина Дарья Александровна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E767F5D-2F9B-004E-BFEE-DBF8F5818B7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347200" y="6356350"/>
            <a:ext cx="2844800" cy="365125"/>
          </a:xfrm>
        </p:spPr>
        <p:txBody>
          <a:bodyPr/>
          <a:lstStyle/>
          <a:p>
            <a:fld id="{E403179F-B172-4B1B-AE76-EF9D786F7E6A}" type="slidenum">
              <a:rPr lang="ru-RU" smtClean="0"/>
              <a:pPr/>
              <a:t>1</a:t>
            </a:fld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ADA0FE6-8D40-4908-9A2D-F608607D955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30" r="10190"/>
          <a:stretch/>
        </p:blipFill>
        <p:spPr>
          <a:xfrm>
            <a:off x="8366166" y="1875692"/>
            <a:ext cx="3699710" cy="383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78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4"/>
          <p:cNvSpPr/>
          <p:nvPr/>
        </p:nvSpPr>
        <p:spPr>
          <a:xfrm>
            <a:off x="934653" y="904249"/>
            <a:ext cx="4129716" cy="409626"/>
          </a:xfrm>
          <a:prstGeom prst="roundRect">
            <a:avLst>
              <a:gd name="adj" fmla="val 5578"/>
            </a:avLst>
          </a:prstGeom>
          <a:noFill/>
          <a:ln w="12700" cap="flat" cmpd="sng">
            <a:solidFill>
              <a:srgbClr val="1C7CA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0" dirty="0">
                <a:solidFill>
                  <a:srgbClr val="1C7CA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Целевая аудитория </a:t>
            </a:r>
            <a:r>
              <a:rPr lang="ru-RU" dirty="0">
                <a:solidFill>
                  <a:srgbClr val="1C7CA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B2B</a:t>
            </a:r>
            <a:endParaRPr b="0" dirty="0">
              <a:solidFill>
                <a:srgbClr val="1C7CA8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1" name="Google Shape;241;p4"/>
          <p:cNvSpPr txBox="1"/>
          <p:nvPr/>
        </p:nvSpPr>
        <p:spPr>
          <a:xfrm>
            <a:off x="1246948" y="3396782"/>
            <a:ext cx="350512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rgbClr val="1C7CA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Проблема целевой аудитории:</a:t>
            </a:r>
            <a:endParaRPr dirty="0">
              <a:solidFill>
                <a:srgbClr val="1C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Google Shape;45;p15">
            <a:extLst>
              <a:ext uri="{FF2B5EF4-FFF2-40B4-BE49-F238E27FC236}">
                <a16:creationId xmlns:a16="http://schemas.microsoft.com/office/drawing/2014/main" id="{8869C7BD-F4B8-D04F-BDDA-560E0E031288}"/>
              </a:ext>
            </a:extLst>
          </p:cNvPr>
          <p:cNvSpPr txBox="1"/>
          <p:nvPr/>
        </p:nvSpPr>
        <p:spPr>
          <a:xfrm>
            <a:off x="412648" y="225781"/>
            <a:ext cx="94824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800" b="1">
                <a:solidFill>
                  <a:srgbClr val="1C7CA8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ru-RU" dirty="0">
                <a:sym typeface="Arial"/>
              </a:rPr>
              <a:t>Потенциальные целевые аудитории</a:t>
            </a:r>
            <a:endParaRPr dirty="0"/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id="{5C12F636-AA8D-D246-B8FA-51E76942CD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9695" y="3824288"/>
            <a:ext cx="5316390" cy="2552192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sz="1800" dirty="0"/>
              <a:t>Ежегодные потери депо ВСЖД - 50+ </a:t>
            </a:r>
            <a:r>
              <a:rPr lang="ru-RU" sz="1800" dirty="0" err="1"/>
              <a:t>млн</a:t>
            </a:r>
            <a:r>
              <a:rPr lang="ru-RU" sz="1800" dirty="0"/>
              <a:t> руб. из-за неточных остановок, </a:t>
            </a:r>
            <a:r>
              <a:rPr lang="ru-RU" sz="1800" b="0" i="0" dirty="0">
                <a:solidFill>
                  <a:srgbClr val="0F1115"/>
                </a:solidFill>
                <a:effectLst/>
              </a:rPr>
              <a:t>«человеческого фактора» и изменяющихся условий.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800" dirty="0"/>
              <a:t>До 200 инцидентов ежегодно по данным службы безопасности ВСЖД э</a:t>
            </a:r>
            <a:r>
              <a:rPr lang="ru-RU" sz="1800" b="0" i="0" dirty="0">
                <a:solidFill>
                  <a:srgbClr val="0F1115"/>
                </a:solidFill>
                <a:effectLst/>
              </a:rPr>
              <a:t>то приводит к снижению безопасности пассажиров, задержкам в движении, повышенному износу оборудования, недовольству пассажиров.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998F22A-E03E-3240-802D-402409F0297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24581" y="1438998"/>
            <a:ext cx="5241504" cy="1820416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ea typeface="Cascadia Code Light" panose="020B0609020000020004" pitchFamily="49" charset="0"/>
                <a:cs typeface="Arial" panose="020B0604020202020204" pitchFamily="34" charset="0"/>
              </a:rPr>
              <a:t>Производители подвижного состава</a:t>
            </a:r>
            <a:r>
              <a:rPr lang="en-US" sz="1800" dirty="0">
                <a:ea typeface="Cascadia Code Light" panose="020B0609020000020004" pitchFamily="49" charset="0"/>
              </a:rPr>
              <a:t>(</a:t>
            </a:r>
            <a:r>
              <a:rPr lang="ru-RU" sz="1800" dirty="0">
                <a:ea typeface="Cascadia Code Light" panose="020B0609020000020004" pitchFamily="49" charset="0"/>
              </a:rPr>
              <a:t>Например: ОАО «ДОРОЖНЫЙ ЦЕНТР НАУЧНО-ТЕХНИЧЕСКОЙ ИНФОРМАЦИИ ВСЖД-ФИЛИАЛА»)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800" dirty="0">
                <a:ea typeface="Cascadia Code Light" panose="020B0609020000020004" pitchFamily="49" charset="0"/>
              </a:rPr>
              <a:t>Трамвайные депо (Например: «</a:t>
            </a:r>
            <a:r>
              <a:rPr lang="ru-RU" sz="1800" dirty="0" err="1">
                <a:ea typeface="Cascadia Code Light" panose="020B0609020000020004" pitchFamily="49" charset="0"/>
              </a:rPr>
              <a:t>Иркутскгортранс</a:t>
            </a:r>
            <a:r>
              <a:rPr lang="ru-RU" sz="1800" dirty="0">
                <a:ea typeface="Cascadia Code Light" panose="020B0609020000020004" pitchFamily="49" charset="0"/>
              </a:rPr>
              <a:t>»)</a:t>
            </a:r>
          </a:p>
          <a:p>
            <a:pPr>
              <a:buFont typeface="Arial" panose="020B0604020202020204" pitchFamily="34" charset="0"/>
              <a:buChar char="•"/>
            </a:pPr>
            <a:endParaRPr lang="ru-RU" sz="2000" dirty="0">
              <a:solidFill>
                <a:schemeClr val="tx1"/>
              </a:solidFill>
              <a:latin typeface="Arial" panose="020B0604020202020204" pitchFamily="34" charset="0"/>
              <a:ea typeface="Cascadia Code Light" panose="020B0609020000020004" pitchFamily="49" charset="0"/>
              <a:cs typeface="Arial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ru-RU" sz="2000" b="0" i="0" dirty="0">
              <a:solidFill>
                <a:srgbClr val="0F1115"/>
              </a:solidFill>
              <a:effectLst/>
            </a:endParaRP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64FC2D74-DB3B-443A-A13D-6EA0D786F974}"/>
              </a:ext>
            </a:extLst>
          </p:cNvPr>
          <p:cNvSpPr>
            <a:spLocks noGrp="1"/>
          </p:cNvSpPr>
          <p:nvPr>
            <p:ph type="body" idx="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C6004866-47D3-4B12-9F99-C72096C0DBC5}"/>
              </a:ext>
            </a:extLst>
          </p:cNvPr>
          <p:cNvSpPr>
            <a:spLocks noGrp="1"/>
          </p:cNvSpPr>
          <p:nvPr>
            <p:ph type="body" idx="6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8363D53-28FC-4C0F-B2D3-1042650969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6960" y="1044585"/>
            <a:ext cx="5280864" cy="4857983"/>
          </a:xfrm>
          <a:prstGeom prst="rect">
            <a:avLst/>
          </a:prstGeom>
        </p:spPr>
      </p:pic>
    </p:spTree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8DF88C30-EFAB-D64D-8FDB-D00BA05D00D5}"/>
              </a:ext>
            </a:extLst>
          </p:cNvPr>
          <p:cNvGrpSpPr/>
          <p:nvPr/>
        </p:nvGrpSpPr>
        <p:grpSpPr>
          <a:xfrm>
            <a:off x="6356309" y="1253400"/>
            <a:ext cx="5214368" cy="4870813"/>
            <a:chOff x="6972624" y="1638799"/>
            <a:chExt cx="4115607" cy="4107166"/>
          </a:xfrm>
        </p:grpSpPr>
        <p:sp>
          <p:nvSpPr>
            <p:cNvPr id="24" name="Google Shape;59;p16">
              <a:extLst>
                <a:ext uri="{FF2B5EF4-FFF2-40B4-BE49-F238E27FC236}">
                  <a16:creationId xmlns:a16="http://schemas.microsoft.com/office/drawing/2014/main" id="{D14AF2F6-6C56-9741-9BD7-35F3AF97BBB9}"/>
                </a:ext>
              </a:extLst>
            </p:cNvPr>
            <p:cNvSpPr/>
            <p:nvPr/>
          </p:nvSpPr>
          <p:spPr>
            <a:xfrm>
              <a:off x="6985371" y="1638799"/>
              <a:ext cx="4102860" cy="4107166"/>
            </a:xfrm>
            <a:prstGeom prst="ellipse">
              <a:avLst/>
            </a:prstGeom>
            <a:solidFill>
              <a:srgbClr val="FFFFFF"/>
            </a:solidFill>
            <a:ln w="28575" cap="flat" cmpd="sng">
              <a:solidFill>
                <a:srgbClr val="1C7CA8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Arial Rounded MT Bold" panose="020F0704030504030204" pitchFamily="34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60;p16">
              <a:extLst>
                <a:ext uri="{FF2B5EF4-FFF2-40B4-BE49-F238E27FC236}">
                  <a16:creationId xmlns:a16="http://schemas.microsoft.com/office/drawing/2014/main" id="{5B262189-F3CF-3D4B-899C-9DE94700F2A6}"/>
                </a:ext>
              </a:extLst>
            </p:cNvPr>
            <p:cNvSpPr/>
            <p:nvPr/>
          </p:nvSpPr>
          <p:spPr>
            <a:xfrm>
              <a:off x="8570566" y="3226146"/>
              <a:ext cx="932471" cy="932469"/>
            </a:xfrm>
            <a:prstGeom prst="ellipse">
              <a:avLst/>
            </a:prstGeom>
            <a:solidFill>
              <a:srgbClr val="FFFFFF"/>
            </a:solidFill>
            <a:ln w="28575" cap="flat" cmpd="sng">
              <a:solidFill>
                <a:srgbClr val="1C7CA8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Arial Rounded MT Bold" panose="020F0704030504030204" pitchFamily="34" charset="0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6" name="Google Shape;61;p16" descr="image.png">
              <a:extLst>
                <a:ext uri="{FF2B5EF4-FFF2-40B4-BE49-F238E27FC236}">
                  <a16:creationId xmlns:a16="http://schemas.microsoft.com/office/drawing/2014/main" id="{7ABD9654-1C29-BF4C-B0C6-DD8E8DBD3E81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/>
            <a:stretch/>
          </p:blipFill>
          <p:spPr>
            <a:xfrm>
              <a:off x="8704499" y="3500205"/>
              <a:ext cx="664605" cy="384351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27" name="Google Shape;62;p16">
              <a:extLst>
                <a:ext uri="{FF2B5EF4-FFF2-40B4-BE49-F238E27FC236}">
                  <a16:creationId xmlns:a16="http://schemas.microsoft.com/office/drawing/2014/main" id="{74322EF3-AA5F-B342-A31F-6C7024487C4C}"/>
                </a:ext>
              </a:extLst>
            </p:cNvPr>
            <p:cNvCxnSpPr/>
            <p:nvPr/>
          </p:nvCxnSpPr>
          <p:spPr>
            <a:xfrm rot="10800000" flipH="1">
              <a:off x="9195872" y="1965526"/>
              <a:ext cx="940149" cy="1275231"/>
            </a:xfrm>
            <a:prstGeom prst="straightConnector1">
              <a:avLst/>
            </a:prstGeom>
            <a:solidFill>
              <a:srgbClr val="FFFFFF"/>
            </a:solidFill>
            <a:ln w="28575" cap="flat" cmpd="sng">
              <a:solidFill>
                <a:srgbClr val="1C7CA8"/>
              </a:solidFill>
              <a:prstDash val="solid"/>
              <a:miter lim="8000"/>
              <a:headEnd type="none" w="sm" len="sm"/>
              <a:tailEnd type="none" w="sm" len="sm"/>
            </a:ln>
          </p:spPr>
        </p:cxnSp>
        <p:cxnSp>
          <p:nvCxnSpPr>
            <p:cNvPr id="28" name="Google Shape;63;p16">
              <a:extLst>
                <a:ext uri="{FF2B5EF4-FFF2-40B4-BE49-F238E27FC236}">
                  <a16:creationId xmlns:a16="http://schemas.microsoft.com/office/drawing/2014/main" id="{27469148-0692-A447-9145-2227C2305984}"/>
                </a:ext>
              </a:extLst>
            </p:cNvPr>
            <p:cNvCxnSpPr/>
            <p:nvPr/>
          </p:nvCxnSpPr>
          <p:spPr>
            <a:xfrm>
              <a:off x="6972624" y="3692380"/>
              <a:ext cx="1567107" cy="1"/>
            </a:xfrm>
            <a:prstGeom prst="straightConnector1">
              <a:avLst/>
            </a:prstGeom>
            <a:solidFill>
              <a:srgbClr val="FFFFFF"/>
            </a:solidFill>
            <a:ln w="28575" cap="flat" cmpd="sng">
              <a:solidFill>
                <a:srgbClr val="1C7CA8"/>
              </a:solidFill>
              <a:prstDash val="solid"/>
              <a:miter lim="8000"/>
              <a:headEnd type="none" w="sm" len="sm"/>
              <a:tailEnd type="none" w="sm" len="sm"/>
            </a:ln>
          </p:spPr>
        </p:cxnSp>
        <p:cxnSp>
          <p:nvCxnSpPr>
            <p:cNvPr id="29" name="Google Shape;64;p16">
              <a:extLst>
                <a:ext uri="{FF2B5EF4-FFF2-40B4-BE49-F238E27FC236}">
                  <a16:creationId xmlns:a16="http://schemas.microsoft.com/office/drawing/2014/main" id="{DB48C26F-EC4E-6A4A-862D-BA68A561F29C}"/>
                </a:ext>
              </a:extLst>
            </p:cNvPr>
            <p:cNvCxnSpPr/>
            <p:nvPr/>
          </p:nvCxnSpPr>
          <p:spPr>
            <a:xfrm>
              <a:off x="9310167" y="4048468"/>
              <a:ext cx="989937" cy="1278863"/>
            </a:xfrm>
            <a:prstGeom prst="straightConnector1">
              <a:avLst/>
            </a:prstGeom>
            <a:solidFill>
              <a:srgbClr val="FFFFFF"/>
            </a:solidFill>
            <a:ln w="28575" cap="flat" cmpd="sng">
              <a:solidFill>
                <a:srgbClr val="1C7CA8"/>
              </a:solidFill>
              <a:prstDash val="solid"/>
              <a:miter lim="8000"/>
              <a:headEnd type="none" w="sm" len="sm"/>
              <a:tailEnd type="none" w="sm" len="sm"/>
            </a:ln>
          </p:spPr>
        </p:cxnSp>
      </p:grpSp>
      <p:sp>
        <p:nvSpPr>
          <p:cNvPr id="254" name="Google Shape;254;p5"/>
          <p:cNvSpPr/>
          <p:nvPr/>
        </p:nvSpPr>
        <p:spPr>
          <a:xfrm>
            <a:off x="538732" y="1139272"/>
            <a:ext cx="4921700" cy="720044"/>
          </a:xfrm>
          <a:prstGeom prst="roundRect">
            <a:avLst>
              <a:gd name="adj" fmla="val 5578"/>
            </a:avLst>
          </a:prstGeom>
          <a:noFill/>
          <a:ln w="12700" cap="flat" cmpd="sng">
            <a:solidFill>
              <a:srgbClr val="1C7CA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0" dirty="0">
                <a:solidFill>
                  <a:srgbClr val="1C7CA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Выбранный сегмент целевой аудитории</a:t>
            </a:r>
            <a:endParaRPr sz="2800" dirty="0">
              <a:solidFill>
                <a:srgbClr val="1C7CA8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255" name="Google Shape;255;p5"/>
          <p:cNvSpPr/>
          <p:nvPr/>
        </p:nvSpPr>
        <p:spPr>
          <a:xfrm>
            <a:off x="7094365" y="851080"/>
            <a:ext cx="3918967" cy="402319"/>
          </a:xfrm>
          <a:prstGeom prst="roundRect">
            <a:avLst>
              <a:gd name="adj" fmla="val 5578"/>
            </a:avLst>
          </a:prstGeom>
          <a:noFill/>
          <a:ln w="12700" cap="flat" cmpd="sng">
            <a:solidFill>
              <a:srgbClr val="1C7CA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0" dirty="0">
                <a:solidFill>
                  <a:srgbClr val="1C7CA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Профиль потребителя</a:t>
            </a:r>
            <a:endParaRPr sz="2800" dirty="0">
              <a:solidFill>
                <a:srgbClr val="1C7CA8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257" name="Google Shape;257;p5"/>
          <p:cNvSpPr/>
          <p:nvPr/>
        </p:nvSpPr>
        <p:spPr>
          <a:xfrm>
            <a:off x="538732" y="3688804"/>
            <a:ext cx="4921700" cy="552922"/>
          </a:xfrm>
          <a:prstGeom prst="roundRect">
            <a:avLst>
              <a:gd name="adj" fmla="val 5578"/>
            </a:avLst>
          </a:prstGeom>
          <a:noFill/>
          <a:ln w="12700" cap="flat" cmpd="sng">
            <a:solidFill>
              <a:srgbClr val="1C7CA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0" dirty="0">
                <a:solidFill>
                  <a:srgbClr val="1C7CA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Взаимосвязь проблемы и клиента</a:t>
            </a:r>
            <a:endParaRPr sz="2800" dirty="0">
              <a:solidFill>
                <a:srgbClr val="1C7CA8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Google Shape;56;p16">
            <a:extLst>
              <a:ext uri="{FF2B5EF4-FFF2-40B4-BE49-F238E27FC236}">
                <a16:creationId xmlns:a16="http://schemas.microsoft.com/office/drawing/2014/main" id="{3604EC1C-76B8-A440-B8CF-8E96AEE09CB8}"/>
              </a:ext>
            </a:extLst>
          </p:cNvPr>
          <p:cNvSpPr txBox="1"/>
          <p:nvPr/>
        </p:nvSpPr>
        <p:spPr>
          <a:xfrm>
            <a:off x="389514" y="165872"/>
            <a:ext cx="8836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800" b="1">
                <a:solidFill>
                  <a:srgbClr val="1C7CA8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ru-RU" dirty="0">
                <a:sym typeface="Arial"/>
              </a:rPr>
              <a:t>Выбор сегмента и профиль по</a:t>
            </a:r>
            <a:r>
              <a:rPr lang="ru-RU" dirty="0">
                <a:sym typeface="Calibri"/>
              </a:rPr>
              <a:t>требителя</a:t>
            </a:r>
            <a:endParaRPr dirty="0">
              <a:latin typeface="Arial Rounded MT Bold" panose="020F0704030504030204" pitchFamily="34" charset="0"/>
              <a:sym typeface="Calibri"/>
            </a:endParaRPr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id="{2DCB6EB9-C335-F341-B7D8-E69EAD3A14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4323" y="1859316"/>
            <a:ext cx="5116109" cy="1785297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"Основной клиент - депо ТЧ-12 </a:t>
            </a:r>
            <a:r>
              <a:rPr lang="ru-RU" sz="2000" dirty="0" err="1"/>
              <a:t>Иркутск-Сортировочный</a:t>
            </a:r>
            <a:endParaRPr lang="ru-RU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Вторичный рынок - производители (Тверской ВС, Уральские локомотивы)</a:t>
            </a:r>
            <a:endParaRPr lang="ru-RU" sz="2000" dirty="0">
              <a:sym typeface="Calibri"/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47F78BF-BEDA-1246-A421-9F5F149D96B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7236607" y="1791116"/>
            <a:ext cx="2338729" cy="162946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ru-RU" sz="1600" dirty="0"/>
              <a:t>Проблемы: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600" dirty="0"/>
              <a:t>Травмы пассажиров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600" dirty="0"/>
              <a:t>Финансовые потери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600" dirty="0"/>
              <a:t>Зависимость от «человеческого фактора»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0978C1E9-A001-F24E-80C4-0D4D72DBFDD2}"/>
              </a:ext>
            </a:extLst>
          </p:cNvPr>
          <p:cNvSpPr>
            <a:spLocks noGrp="1"/>
          </p:cNvSpPr>
          <p:nvPr>
            <p:ph type="body" idx="6"/>
          </p:nvPr>
        </p:nvSpPr>
        <p:spPr>
          <a:xfrm>
            <a:off x="228562" y="4280513"/>
            <a:ext cx="5557267" cy="2403671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ea typeface="+mn-ea"/>
              </a:rPr>
              <a:t>Неточная остановка из этого следует: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ea typeface="+mn-ea"/>
              </a:rPr>
              <a:t>Финансовые потери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ea typeface="+mn-ea"/>
              </a:rPr>
              <a:t>Репутационные риски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ea typeface="+mn-ea"/>
              </a:rPr>
              <a:t>Риски безопасности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D0389C-2398-D477-01A7-105E43AF4F0D}"/>
              </a:ext>
            </a:extLst>
          </p:cNvPr>
          <p:cNvSpPr/>
          <p:nvPr/>
        </p:nvSpPr>
        <p:spPr>
          <a:xfrm>
            <a:off x="9628896" y="2449985"/>
            <a:ext cx="2918670" cy="21853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defTabSz="914380">
              <a:lnSpc>
                <a:spcPct val="70000"/>
              </a:lnSpc>
              <a:buClr>
                <a:srgbClr val="2867A0"/>
              </a:buClr>
              <a:buSzPts val="1600"/>
            </a:pP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Задачи:</a:t>
            </a:r>
          </a:p>
          <a:p>
            <a:pPr marL="285750" indent="-285750" defTabSz="914380">
              <a:lnSpc>
                <a:spcPct val="70000"/>
              </a:lnSpc>
              <a:buClr>
                <a:srgbClr val="2867A0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Повышать</a:t>
            </a:r>
          </a:p>
          <a:p>
            <a:pPr defTabSz="914380">
              <a:lnSpc>
                <a:spcPct val="70000"/>
              </a:lnSpc>
              <a:buClr>
                <a:srgbClr val="2867A0"/>
              </a:buClr>
              <a:buSzPts val="1600"/>
            </a:pP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надежность</a:t>
            </a:r>
          </a:p>
          <a:p>
            <a:pPr marL="285750" indent="-285750" defTabSz="914380">
              <a:lnSpc>
                <a:spcPct val="70000"/>
              </a:lnSpc>
              <a:buClr>
                <a:srgbClr val="2867A0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Обеспечить безопасность пассажиров</a:t>
            </a:r>
          </a:p>
          <a:p>
            <a:pPr algn="ctr"/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7DCCF89-357B-29B6-B34E-5957650CA2F0}"/>
              </a:ext>
            </a:extLst>
          </p:cNvPr>
          <p:cNvSpPr/>
          <p:nvPr/>
        </p:nvSpPr>
        <p:spPr>
          <a:xfrm>
            <a:off x="7169264" y="4118331"/>
            <a:ext cx="2364599" cy="147787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defTabSz="914380">
              <a:lnSpc>
                <a:spcPct val="70000"/>
              </a:lnSpc>
              <a:buClr>
                <a:srgbClr val="2867A0"/>
              </a:buClr>
              <a:buSzPts val="1600"/>
            </a:pP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Выгоды: </a:t>
            </a:r>
          </a:p>
          <a:p>
            <a:pPr marL="285750" indent="-285750" defTabSz="914380">
              <a:lnSpc>
                <a:spcPct val="70000"/>
              </a:lnSpc>
              <a:buClr>
                <a:srgbClr val="2867A0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Снижение рисков</a:t>
            </a:r>
          </a:p>
          <a:p>
            <a:pPr marL="285750" indent="-285750" defTabSz="914380">
              <a:lnSpc>
                <a:spcPct val="70000"/>
              </a:lnSpc>
              <a:buClr>
                <a:srgbClr val="2867A0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Повышение безопасности</a:t>
            </a:r>
          </a:p>
          <a:p>
            <a:pPr marL="285750" indent="-285750" defTabSz="914380">
              <a:lnSpc>
                <a:spcPct val="70000"/>
              </a:lnSpc>
              <a:buClr>
                <a:srgbClr val="2867A0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Снижение затрат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BE019348-6031-4C40-9C02-3F219344989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0" y="1243093"/>
            <a:ext cx="6457364" cy="2785559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/>
          <a:p>
            <a:pPr marL="7429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800" dirty="0">
                <a:sym typeface="Calibri"/>
              </a:rPr>
              <a:t>Разработка математической модели динамики торможения</a:t>
            </a:r>
          </a:p>
          <a:p>
            <a:pPr marL="7429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800" dirty="0">
                <a:sym typeface="Calibri"/>
              </a:rPr>
              <a:t>Формирование алгоритма текущей параметрической идентификации</a:t>
            </a:r>
          </a:p>
          <a:p>
            <a:pPr marL="7429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800" dirty="0">
                <a:sym typeface="Calibri"/>
              </a:rPr>
              <a:t>Обоснование адаптивного закона управления</a:t>
            </a:r>
          </a:p>
          <a:p>
            <a:pPr marL="7429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800" dirty="0">
                <a:sym typeface="Calibri"/>
              </a:rPr>
              <a:t>Аппаратная реализация системы торможения на макете: Микроконтроллер, </a:t>
            </a:r>
            <a:r>
              <a:rPr lang="ru-RU" sz="1800" dirty="0" err="1">
                <a:sym typeface="Calibri"/>
              </a:rPr>
              <a:t>энкодер</a:t>
            </a:r>
            <a:r>
              <a:rPr lang="ru-RU" sz="1800" dirty="0">
                <a:sym typeface="Calibri"/>
              </a:rPr>
              <a:t>, акселерометр</a:t>
            </a:r>
          </a:p>
          <a:p>
            <a:pPr marL="7429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800" dirty="0">
                <a:sym typeface="Calibri"/>
              </a:rPr>
              <a:t>Исполнительные устройства: электромагнитные тормоза с ШИМ-управлением</a:t>
            </a:r>
          </a:p>
          <a:p>
            <a:pPr marL="7429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ru-RU" sz="2000" dirty="0">
              <a:sym typeface="Calibri"/>
            </a:endParaRPr>
          </a:p>
          <a:p>
            <a:pPr marL="7429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ru-RU" sz="2000" dirty="0">
              <a:sym typeface="Calibri"/>
            </a:endParaRPr>
          </a:p>
        </p:txBody>
      </p:sp>
      <p:cxnSp>
        <p:nvCxnSpPr>
          <p:cNvPr id="7" name="Google Shape;267;p6">
            <a:extLst>
              <a:ext uri="{FF2B5EF4-FFF2-40B4-BE49-F238E27FC236}">
                <a16:creationId xmlns:a16="http://schemas.microsoft.com/office/drawing/2014/main" id="{3C396A29-062A-A948-86A8-9773A20A9574}"/>
              </a:ext>
            </a:extLst>
          </p:cNvPr>
          <p:cNvCxnSpPr/>
          <p:nvPr/>
        </p:nvCxnSpPr>
        <p:spPr>
          <a:xfrm>
            <a:off x="454375" y="892241"/>
            <a:ext cx="11283249" cy="0"/>
          </a:xfrm>
          <a:prstGeom prst="straightConnector1">
            <a:avLst/>
          </a:prstGeom>
          <a:noFill/>
          <a:ln w="12700" cap="flat" cmpd="sng">
            <a:solidFill>
              <a:srgbClr val="1C7CA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" name="Google Shape;269;p6">
            <a:extLst>
              <a:ext uri="{FF2B5EF4-FFF2-40B4-BE49-F238E27FC236}">
                <a16:creationId xmlns:a16="http://schemas.microsoft.com/office/drawing/2014/main" id="{5D6659DE-E76A-6A48-BCF8-19FEB8956BA6}"/>
              </a:ext>
            </a:extLst>
          </p:cNvPr>
          <p:cNvSpPr txBox="1"/>
          <p:nvPr/>
        </p:nvSpPr>
        <p:spPr>
          <a:xfrm>
            <a:off x="454374" y="922468"/>
            <a:ext cx="1113604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rgbClr val="1C7CA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Научно-техническое решение, на котором базируется продукт:</a:t>
            </a:r>
            <a:endParaRPr sz="2400" dirty="0">
              <a:solidFill>
                <a:srgbClr val="1C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Google Shape;73;p17">
            <a:extLst>
              <a:ext uri="{FF2B5EF4-FFF2-40B4-BE49-F238E27FC236}">
                <a16:creationId xmlns:a16="http://schemas.microsoft.com/office/drawing/2014/main" id="{8EBA4CFD-FBCD-CA42-9673-4840B82F4F56}"/>
              </a:ext>
            </a:extLst>
          </p:cNvPr>
          <p:cNvSpPr txBox="1"/>
          <p:nvPr/>
        </p:nvSpPr>
        <p:spPr>
          <a:xfrm>
            <a:off x="354568" y="154149"/>
            <a:ext cx="48379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800" b="1">
                <a:solidFill>
                  <a:srgbClr val="1C7CA8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ru-RU" dirty="0">
                <a:sym typeface="Arial"/>
              </a:rPr>
              <a:t>Решение / продукт</a:t>
            </a:r>
            <a:endParaRPr dirty="0"/>
          </a:p>
        </p:txBody>
      </p:sp>
      <p:pic>
        <p:nvPicPr>
          <p:cNvPr id="2" name="Рисунок 1" descr="1.jpg">
            <a:extLst>
              <a:ext uri="{FF2B5EF4-FFF2-40B4-BE49-F238E27FC236}">
                <a16:creationId xmlns:a16="http://schemas.microsoft.com/office/drawing/2014/main" id="{C596EB7D-AB6A-169D-D8BB-0CFA70EC92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4568" y="1063691"/>
            <a:ext cx="5133056" cy="564072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0F5C05F-DC09-46AC-A322-8E641F41EBA1}"/>
              </a:ext>
            </a:extLst>
          </p:cNvPr>
          <p:cNvSpPr txBox="1"/>
          <p:nvPr/>
        </p:nvSpPr>
        <p:spPr>
          <a:xfrm>
            <a:off x="180682" y="4949525"/>
            <a:ext cx="6096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30400" indent="0">
              <a:lnSpc>
                <a:spcPct val="100000"/>
              </a:lnSpc>
            </a:pPr>
            <a:r>
              <a:rPr lang="ru-RU" sz="1800" dirty="0"/>
              <a:t>Продуктом является "Адаптивная система торможения «Точный подход» -бортовой контроллер, который интегрируется в систему управления электропоездом, систему торможения. В его основе лежит уникальное программное обеспечение Точность остановки ±0,5 м против ±3-15 м у аналогов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9306AC-3CAF-1009-0252-CD243939E9B7}"/>
              </a:ext>
            </a:extLst>
          </p:cNvPr>
          <p:cNvSpPr txBox="1"/>
          <p:nvPr/>
        </p:nvSpPr>
        <p:spPr>
          <a:xfrm>
            <a:off x="434966" y="4433098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rgbClr val="1C7CA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Описание продукта:</a:t>
            </a:r>
            <a:endParaRPr lang="ru-RU" sz="2400" dirty="0">
              <a:solidFill>
                <a:srgbClr val="1C7C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831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01D5BDA7-5E78-844A-BCEC-EFF794C98E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3352376"/>
              </p:ext>
            </p:extLst>
          </p:nvPr>
        </p:nvGraphicFramePr>
        <p:xfrm>
          <a:off x="354568" y="1376495"/>
          <a:ext cx="11588657" cy="4426428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3498147">
                  <a:extLst>
                    <a:ext uri="{9D8B030D-6E8A-4147-A177-3AD203B41FA5}">
                      <a16:colId xmlns:a16="http://schemas.microsoft.com/office/drawing/2014/main" val="1249232090"/>
                    </a:ext>
                  </a:extLst>
                </a:gridCol>
                <a:gridCol w="2026361">
                  <a:extLst>
                    <a:ext uri="{9D8B030D-6E8A-4147-A177-3AD203B41FA5}">
                      <a16:colId xmlns:a16="http://schemas.microsoft.com/office/drawing/2014/main" val="34749400"/>
                    </a:ext>
                  </a:extLst>
                </a:gridCol>
                <a:gridCol w="2026361">
                  <a:extLst>
                    <a:ext uri="{9D8B030D-6E8A-4147-A177-3AD203B41FA5}">
                      <a16:colId xmlns:a16="http://schemas.microsoft.com/office/drawing/2014/main" val="1890529726"/>
                    </a:ext>
                  </a:extLst>
                </a:gridCol>
                <a:gridCol w="2018894">
                  <a:extLst>
                    <a:ext uri="{9D8B030D-6E8A-4147-A177-3AD203B41FA5}">
                      <a16:colId xmlns:a16="http://schemas.microsoft.com/office/drawing/2014/main" val="1751949779"/>
                    </a:ext>
                  </a:extLst>
                </a:gridCol>
                <a:gridCol w="2018894">
                  <a:extLst>
                    <a:ext uri="{9D8B030D-6E8A-4147-A177-3AD203B41FA5}">
                      <a16:colId xmlns:a16="http://schemas.microsoft.com/office/drawing/2014/main" val="985003345"/>
                    </a:ext>
                  </a:extLst>
                </a:gridCol>
              </a:tblGrid>
              <a:tr h="877322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Сравнительный критерий</a:t>
                      </a:r>
                      <a:endParaRPr lang="ru-RU" sz="16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Наш продукт</a:t>
                      </a: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САУТ</a:t>
                      </a:r>
                    </a:p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(РФ)</a:t>
                      </a: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СВСТ</a:t>
                      </a:r>
                    </a:p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(Франция)</a:t>
                      </a: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ЭВС</a:t>
                      </a:r>
                    </a:p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(РФ)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596388"/>
                  </a:ext>
                </a:extLst>
              </a:tr>
              <a:tr h="7516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Точность остановки</a:t>
                      </a: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+-0.5м</a:t>
                      </a: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+30…-100м</a:t>
                      </a: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8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+-1м</a:t>
                      </a: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Информация отсутствует</a:t>
                      </a: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1382776"/>
                  </a:ext>
                </a:extLst>
              </a:tr>
              <a:tr h="10980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Ключевая технология</a:t>
                      </a: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Адаптивный алгоритм</a:t>
                      </a:r>
                      <a:endParaRPr lang="ru-RU" sz="1600" b="1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Жесткие алгоритмы, </a:t>
                      </a:r>
                      <a:endParaRPr lang="ru-RU" sz="1600" kern="1200" dirty="0">
                        <a:solidFill>
                          <a:srgbClr val="B5266B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Радиосвязь</a:t>
                      </a: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Пневматическая система управления</a:t>
                      </a: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2530891"/>
                  </a:ext>
                </a:extLst>
              </a:tr>
              <a:tr h="9477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Адаптивность</a:t>
                      </a: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Высокая(учёт износа, погода)</a:t>
                      </a: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Отсутствует </a:t>
                      </a: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Ограниченная</a:t>
                      </a: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Информация отсутствует</a:t>
                      </a: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9779643"/>
                  </a:ext>
                </a:extLst>
              </a:tr>
              <a:tr h="751665">
                <a:tc>
                  <a:txBody>
                    <a:bodyPr/>
                    <a:lstStyle/>
                    <a:p>
                      <a:pPr marL="0" marR="0" lvl="0" indent="0" algn="l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Совместимость с инфраструктурой</a:t>
                      </a: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Полная, без модернизации</a:t>
                      </a: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Полная</a:t>
                      </a: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Несовместима</a:t>
                      </a: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Ограниченная</a:t>
                      </a:r>
                    </a:p>
                  </a:txBody>
                  <a:tcPr marL="15549" marR="15549" marT="15549" marB="15549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2924271"/>
                  </a:ext>
                </a:extLst>
              </a:tr>
            </a:tbl>
          </a:graphicData>
        </a:graphic>
      </p:graphicFrame>
      <p:sp>
        <p:nvSpPr>
          <p:cNvPr id="6" name="Google Shape;79;p18">
            <a:extLst>
              <a:ext uri="{FF2B5EF4-FFF2-40B4-BE49-F238E27FC236}">
                <a16:creationId xmlns:a16="http://schemas.microsoft.com/office/drawing/2014/main" id="{270877E5-7BC0-FE44-A30A-6EEFE0B7D109}"/>
              </a:ext>
            </a:extLst>
          </p:cNvPr>
          <p:cNvSpPr txBox="1"/>
          <p:nvPr/>
        </p:nvSpPr>
        <p:spPr>
          <a:xfrm>
            <a:off x="354568" y="154149"/>
            <a:ext cx="460931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rgbClr val="1C7CA8"/>
                </a:solidFill>
                <a:latin typeface="Arial Black" panose="020B0604020202020204" pitchFamily="34" charset="0"/>
                <a:cs typeface="Arial Black" panose="020B0604020202020204" pitchFamily="34" charset="0"/>
                <a:sym typeface="Arial"/>
              </a:rPr>
              <a:t>Конкуренты / аналоги</a:t>
            </a:r>
            <a:endParaRPr sz="2800" b="1" dirty="0">
              <a:solidFill>
                <a:srgbClr val="1C7CA8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32938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0AA23E2C-243C-CC42-A271-4044D925DB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ru-RU" sz="2000" dirty="0"/>
              <a:t>Продажа лицензии на ПО + Поставка аппаратного модуля + Годовая подписка на данные</a:t>
            </a:r>
            <a:endParaRPr lang="ru-RU" sz="2000" dirty="0">
              <a:ea typeface="Calibri" panose="020F0502020204030204" pitchFamily="34" charset="0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14F7A57-FD50-3C4C-8BBC-4BA4246F06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07315" y="1728789"/>
            <a:ext cx="4946422" cy="1485900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sz="2000" dirty="0"/>
              <a:t>Аппаратный модуль + годовая подписка", где стоимость подписки составляет 15-20% от цены оборудования. Это создаст стабильный повторяющийся доход и повысит привлекательность для инвестора.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56F3EC9-D35A-A945-B072-CA4C35CBC10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ru-RU" sz="2000" dirty="0">
                <a:ea typeface="Calibri" panose="020F0502020204030204" pitchFamily="34" charset="0"/>
              </a:rPr>
              <a:t>Спутниковые и иные системы навигации, команда разработчиков, производственные мощности.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7FE3D3B-D90F-0A49-8B3E-43B3A63DAAA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ru-RU" sz="2000" dirty="0" err="1">
                <a:ea typeface="Calibri" panose="020F0502020204030204" pitchFamily="34" charset="0"/>
              </a:rPr>
              <a:t>ИрГУПС</a:t>
            </a:r>
            <a:r>
              <a:rPr lang="ru-RU" sz="2000" dirty="0">
                <a:ea typeface="Calibri" panose="020F0502020204030204" pitchFamily="34" charset="0"/>
              </a:rPr>
              <a:t>, производители компонентов, отраслевые институты.</a:t>
            </a:r>
          </a:p>
        </p:txBody>
      </p:sp>
      <p:sp>
        <p:nvSpPr>
          <p:cNvPr id="6" name="Google Shape;100;p20">
            <a:extLst>
              <a:ext uri="{FF2B5EF4-FFF2-40B4-BE49-F238E27FC236}">
                <a16:creationId xmlns:a16="http://schemas.microsoft.com/office/drawing/2014/main" id="{6B95C4DD-B3DD-0E4F-BA23-CB4641731FB0}"/>
              </a:ext>
            </a:extLst>
          </p:cNvPr>
          <p:cNvSpPr txBox="1"/>
          <p:nvPr/>
        </p:nvSpPr>
        <p:spPr>
          <a:xfrm>
            <a:off x="442913" y="175083"/>
            <a:ext cx="343716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rgbClr val="1C7CA8"/>
                </a:solidFill>
                <a:latin typeface="Arial Black" panose="020B0A04020102020204" pitchFamily="34" charset="0"/>
                <a:ea typeface="Cascadia Code Light" panose="020B0609020000020004" pitchFamily="49" charset="0"/>
                <a:cs typeface="Cascadia Code Light" panose="020B0609020000020004" pitchFamily="49" charset="0"/>
                <a:sym typeface="Arial"/>
              </a:rPr>
              <a:t>Бизнес-модель</a:t>
            </a:r>
            <a:endParaRPr sz="2800" b="1" dirty="0">
              <a:solidFill>
                <a:srgbClr val="1C7CA8"/>
              </a:solidFill>
              <a:latin typeface="Arial Black" panose="020B0A04020102020204" pitchFamily="34" charset="0"/>
              <a:ea typeface="Cascadia Code Light" panose="020B0609020000020004" pitchFamily="49" charset="0"/>
              <a:cs typeface="Cascadia Code Light" panose="020B0609020000020004" pitchFamily="49" charset="0"/>
            </a:endParaRPr>
          </a:p>
        </p:txBody>
      </p:sp>
      <p:sp>
        <p:nvSpPr>
          <p:cNvPr id="7" name="Google Shape;227;p3">
            <a:extLst>
              <a:ext uri="{FF2B5EF4-FFF2-40B4-BE49-F238E27FC236}">
                <a16:creationId xmlns:a16="http://schemas.microsoft.com/office/drawing/2014/main" id="{B3C748AB-DE8C-1448-B3CB-308035FF926B}"/>
              </a:ext>
            </a:extLst>
          </p:cNvPr>
          <p:cNvSpPr/>
          <p:nvPr/>
        </p:nvSpPr>
        <p:spPr>
          <a:xfrm>
            <a:off x="442913" y="910662"/>
            <a:ext cx="2871787" cy="523180"/>
          </a:xfrm>
          <a:prstGeom prst="roundRect">
            <a:avLst>
              <a:gd name="adj" fmla="val 5578"/>
            </a:avLst>
          </a:prstGeom>
          <a:noFill/>
          <a:ln w="12700" cap="flat" cmpd="sng">
            <a:solidFill>
              <a:srgbClr val="1C7CA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0" dirty="0">
                <a:solidFill>
                  <a:srgbClr val="1C7CA8"/>
                </a:solidFill>
                <a:latin typeface="Arial" panose="020B0604020202020204" pitchFamily="34" charset="0"/>
                <a:ea typeface="Cascadia Code Light" panose="020B0609020000020004" pitchFamily="49" charset="0"/>
                <a:cs typeface="Arial" panose="020B0604020202020204" pitchFamily="34" charset="0"/>
                <a:sym typeface="Calibri"/>
              </a:rPr>
              <a:t>Тип бизнес-модели</a:t>
            </a:r>
            <a:endParaRPr sz="2000" dirty="0">
              <a:solidFill>
                <a:srgbClr val="1C7CA8"/>
              </a:solidFill>
              <a:latin typeface="Arial" panose="020B0604020202020204" pitchFamily="34" charset="0"/>
              <a:ea typeface="Cascadia Code Light" panose="020B0609020000020004" pitchFamily="49" charset="0"/>
              <a:cs typeface="Arial" panose="020B0604020202020204" pitchFamily="34" charset="0"/>
            </a:endParaRPr>
          </a:p>
        </p:txBody>
      </p:sp>
      <p:sp>
        <p:nvSpPr>
          <p:cNvPr id="8" name="Google Shape;227;p3">
            <a:extLst>
              <a:ext uri="{FF2B5EF4-FFF2-40B4-BE49-F238E27FC236}">
                <a16:creationId xmlns:a16="http://schemas.microsoft.com/office/drawing/2014/main" id="{7ABC0441-1840-0242-964D-09556A4AE3A0}"/>
              </a:ext>
            </a:extLst>
          </p:cNvPr>
          <p:cNvSpPr/>
          <p:nvPr/>
        </p:nvSpPr>
        <p:spPr>
          <a:xfrm>
            <a:off x="6096000" y="910662"/>
            <a:ext cx="2871787" cy="523180"/>
          </a:xfrm>
          <a:prstGeom prst="roundRect">
            <a:avLst>
              <a:gd name="adj" fmla="val 5578"/>
            </a:avLst>
          </a:prstGeom>
          <a:noFill/>
          <a:ln w="12700" cap="flat" cmpd="sng">
            <a:solidFill>
              <a:srgbClr val="1C7CA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0" dirty="0">
                <a:solidFill>
                  <a:srgbClr val="1C7CA8"/>
                </a:solidFill>
                <a:latin typeface="Arial" panose="020B0604020202020204" pitchFamily="34" charset="0"/>
                <a:ea typeface="Cascadia Code Light" panose="020B0609020000020004" pitchFamily="49" charset="0"/>
                <a:cs typeface="Arial" panose="020B0604020202020204" pitchFamily="34" charset="0"/>
                <a:sym typeface="Calibri"/>
              </a:rPr>
              <a:t>Модель монетизации</a:t>
            </a:r>
            <a:endParaRPr sz="2000" dirty="0">
              <a:solidFill>
                <a:srgbClr val="1C7CA8"/>
              </a:solidFill>
              <a:latin typeface="Arial" panose="020B0604020202020204" pitchFamily="34" charset="0"/>
              <a:ea typeface="Cascadia Code Light" panose="020B0609020000020004" pitchFamily="49" charset="0"/>
              <a:cs typeface="Arial" panose="020B0604020202020204" pitchFamily="34" charset="0"/>
            </a:endParaRPr>
          </a:p>
        </p:txBody>
      </p:sp>
      <p:sp>
        <p:nvSpPr>
          <p:cNvPr id="9" name="Google Shape;227;p3">
            <a:extLst>
              <a:ext uri="{FF2B5EF4-FFF2-40B4-BE49-F238E27FC236}">
                <a16:creationId xmlns:a16="http://schemas.microsoft.com/office/drawing/2014/main" id="{31691ACD-05A7-8D49-935E-2420DD6F8568}"/>
              </a:ext>
            </a:extLst>
          </p:cNvPr>
          <p:cNvSpPr/>
          <p:nvPr/>
        </p:nvSpPr>
        <p:spPr>
          <a:xfrm>
            <a:off x="442913" y="3429000"/>
            <a:ext cx="2871787" cy="523180"/>
          </a:xfrm>
          <a:prstGeom prst="roundRect">
            <a:avLst>
              <a:gd name="adj" fmla="val 5578"/>
            </a:avLst>
          </a:prstGeom>
          <a:noFill/>
          <a:ln w="12700" cap="flat" cmpd="sng">
            <a:solidFill>
              <a:srgbClr val="1C7CA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rgbClr val="1C7CA8"/>
                </a:solidFill>
                <a:latin typeface="Arial" panose="020B0604020202020204" pitchFamily="34" charset="0"/>
                <a:ea typeface="Cascadia Code Light" panose="020B0609020000020004" pitchFamily="49" charset="0"/>
                <a:cs typeface="Arial" panose="020B0604020202020204" pitchFamily="34" charset="0"/>
                <a:sym typeface="Calibri"/>
              </a:rPr>
              <a:t>Ключевые ресурсы</a:t>
            </a:r>
            <a:endParaRPr sz="2000" dirty="0">
              <a:solidFill>
                <a:srgbClr val="1C7CA8"/>
              </a:solidFill>
              <a:latin typeface="Arial" panose="020B0604020202020204" pitchFamily="34" charset="0"/>
              <a:ea typeface="Cascadia Code Light" panose="020B0609020000020004" pitchFamily="49" charset="0"/>
              <a:cs typeface="Arial" panose="020B0604020202020204" pitchFamily="34" charset="0"/>
            </a:endParaRPr>
          </a:p>
        </p:txBody>
      </p:sp>
      <p:sp>
        <p:nvSpPr>
          <p:cNvPr id="10" name="Google Shape;227;p3">
            <a:extLst>
              <a:ext uri="{FF2B5EF4-FFF2-40B4-BE49-F238E27FC236}">
                <a16:creationId xmlns:a16="http://schemas.microsoft.com/office/drawing/2014/main" id="{79B9AC64-821C-C046-A400-502411282DAF}"/>
              </a:ext>
            </a:extLst>
          </p:cNvPr>
          <p:cNvSpPr/>
          <p:nvPr/>
        </p:nvSpPr>
        <p:spPr>
          <a:xfrm>
            <a:off x="6096000" y="3429000"/>
            <a:ext cx="2871787" cy="523180"/>
          </a:xfrm>
          <a:prstGeom prst="roundRect">
            <a:avLst>
              <a:gd name="adj" fmla="val 5578"/>
            </a:avLst>
          </a:prstGeom>
          <a:noFill/>
          <a:ln w="12700" cap="flat" cmpd="sng">
            <a:solidFill>
              <a:srgbClr val="1C7CA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0" dirty="0">
                <a:solidFill>
                  <a:srgbClr val="1C7CA8"/>
                </a:solidFill>
                <a:latin typeface="Arial" panose="020B0604020202020204" pitchFamily="34" charset="0"/>
                <a:ea typeface="Cascadia Code Light" panose="020B0609020000020004" pitchFamily="49" charset="0"/>
                <a:cs typeface="Arial" panose="020B0604020202020204" pitchFamily="34" charset="0"/>
                <a:sym typeface="Calibri"/>
              </a:rPr>
              <a:t>Ключевые партнеры</a:t>
            </a:r>
            <a:endParaRPr sz="2000" dirty="0">
              <a:solidFill>
                <a:srgbClr val="1C7CA8"/>
              </a:solidFill>
              <a:latin typeface="Arial" panose="020B0604020202020204" pitchFamily="34" charset="0"/>
              <a:ea typeface="Cascadia Code Light" panose="020B0609020000020004" pitchFamily="49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5526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68;p21">
            <a:extLst>
              <a:ext uri="{FF2B5EF4-FFF2-40B4-BE49-F238E27FC236}">
                <a16:creationId xmlns:a16="http://schemas.microsoft.com/office/drawing/2014/main" id="{C02687C6-D078-D247-A816-C9AAA0298A55}"/>
              </a:ext>
            </a:extLst>
          </p:cNvPr>
          <p:cNvSpPr txBox="1"/>
          <p:nvPr/>
        </p:nvSpPr>
        <p:spPr>
          <a:xfrm>
            <a:off x="356642" y="198182"/>
            <a:ext cx="2665339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rgbClr val="1C7CA8"/>
                </a:solidFill>
                <a:latin typeface="Arial Black" panose="020B0604020202020204" pitchFamily="34" charset="0"/>
                <a:cs typeface="Arial Black" panose="020B0604020202020204" pitchFamily="34" charset="0"/>
                <a:sym typeface="Arial"/>
              </a:rPr>
              <a:t>Команда</a:t>
            </a:r>
            <a:endParaRPr sz="2800" b="1" dirty="0">
              <a:solidFill>
                <a:srgbClr val="1C7CA8"/>
              </a:solidFill>
              <a:latin typeface="Arial Rounded MT Bold" panose="020F0704030504030204" pitchFamily="34" charset="0"/>
              <a:cs typeface="Arial Black" panose="020B0604020202020204" pitchFamily="34" charset="0"/>
            </a:endParaRPr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id="{FAD57040-71EE-9E42-85DD-A08A73E923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522" y="4408763"/>
            <a:ext cx="3986784" cy="956220"/>
          </a:xfrm>
        </p:spPr>
        <p:txBody>
          <a:bodyPr>
            <a:noAutofit/>
          </a:bodyPr>
          <a:lstStyle/>
          <a:p>
            <a:r>
              <a:rPr lang="ru-RU" sz="1800" dirty="0"/>
              <a:t>Качалина Дарья Александровна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B84810C-DFF2-A749-BBD8-4A36B45B422A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43896" y="5367511"/>
            <a:ext cx="2740025" cy="684926"/>
          </a:xfrm>
        </p:spPr>
        <p:txBody>
          <a:bodyPr>
            <a:normAutofit lnSpcReduction="10000"/>
          </a:bodyPr>
          <a:lstStyle/>
          <a:p>
            <a:r>
              <a:rPr lang="en-GB" sz="1600" dirty="0"/>
              <a:t>LEADER ID: 3409900</a:t>
            </a:r>
            <a:endParaRPr lang="ru-RU" sz="1600" dirty="0"/>
          </a:p>
          <a:p>
            <a:r>
              <a:rPr lang="ru-RU" sz="1600" dirty="0"/>
              <a:t>Тел: 89041339092</a:t>
            </a:r>
          </a:p>
          <a:p>
            <a:endParaRPr lang="en-GB" sz="1600" dirty="0"/>
          </a:p>
          <a:p>
            <a:endParaRPr lang="ru-RU" sz="1600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E841DED-2C52-8244-A431-02AFE880C0A8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3521236" y="4448042"/>
            <a:ext cx="4580808" cy="849664"/>
          </a:xfrm>
        </p:spPr>
        <p:txBody>
          <a:bodyPr>
            <a:noAutofit/>
          </a:bodyPr>
          <a:lstStyle/>
          <a:p>
            <a:pPr algn="ctr"/>
            <a:r>
              <a:rPr lang="ru-RU" sz="1800" dirty="0"/>
              <a:t>Бурдуковская Анжелика </a:t>
            </a:r>
          </a:p>
          <a:p>
            <a:pPr algn="ctr"/>
            <a:r>
              <a:rPr lang="ru-RU" sz="1800" dirty="0"/>
              <a:t>Дмитриевна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3E853815-DA3E-384B-8F5C-D2B12EDC6CBD}"/>
              </a:ext>
            </a:extLst>
          </p:cNvPr>
          <p:cNvSpPr>
            <a:spLocks noGrp="1"/>
          </p:cNvSpPr>
          <p:nvPr>
            <p:ph type="body" idx="5"/>
          </p:nvPr>
        </p:nvSpPr>
        <p:spPr>
          <a:xfrm>
            <a:off x="4583474" y="5186919"/>
            <a:ext cx="2874607" cy="849663"/>
          </a:xfrm>
        </p:spPr>
        <p:txBody>
          <a:bodyPr>
            <a:noAutofit/>
          </a:bodyPr>
          <a:lstStyle/>
          <a:p>
            <a:pPr marL="230400" indent="0" algn="ctr"/>
            <a:r>
              <a:rPr lang="ru-RU" sz="1800" dirty="0"/>
              <a:t>Мотиватор, менеджер, оформитель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B4557C58-C339-C549-B6A8-4C6C9E0ED7E4}"/>
              </a:ext>
            </a:extLst>
          </p:cNvPr>
          <p:cNvSpPr>
            <a:spLocks noGrp="1"/>
          </p:cNvSpPr>
          <p:nvPr>
            <p:ph type="body" idx="8"/>
          </p:nvPr>
        </p:nvSpPr>
        <p:spPr>
          <a:xfrm>
            <a:off x="8102044" y="5186919"/>
            <a:ext cx="3171105" cy="1118223"/>
          </a:xfrm>
        </p:spPr>
        <p:txBody>
          <a:bodyPr>
            <a:noAutofit/>
          </a:bodyPr>
          <a:lstStyle/>
          <a:p>
            <a:pPr marL="230400" indent="0" algn="ctr"/>
            <a:r>
              <a:rPr lang="ru-RU" sz="1800" dirty="0"/>
              <a:t>Генератор идей, снабженец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C049253-AADF-43BB-BDF1-8A766A80AF70}"/>
              </a:ext>
            </a:extLst>
          </p:cNvPr>
          <p:cNvPicPr>
            <a:picLocks noGrp="1" noChangeAspect="1"/>
          </p:cNvPicPr>
          <p:nvPr>
            <p:ph type="pic" idx="9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" b="41"/>
          <a:stretch>
            <a:fillRect/>
          </a:stretch>
        </p:blipFill>
        <p:spPr>
          <a:xfrm>
            <a:off x="8314542" y="1558756"/>
            <a:ext cx="2630980" cy="2630980"/>
          </a:xfr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38E3A40-D719-4742-828C-947AC0CB9943}"/>
              </a:ext>
            </a:extLst>
          </p:cNvPr>
          <p:cNvPicPr>
            <a:picLocks noGrp="1" noChangeAspect="1"/>
          </p:cNvPicPr>
          <p:nvPr>
            <p:ph type="pic" idx="6"/>
          </p:nvPr>
        </p:nvPicPr>
        <p:blipFill rotWithShape="1">
          <a:blip r:embed="rId4" cstate="print"/>
          <a:srcRect t="16529" b="16529"/>
          <a:stretch/>
        </p:blipFill>
        <p:spPr>
          <a:xfrm>
            <a:off x="826548" y="1558756"/>
            <a:ext cx="2630980" cy="2630980"/>
          </a:xfr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79712E02-B194-40B3-859E-1443A4769182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0545" y="1551138"/>
            <a:ext cx="2630980" cy="2630980"/>
          </a:xfr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9ED8BF22-BA62-4AC6-A388-F0AF1924B328}"/>
              </a:ext>
            </a:extLst>
          </p:cNvPr>
          <p:cNvSpPr txBox="1"/>
          <p:nvPr/>
        </p:nvSpPr>
        <p:spPr>
          <a:xfrm>
            <a:off x="271946" y="4846818"/>
            <a:ext cx="3257453" cy="4842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30400" marR="0" lvl="0" algn="ctr" defTabSz="91438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400"/>
              <a:buFont typeface="Calibri"/>
              <a:buNone/>
              <a:tabLst/>
              <a:defRPr/>
            </a:pPr>
            <a:r>
              <a:rPr lang="ru-RU" dirty="0">
                <a:solidFill>
                  <a:srgbClr val="2867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kumimoji="0" lang="ru-RU" b="0" i="0" u="none" strike="noStrike" kern="1200" cap="none" spc="0" normalizeH="0" baseline="0" noProof="0" dirty="0" err="1">
                <a:ln>
                  <a:noFill/>
                </a:ln>
                <a:solidFill>
                  <a:srgbClr val="2867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идер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2867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команды, контролер</a:t>
            </a:r>
          </a:p>
        </p:txBody>
      </p:sp>
      <p:sp>
        <p:nvSpPr>
          <p:cNvPr id="4" name="Текст 4">
            <a:extLst>
              <a:ext uri="{FF2B5EF4-FFF2-40B4-BE49-F238E27FC236}">
                <a16:creationId xmlns:a16="http://schemas.microsoft.com/office/drawing/2014/main" id="{4B74B11E-C206-4450-ADE8-253A8C12CCDA}"/>
              </a:ext>
            </a:extLst>
          </p:cNvPr>
          <p:cNvSpPr txBox="1">
            <a:spLocks/>
          </p:cNvSpPr>
          <p:nvPr/>
        </p:nvSpPr>
        <p:spPr>
          <a:xfrm>
            <a:off x="7994711" y="4431077"/>
            <a:ext cx="3986784" cy="42483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lvl="0" indent="-228600" algn="l" defTabSz="914380" rtl="0" eaLnBrk="1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2867A0"/>
              </a:buClr>
              <a:buSzPts val="1600"/>
              <a:buFont typeface="Calibri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lvl="1" indent="-381000" algn="l" defTabSz="91438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400"/>
              <a:buFont typeface="Noto Sans Symbols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355600" algn="l" defTabSz="91438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2000"/>
              <a:buFont typeface="Noto Sans Symbols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42900" algn="l" defTabSz="91438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42900" algn="l" defTabSz="91438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867A0"/>
              </a:buClr>
              <a:buSzPts val="1800"/>
              <a:buFont typeface="Noto Sans Symbols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42900" algn="l" defTabSz="91438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2900" algn="l" defTabSz="91438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2900" algn="l" defTabSz="91438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2900" algn="l" defTabSz="91438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dirty="0" err="1"/>
              <a:t>Кутырёв</a:t>
            </a:r>
            <a:r>
              <a:rPr lang="ru-RU" sz="1800" dirty="0"/>
              <a:t> Георгий Сергеевич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"/>
          <p:cNvSpPr/>
          <p:nvPr/>
        </p:nvSpPr>
        <p:spPr>
          <a:xfrm>
            <a:off x="4317508" y="1122994"/>
            <a:ext cx="3531085" cy="788526"/>
          </a:xfrm>
          <a:prstGeom prst="roundRect">
            <a:avLst>
              <a:gd name="adj" fmla="val 5578"/>
            </a:avLst>
          </a:prstGeom>
          <a:noFill/>
          <a:ln w="12700" cap="flat" cmpd="sng">
            <a:solidFill>
              <a:srgbClr val="1C7CA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rgbClr val="1C7CA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Технологическое направление в соответствии с перечнем критических технологий РФ</a:t>
            </a:r>
            <a:endParaRPr sz="2000" dirty="0">
              <a:solidFill>
                <a:srgbClr val="1C7CA8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8267700" y="1124305"/>
            <a:ext cx="3531085" cy="768213"/>
          </a:xfrm>
          <a:prstGeom prst="roundRect">
            <a:avLst>
              <a:gd name="adj" fmla="val 5578"/>
            </a:avLst>
          </a:prstGeom>
          <a:noFill/>
          <a:ln w="12700" cap="flat" cmpd="sng">
            <a:solidFill>
              <a:srgbClr val="1C7CA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rgbClr val="1C7CA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С</a:t>
            </a:r>
            <a:r>
              <a:rPr lang="ru-RU" b="0" dirty="0">
                <a:solidFill>
                  <a:srgbClr val="1C7CA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квозные технологии, используемые в проекте</a:t>
            </a:r>
            <a:endParaRPr sz="2000" dirty="0">
              <a:solidFill>
                <a:srgbClr val="1C7CA8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367316" y="1103992"/>
            <a:ext cx="3531085" cy="788526"/>
          </a:xfrm>
          <a:prstGeom prst="roundRect">
            <a:avLst>
              <a:gd name="adj" fmla="val 5578"/>
            </a:avLst>
          </a:prstGeom>
          <a:noFill/>
          <a:ln w="12700" cap="flat" cmpd="sng">
            <a:solidFill>
              <a:srgbClr val="1C7CA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0" dirty="0">
                <a:solidFill>
                  <a:srgbClr val="1C7CA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Соответствие фокусу акселератора</a:t>
            </a:r>
            <a:endParaRPr sz="2000" dirty="0">
              <a:solidFill>
                <a:srgbClr val="1C7CA8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28FD8D-3A2D-734C-A949-E5243FE94502}"/>
              </a:ext>
            </a:extLst>
          </p:cNvPr>
          <p:cNvSpPr txBox="1"/>
          <p:nvPr/>
        </p:nvSpPr>
        <p:spPr>
          <a:xfrm>
            <a:off x="442913" y="296863"/>
            <a:ext cx="56530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1C7CA8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Актуальность проекта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C2D3ED7-CA05-2342-B5D5-22E0AE7E5C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7316" y="2216308"/>
            <a:ext cx="3531085" cy="4086225"/>
          </a:xfrm>
        </p:spPr>
        <p:txBody>
          <a:bodyPr>
            <a:normAutofit/>
          </a:bodyPr>
          <a:lstStyle/>
          <a:p>
            <a:pPr marL="230400" indent="0"/>
            <a:r>
              <a:rPr lang="ru-RU" sz="1800" dirty="0"/>
              <a:t>Проект соответствует направлению </a:t>
            </a:r>
          </a:p>
          <a:p>
            <a:pPr marL="228600" indent="0"/>
            <a:r>
              <a:rPr lang="ru-RU" sz="1800" dirty="0"/>
              <a:t>Интеллектуальные       системы и автоматизация производственных и транспортных процессов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16725488-3E16-B048-99A5-A4841E008E24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317508" y="2228858"/>
            <a:ext cx="3531085" cy="4086225"/>
          </a:xfrm>
        </p:spPr>
        <p:txBody>
          <a:bodyPr>
            <a:normAutofit/>
          </a:bodyPr>
          <a:lstStyle/>
          <a:p>
            <a:pPr marL="230400" indent="0"/>
            <a:r>
              <a:rPr lang="ru-RU" sz="1800" dirty="0"/>
              <a:t>Технологии информационных, управляющих, навигационных систем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F3472A9C-C24D-9749-8628-B7E9895D79EB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8267700" y="2228857"/>
            <a:ext cx="3531085" cy="4086225"/>
          </a:xfrm>
        </p:spPr>
        <p:txBody>
          <a:bodyPr>
            <a:normAutofit/>
          </a:bodyPr>
          <a:lstStyle/>
          <a:p>
            <a:pPr marL="230400" indent="0"/>
            <a:r>
              <a:rPr lang="ru-RU" sz="1800" dirty="0"/>
              <a:t>Технологии компонентов робототехники и мехатроники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888ED7A2-FEA0-EE44-9C45-7457BDFEA6E8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>
            <a:noAutofit/>
          </a:bodyPr>
          <a:lstStyle/>
          <a:p>
            <a:pPr marL="228600" indent="0">
              <a:buNone/>
            </a:pPr>
            <a:r>
              <a:rPr lang="ru-RU" sz="2000" dirty="0"/>
              <a:t>Планируется:</a:t>
            </a:r>
          </a:p>
          <a:p>
            <a:r>
              <a:rPr lang="ru-RU" sz="2000" dirty="0"/>
              <a:t>Разработать макет системы прицельного торможения</a:t>
            </a:r>
          </a:p>
          <a:p>
            <a:r>
              <a:rPr lang="ru-RU" sz="2000" dirty="0"/>
              <a:t>Провести комплексные испытания системы торможения на макете</a:t>
            </a:r>
          </a:p>
          <a:p>
            <a:r>
              <a:rPr lang="ru-RU" sz="2000" dirty="0"/>
              <a:t>Проанализировать результаты испытаний и доработать конструкцию системы управления торможением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12A8B31-4084-834A-AF3F-96A104A15681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pPr marL="228600" indent="0">
              <a:buNone/>
            </a:pPr>
            <a:r>
              <a:rPr lang="ru-RU" sz="2000" dirty="0"/>
              <a:t>Необходимые ресурсы:</a:t>
            </a:r>
          </a:p>
          <a:p>
            <a:r>
              <a:rPr lang="ru-RU" sz="2000" dirty="0"/>
              <a:t>Доступ к определенным производственным мощностям</a:t>
            </a:r>
          </a:p>
          <a:p>
            <a:r>
              <a:rPr lang="ru-RU" sz="2000" dirty="0"/>
              <a:t>Погашение расходов на необходимые запчасти (которые нельзя произвести самостоятельно)</a:t>
            </a:r>
          </a:p>
        </p:txBody>
      </p:sp>
      <p:sp>
        <p:nvSpPr>
          <p:cNvPr id="4" name="Google Shape;189;p22">
            <a:extLst>
              <a:ext uri="{FF2B5EF4-FFF2-40B4-BE49-F238E27FC236}">
                <a16:creationId xmlns:a16="http://schemas.microsoft.com/office/drawing/2014/main" id="{4ADD5E83-57E3-A64F-A632-CECAB6D023D2}"/>
              </a:ext>
            </a:extLst>
          </p:cNvPr>
          <p:cNvSpPr txBox="1"/>
          <p:nvPr/>
        </p:nvSpPr>
        <p:spPr>
          <a:xfrm>
            <a:off x="335872" y="305495"/>
            <a:ext cx="1137670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rgbClr val="1C7CA8"/>
                </a:solidFill>
                <a:latin typeface="Arial Black" panose="020B0604020202020204" pitchFamily="34" charset="0"/>
                <a:cs typeface="Arial Black" panose="020B0604020202020204" pitchFamily="34" charset="0"/>
                <a:sym typeface="Arial"/>
              </a:rPr>
              <a:t>План работы и запрос на второй этап акселератора</a:t>
            </a:r>
            <a:endParaRPr sz="2800" b="1" dirty="0">
              <a:solidFill>
                <a:srgbClr val="1C7CA8"/>
              </a:solidFill>
              <a:latin typeface="Arial Rounded MT Bold" panose="020F0704030504030204" pitchFamily="34" charset="0"/>
              <a:cs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4830404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15938</TotalTime>
  <Words>661</Words>
  <Application>Microsoft Macintosh PowerPoint</Application>
  <PresentationFormat>Широкоэкранный</PresentationFormat>
  <Paragraphs>144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8" baseType="lpstr">
      <vt:lpstr>Arial Black</vt:lpstr>
      <vt:lpstr>Arial</vt:lpstr>
      <vt:lpstr>Roboto Lt</vt:lpstr>
      <vt:lpstr>Roboto</vt:lpstr>
      <vt:lpstr>Cascadia Code Light</vt:lpstr>
      <vt:lpstr>Noto Sans Symbols</vt:lpstr>
      <vt:lpstr>Calibri</vt:lpstr>
      <vt:lpstr>Arial Rounded MT Bold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технологии в детском технопарке «Кванториуме»</dc:title>
  <dc:creator>user</dc:creator>
  <cp:lastModifiedBy>Евгения Хушеева</cp:lastModifiedBy>
  <cp:revision>546</cp:revision>
  <dcterms:created xsi:type="dcterms:W3CDTF">2017-01-30T07:16:04Z</dcterms:created>
  <dcterms:modified xsi:type="dcterms:W3CDTF">2025-10-27T07:55:42Z</dcterms:modified>
</cp:coreProperties>
</file>