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68" r:id="rId3"/>
    <p:sldId id="318" r:id="rId4"/>
    <p:sldId id="287" r:id="rId5"/>
    <p:sldId id="293" r:id="rId6"/>
    <p:sldId id="294" r:id="rId7"/>
    <p:sldId id="296" r:id="rId8"/>
    <p:sldId id="299" r:id="rId9"/>
    <p:sldId id="302" r:id="rId10"/>
    <p:sldId id="305" r:id="rId11"/>
    <p:sldId id="317" r:id="rId12"/>
    <p:sldId id="309" r:id="rId13"/>
    <p:sldId id="314" r:id="rId14"/>
    <p:sldId id="312" r:id="rId15"/>
    <p:sldId id="313" r:id="rId16"/>
    <p:sldId id="315" r:id="rId17"/>
    <p:sldId id="316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оменасай" initials="M" lastIdx="8" clrIdx="0">
    <p:extLst>
      <p:ext uri="{19B8F6BF-5375-455C-9EA6-DF929625EA0E}">
        <p15:presenceInfo xmlns:p15="http://schemas.microsoft.com/office/powerpoint/2012/main" userId="коменасай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BF5"/>
    <a:srgbClr val="583818"/>
    <a:srgbClr val="0054B8"/>
    <a:srgbClr val="FF33CC"/>
    <a:srgbClr val="FCEC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94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5-09T23:05:11.846" idx="5">
    <p:pos x="10" y="10"/>
    <p:text>Настя распиши</p:text>
    <p:extLst>
      <p:ext uri="{C676402C-5697-4E1C-873F-D02D1690AC5C}">
        <p15:threadingInfo xmlns:p15="http://schemas.microsoft.com/office/powerpoint/2012/main" timeZoneBias="-180"/>
      </p:ext>
    </p:extLst>
  </p:cm>
  <p:cm authorId="1" dt="2026-06-01T12:00:08.393" idx="8">
    <p:pos x="10" y="146"/>
    <p:text>ода</p:text>
    <p:extLst>
      <p:ext uri="{C676402C-5697-4E1C-873F-D02D1690AC5C}">
        <p15:threadingInfo xmlns:p15="http://schemas.microsoft.com/office/powerpoint/2012/main" timeZoneBias="-180">
          <p15:parentCm authorId="1" idx="5"/>
        </p15:threadingInfo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9053C2-BDE5-4F38-AC74-C08F2A5D8B7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EECCF0-C769-4E1A-842A-E1D9904373D4}">
      <dgm:prSet phldrT="[Текст]"/>
      <dgm:spPr/>
      <dgm:t>
        <a:bodyPr/>
        <a:lstStyle/>
        <a:p>
          <a:pPr>
            <a:buFont typeface="Aptos Display" charset="0"/>
            <a:buAutoNum type="arabicPeriod"/>
          </a:pPr>
          <a:r>
            <a:rPr lang="ru-RU" altLang="ru-RU" dirty="0">
              <a:latin typeface="Arial" panose="020B0604020202020204" pitchFamily="34" charset="0"/>
              <a:cs typeface="Arial" panose="020B0604020202020204" pitchFamily="34" charset="0"/>
            </a:rPr>
            <a:t>Проведен опрос заинтересованных сторон</a:t>
          </a:r>
          <a:endParaRPr lang="ru-RU" dirty="0"/>
        </a:p>
      </dgm:t>
    </dgm:pt>
    <dgm:pt modelId="{3C027176-CB95-42EA-8065-C63C76B0F9EE}" type="parTrans" cxnId="{94B7E107-AE45-4D20-B592-AEFFFC299D20}">
      <dgm:prSet/>
      <dgm:spPr/>
      <dgm:t>
        <a:bodyPr/>
        <a:lstStyle/>
        <a:p>
          <a:endParaRPr lang="ru-RU"/>
        </a:p>
      </dgm:t>
    </dgm:pt>
    <dgm:pt modelId="{51999265-C3B9-45B4-A541-BA49A2BCCC82}" type="sibTrans" cxnId="{94B7E107-AE45-4D20-B592-AEFFFC299D20}">
      <dgm:prSet/>
      <dgm:spPr/>
      <dgm:t>
        <a:bodyPr/>
        <a:lstStyle/>
        <a:p>
          <a:endParaRPr lang="ru-RU"/>
        </a:p>
      </dgm:t>
    </dgm:pt>
    <dgm:pt modelId="{29BA1416-E6D8-4A6F-9324-2983A0FC6F84}">
      <dgm:prSet phldrT="[Текст]"/>
      <dgm:spPr/>
      <dgm:t>
        <a:bodyPr/>
        <a:lstStyle/>
        <a:p>
          <a:pPr>
            <a:buFont typeface="Aptos Display" charset="0"/>
            <a:buAutoNum type="arabicPeriod"/>
          </a:pPr>
          <a:r>
            <a:rPr lang="ru-RU" altLang="ru-RU" dirty="0">
              <a:latin typeface="Arial" panose="020B0604020202020204" pitchFamily="34" charset="0"/>
              <a:cs typeface="Arial" panose="020B0604020202020204" pitchFamily="34" charset="0"/>
            </a:rPr>
            <a:t>Разработана схема модели устройства</a:t>
          </a:r>
          <a:endParaRPr lang="ru-RU" dirty="0"/>
        </a:p>
      </dgm:t>
    </dgm:pt>
    <dgm:pt modelId="{88311BD7-CB6C-4642-BA48-266B4AEAAED7}" type="parTrans" cxnId="{F8B799F8-2D09-48FE-ABAF-AC245E654DBA}">
      <dgm:prSet/>
      <dgm:spPr/>
      <dgm:t>
        <a:bodyPr/>
        <a:lstStyle/>
        <a:p>
          <a:endParaRPr lang="ru-RU"/>
        </a:p>
      </dgm:t>
    </dgm:pt>
    <dgm:pt modelId="{9B35D63F-990B-4481-90E0-1AD734086DB2}" type="sibTrans" cxnId="{F8B799F8-2D09-48FE-ABAF-AC245E654DBA}">
      <dgm:prSet/>
      <dgm:spPr/>
      <dgm:t>
        <a:bodyPr/>
        <a:lstStyle/>
        <a:p>
          <a:endParaRPr lang="ru-RU"/>
        </a:p>
      </dgm:t>
    </dgm:pt>
    <dgm:pt modelId="{2B00E022-6113-4277-A9A4-C15D7AFF1C23}">
      <dgm:prSet phldrT="[Текст]"/>
      <dgm:spPr/>
      <dgm:t>
        <a:bodyPr/>
        <a:lstStyle/>
        <a:p>
          <a:pPr>
            <a:buFont typeface="Aptos Display" charset="0"/>
            <a:buAutoNum type="arabicPeriod"/>
          </a:pPr>
          <a:r>
            <a:rPr lang="ru-RU" altLang="ru-RU" dirty="0">
              <a:latin typeface="Arial" panose="020B0604020202020204" pitchFamily="34" charset="0"/>
              <a:cs typeface="Arial" panose="020B0604020202020204" pitchFamily="34" charset="0"/>
            </a:rPr>
            <a:t>Описан принцип работы схемы модели устройства</a:t>
          </a:r>
          <a:endParaRPr lang="ru-RU" dirty="0"/>
        </a:p>
      </dgm:t>
    </dgm:pt>
    <dgm:pt modelId="{51B2A759-5FDF-4C90-A680-295CBAA272B8}" type="parTrans" cxnId="{E47FD5E2-F008-4965-B50F-867240B3B36C}">
      <dgm:prSet/>
      <dgm:spPr/>
      <dgm:t>
        <a:bodyPr/>
        <a:lstStyle/>
        <a:p>
          <a:endParaRPr lang="ru-RU"/>
        </a:p>
      </dgm:t>
    </dgm:pt>
    <dgm:pt modelId="{27CA4EEC-7539-4BFE-9310-3CDED21711F5}" type="sibTrans" cxnId="{E47FD5E2-F008-4965-B50F-867240B3B36C}">
      <dgm:prSet/>
      <dgm:spPr/>
      <dgm:t>
        <a:bodyPr/>
        <a:lstStyle/>
        <a:p>
          <a:endParaRPr lang="ru-RU"/>
        </a:p>
      </dgm:t>
    </dgm:pt>
    <dgm:pt modelId="{B6CCC78A-8175-4864-A9B0-9B4A299E268D}">
      <dgm:prSet phldrT="[Текст]"/>
      <dgm:spPr/>
      <dgm:t>
        <a:bodyPr/>
        <a:lstStyle/>
        <a:p>
          <a:pPr>
            <a:buFont typeface="Aptos Display" charset="0"/>
            <a:buAutoNum type="arabicPeriod"/>
          </a:pPr>
          <a:r>
            <a:rPr lang="ru-RU" altLang="ru-RU" dirty="0">
              <a:latin typeface="Arial" panose="020B0604020202020204" pitchFamily="34" charset="0"/>
              <a:cs typeface="Arial" panose="020B0604020202020204" pitchFamily="34" charset="0"/>
            </a:rPr>
            <a:t>Учтены габариты приближения состава и габарит приближения строения </a:t>
          </a:r>
          <a:endParaRPr lang="ru-RU" dirty="0"/>
        </a:p>
      </dgm:t>
    </dgm:pt>
    <dgm:pt modelId="{A6A16878-DB54-4BF9-ACC3-76F805961946}" type="parTrans" cxnId="{241D4732-3C07-4C02-86B0-6CD263C32E4E}">
      <dgm:prSet/>
      <dgm:spPr/>
      <dgm:t>
        <a:bodyPr/>
        <a:lstStyle/>
        <a:p>
          <a:endParaRPr lang="ru-RU"/>
        </a:p>
      </dgm:t>
    </dgm:pt>
    <dgm:pt modelId="{6D8D4FDD-1356-45A9-BF11-6B7A5C379E04}" type="sibTrans" cxnId="{241D4732-3C07-4C02-86B0-6CD263C32E4E}">
      <dgm:prSet/>
      <dgm:spPr/>
      <dgm:t>
        <a:bodyPr/>
        <a:lstStyle/>
        <a:p>
          <a:endParaRPr lang="ru-RU"/>
        </a:p>
      </dgm:t>
    </dgm:pt>
    <dgm:pt modelId="{5A54823F-6255-410C-8944-97A51CB7BA19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Сделан концепт устройства</a:t>
          </a:r>
        </a:p>
      </dgm:t>
    </dgm:pt>
    <dgm:pt modelId="{9BFADEBC-CD75-4CCC-819A-7FA5BC6D58EC}" type="parTrans" cxnId="{8E4AB9E8-1664-49C0-992B-73B26E86BB50}">
      <dgm:prSet/>
      <dgm:spPr/>
      <dgm:t>
        <a:bodyPr/>
        <a:lstStyle/>
        <a:p>
          <a:endParaRPr lang="ru-RU"/>
        </a:p>
      </dgm:t>
    </dgm:pt>
    <dgm:pt modelId="{64FAA220-C8DA-473D-AFCF-FC6D5D5294E1}" type="sibTrans" cxnId="{8E4AB9E8-1664-49C0-992B-73B26E86BB50}">
      <dgm:prSet/>
      <dgm:spPr/>
      <dgm:t>
        <a:bodyPr/>
        <a:lstStyle/>
        <a:p>
          <a:endParaRPr lang="ru-RU"/>
        </a:p>
      </dgm:t>
    </dgm:pt>
    <dgm:pt modelId="{B7762CDC-3D0C-42BB-9DBD-1978234D22F3}" type="pres">
      <dgm:prSet presAssocID="{739053C2-BDE5-4F38-AC74-C08F2A5D8B73}" presName="linear" presStyleCnt="0">
        <dgm:presLayoutVars>
          <dgm:animLvl val="lvl"/>
          <dgm:resizeHandles val="exact"/>
        </dgm:presLayoutVars>
      </dgm:prSet>
      <dgm:spPr/>
    </dgm:pt>
    <dgm:pt modelId="{423E3F97-CDF5-485D-9862-7D412C6EC29D}" type="pres">
      <dgm:prSet presAssocID="{A8EECCF0-C769-4E1A-842A-E1D9904373D4}" presName="parentText" presStyleLbl="node1" presStyleIdx="0" presStyleCnt="5" custLinFactNeighborY="24006">
        <dgm:presLayoutVars>
          <dgm:chMax val="0"/>
          <dgm:bulletEnabled val="1"/>
        </dgm:presLayoutVars>
      </dgm:prSet>
      <dgm:spPr/>
    </dgm:pt>
    <dgm:pt modelId="{E54C24D8-1DB6-481C-A2CC-2E95D6FCAC30}" type="pres">
      <dgm:prSet presAssocID="{51999265-C3B9-45B4-A541-BA49A2BCCC82}" presName="spacer" presStyleCnt="0"/>
      <dgm:spPr/>
    </dgm:pt>
    <dgm:pt modelId="{0F82B8F1-E5B4-4531-90DC-8F37D056189D}" type="pres">
      <dgm:prSet presAssocID="{29BA1416-E6D8-4A6F-9324-2983A0FC6F84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8217AD5-C30F-44ED-9EB9-7A8A74FCC26B}" type="pres">
      <dgm:prSet presAssocID="{9B35D63F-990B-4481-90E0-1AD734086DB2}" presName="spacer" presStyleCnt="0"/>
      <dgm:spPr/>
    </dgm:pt>
    <dgm:pt modelId="{E35AE889-6558-4B4D-91D6-2D4840286F3F}" type="pres">
      <dgm:prSet presAssocID="{2B00E022-6113-4277-A9A4-C15D7AFF1C2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7D1FC184-362A-4ADF-9B10-1925488F8E8B}" type="pres">
      <dgm:prSet presAssocID="{27CA4EEC-7539-4BFE-9310-3CDED21711F5}" presName="spacer" presStyleCnt="0"/>
      <dgm:spPr/>
    </dgm:pt>
    <dgm:pt modelId="{88432CF5-B8A3-42A7-BF98-5A33ACF3E12C}" type="pres">
      <dgm:prSet presAssocID="{B6CCC78A-8175-4864-A9B0-9B4A299E268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92D456A5-62EC-49DA-A333-256A09A6C179}" type="pres">
      <dgm:prSet presAssocID="{6D8D4FDD-1356-45A9-BF11-6B7A5C379E04}" presName="spacer" presStyleCnt="0"/>
      <dgm:spPr/>
    </dgm:pt>
    <dgm:pt modelId="{0190AA65-B55D-4511-8A12-D95BB44A8B53}" type="pres">
      <dgm:prSet presAssocID="{5A54823F-6255-410C-8944-97A51CB7BA1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94B7E107-AE45-4D20-B592-AEFFFC299D20}" srcId="{739053C2-BDE5-4F38-AC74-C08F2A5D8B73}" destId="{A8EECCF0-C769-4E1A-842A-E1D9904373D4}" srcOrd="0" destOrd="0" parTransId="{3C027176-CB95-42EA-8065-C63C76B0F9EE}" sibTransId="{51999265-C3B9-45B4-A541-BA49A2BCCC82}"/>
    <dgm:cxn modelId="{1042AF14-2B62-4EDA-9C53-E21D1440A919}" type="presOf" srcId="{29BA1416-E6D8-4A6F-9324-2983A0FC6F84}" destId="{0F82B8F1-E5B4-4531-90DC-8F37D056189D}" srcOrd="0" destOrd="0" presId="urn:microsoft.com/office/officeart/2005/8/layout/vList2"/>
    <dgm:cxn modelId="{E040F320-E0CD-4AEB-BEC4-34396ECCA22C}" type="presOf" srcId="{A8EECCF0-C769-4E1A-842A-E1D9904373D4}" destId="{423E3F97-CDF5-485D-9862-7D412C6EC29D}" srcOrd="0" destOrd="0" presId="urn:microsoft.com/office/officeart/2005/8/layout/vList2"/>
    <dgm:cxn modelId="{241D4732-3C07-4C02-86B0-6CD263C32E4E}" srcId="{739053C2-BDE5-4F38-AC74-C08F2A5D8B73}" destId="{B6CCC78A-8175-4864-A9B0-9B4A299E268D}" srcOrd="3" destOrd="0" parTransId="{A6A16878-DB54-4BF9-ACC3-76F805961946}" sibTransId="{6D8D4FDD-1356-45A9-BF11-6B7A5C379E04}"/>
    <dgm:cxn modelId="{1F369E9D-D2B2-4827-9490-C644ED53137B}" type="presOf" srcId="{B6CCC78A-8175-4864-A9B0-9B4A299E268D}" destId="{88432CF5-B8A3-42A7-BF98-5A33ACF3E12C}" srcOrd="0" destOrd="0" presId="urn:microsoft.com/office/officeart/2005/8/layout/vList2"/>
    <dgm:cxn modelId="{72B172C0-5076-409D-BB04-BA110AB49565}" type="presOf" srcId="{5A54823F-6255-410C-8944-97A51CB7BA19}" destId="{0190AA65-B55D-4511-8A12-D95BB44A8B53}" srcOrd="0" destOrd="0" presId="urn:microsoft.com/office/officeart/2005/8/layout/vList2"/>
    <dgm:cxn modelId="{E47FD5E2-F008-4965-B50F-867240B3B36C}" srcId="{739053C2-BDE5-4F38-AC74-C08F2A5D8B73}" destId="{2B00E022-6113-4277-A9A4-C15D7AFF1C23}" srcOrd="2" destOrd="0" parTransId="{51B2A759-5FDF-4C90-A680-295CBAA272B8}" sibTransId="{27CA4EEC-7539-4BFE-9310-3CDED21711F5}"/>
    <dgm:cxn modelId="{8E4AB9E8-1664-49C0-992B-73B26E86BB50}" srcId="{739053C2-BDE5-4F38-AC74-C08F2A5D8B73}" destId="{5A54823F-6255-410C-8944-97A51CB7BA19}" srcOrd="4" destOrd="0" parTransId="{9BFADEBC-CD75-4CCC-819A-7FA5BC6D58EC}" sibTransId="{64FAA220-C8DA-473D-AFCF-FC6D5D5294E1}"/>
    <dgm:cxn modelId="{38425FF8-9365-45FF-AD3F-8F5E4880D655}" type="presOf" srcId="{739053C2-BDE5-4F38-AC74-C08F2A5D8B73}" destId="{B7762CDC-3D0C-42BB-9DBD-1978234D22F3}" srcOrd="0" destOrd="0" presId="urn:microsoft.com/office/officeart/2005/8/layout/vList2"/>
    <dgm:cxn modelId="{F8B799F8-2D09-48FE-ABAF-AC245E654DBA}" srcId="{739053C2-BDE5-4F38-AC74-C08F2A5D8B73}" destId="{29BA1416-E6D8-4A6F-9324-2983A0FC6F84}" srcOrd="1" destOrd="0" parTransId="{88311BD7-CB6C-4642-BA48-266B4AEAAED7}" sibTransId="{9B35D63F-990B-4481-90E0-1AD734086DB2}"/>
    <dgm:cxn modelId="{4EDA4AFB-395E-48DE-B18F-9DE9BC5E3087}" type="presOf" srcId="{2B00E022-6113-4277-A9A4-C15D7AFF1C23}" destId="{E35AE889-6558-4B4D-91D6-2D4840286F3F}" srcOrd="0" destOrd="0" presId="urn:microsoft.com/office/officeart/2005/8/layout/vList2"/>
    <dgm:cxn modelId="{444D70E8-5651-492C-9420-E55530BD4560}" type="presParOf" srcId="{B7762CDC-3D0C-42BB-9DBD-1978234D22F3}" destId="{423E3F97-CDF5-485D-9862-7D412C6EC29D}" srcOrd="0" destOrd="0" presId="urn:microsoft.com/office/officeart/2005/8/layout/vList2"/>
    <dgm:cxn modelId="{7E9AC458-A3A5-487B-94F2-A777E89A0467}" type="presParOf" srcId="{B7762CDC-3D0C-42BB-9DBD-1978234D22F3}" destId="{E54C24D8-1DB6-481C-A2CC-2E95D6FCAC30}" srcOrd="1" destOrd="0" presId="urn:microsoft.com/office/officeart/2005/8/layout/vList2"/>
    <dgm:cxn modelId="{C756BC6B-23E6-45ED-92B2-0CC7F0EE3D77}" type="presParOf" srcId="{B7762CDC-3D0C-42BB-9DBD-1978234D22F3}" destId="{0F82B8F1-E5B4-4531-90DC-8F37D056189D}" srcOrd="2" destOrd="0" presId="urn:microsoft.com/office/officeart/2005/8/layout/vList2"/>
    <dgm:cxn modelId="{301B3A4A-6803-49A8-842D-2D39C4F01A23}" type="presParOf" srcId="{B7762CDC-3D0C-42BB-9DBD-1978234D22F3}" destId="{D8217AD5-C30F-44ED-9EB9-7A8A74FCC26B}" srcOrd="3" destOrd="0" presId="urn:microsoft.com/office/officeart/2005/8/layout/vList2"/>
    <dgm:cxn modelId="{D645DA41-A8F2-4227-99A1-A6D5985A6853}" type="presParOf" srcId="{B7762CDC-3D0C-42BB-9DBD-1978234D22F3}" destId="{E35AE889-6558-4B4D-91D6-2D4840286F3F}" srcOrd="4" destOrd="0" presId="urn:microsoft.com/office/officeart/2005/8/layout/vList2"/>
    <dgm:cxn modelId="{A550C391-67B6-4645-BFCE-E5552CD5A5B7}" type="presParOf" srcId="{B7762CDC-3D0C-42BB-9DBD-1978234D22F3}" destId="{7D1FC184-362A-4ADF-9B10-1925488F8E8B}" srcOrd="5" destOrd="0" presId="urn:microsoft.com/office/officeart/2005/8/layout/vList2"/>
    <dgm:cxn modelId="{5EED5FB1-D7D4-45FE-B0B3-E1F36086F352}" type="presParOf" srcId="{B7762CDC-3D0C-42BB-9DBD-1978234D22F3}" destId="{88432CF5-B8A3-42A7-BF98-5A33ACF3E12C}" srcOrd="6" destOrd="0" presId="urn:microsoft.com/office/officeart/2005/8/layout/vList2"/>
    <dgm:cxn modelId="{4F6B061F-165F-4E7F-BDE9-0695E1E84BCC}" type="presParOf" srcId="{B7762CDC-3D0C-42BB-9DBD-1978234D22F3}" destId="{92D456A5-62EC-49DA-A333-256A09A6C179}" srcOrd="7" destOrd="0" presId="urn:microsoft.com/office/officeart/2005/8/layout/vList2"/>
    <dgm:cxn modelId="{E9F6ABBE-71C3-47CE-A4B5-0484FB52718A}" type="presParOf" srcId="{B7762CDC-3D0C-42BB-9DBD-1978234D22F3}" destId="{0190AA65-B55D-4511-8A12-D95BB44A8B5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3E3F97-CDF5-485D-9862-7D412C6EC29D}">
      <dsp:nvSpPr>
        <dsp:cNvPr id="0" name=""/>
        <dsp:cNvSpPr/>
      </dsp:nvSpPr>
      <dsp:spPr>
        <a:xfrm>
          <a:off x="0" y="44133"/>
          <a:ext cx="10401859" cy="10133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ptos Display" charset="0"/>
            <a:buNone/>
          </a:pPr>
          <a:r>
            <a:rPr lang="ru-RU" altLang="ru-RU" sz="2600" kern="1200" dirty="0">
              <a:latin typeface="Arial" panose="020B0604020202020204" pitchFamily="34" charset="0"/>
              <a:cs typeface="Arial" panose="020B0604020202020204" pitchFamily="34" charset="0"/>
            </a:rPr>
            <a:t>Проведен опрос заинтересованных сторон</a:t>
          </a:r>
          <a:endParaRPr lang="ru-RU" sz="2600" kern="1200" dirty="0"/>
        </a:p>
      </dsp:txBody>
      <dsp:txXfrm>
        <a:off x="49468" y="93601"/>
        <a:ext cx="10302923" cy="914430"/>
      </dsp:txXfrm>
    </dsp:sp>
    <dsp:sp modelId="{0F82B8F1-E5B4-4531-90DC-8F37D056189D}">
      <dsp:nvSpPr>
        <dsp:cNvPr id="0" name=""/>
        <dsp:cNvSpPr/>
      </dsp:nvSpPr>
      <dsp:spPr>
        <a:xfrm>
          <a:off x="0" y="1114404"/>
          <a:ext cx="10401859" cy="10133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ptos Display" charset="0"/>
            <a:buNone/>
          </a:pPr>
          <a:r>
            <a:rPr lang="ru-RU" altLang="ru-RU" sz="2600" kern="1200" dirty="0">
              <a:latin typeface="Arial" panose="020B0604020202020204" pitchFamily="34" charset="0"/>
              <a:cs typeface="Arial" panose="020B0604020202020204" pitchFamily="34" charset="0"/>
            </a:rPr>
            <a:t>Разработана схема модели устройства</a:t>
          </a:r>
          <a:endParaRPr lang="ru-RU" sz="2600" kern="1200" dirty="0"/>
        </a:p>
      </dsp:txBody>
      <dsp:txXfrm>
        <a:off x="49468" y="1163872"/>
        <a:ext cx="10302923" cy="914430"/>
      </dsp:txXfrm>
    </dsp:sp>
    <dsp:sp modelId="{E35AE889-6558-4B4D-91D6-2D4840286F3F}">
      <dsp:nvSpPr>
        <dsp:cNvPr id="0" name=""/>
        <dsp:cNvSpPr/>
      </dsp:nvSpPr>
      <dsp:spPr>
        <a:xfrm>
          <a:off x="0" y="2202650"/>
          <a:ext cx="10401859" cy="10133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ptos Display" charset="0"/>
            <a:buNone/>
          </a:pPr>
          <a:r>
            <a:rPr lang="ru-RU" altLang="ru-RU" sz="2600" kern="1200" dirty="0">
              <a:latin typeface="Arial" panose="020B0604020202020204" pitchFamily="34" charset="0"/>
              <a:cs typeface="Arial" panose="020B0604020202020204" pitchFamily="34" charset="0"/>
            </a:rPr>
            <a:t>Описан принцип работы схемы модели устройства</a:t>
          </a:r>
          <a:endParaRPr lang="ru-RU" sz="2600" kern="1200" dirty="0"/>
        </a:p>
      </dsp:txBody>
      <dsp:txXfrm>
        <a:off x="49468" y="2252118"/>
        <a:ext cx="10302923" cy="914430"/>
      </dsp:txXfrm>
    </dsp:sp>
    <dsp:sp modelId="{88432CF5-B8A3-42A7-BF98-5A33ACF3E12C}">
      <dsp:nvSpPr>
        <dsp:cNvPr id="0" name=""/>
        <dsp:cNvSpPr/>
      </dsp:nvSpPr>
      <dsp:spPr>
        <a:xfrm>
          <a:off x="0" y="3290896"/>
          <a:ext cx="10401859" cy="10133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ptos Display" charset="0"/>
            <a:buNone/>
          </a:pPr>
          <a:r>
            <a:rPr lang="ru-RU" altLang="ru-RU" sz="2600" kern="1200" dirty="0">
              <a:latin typeface="Arial" panose="020B0604020202020204" pitchFamily="34" charset="0"/>
              <a:cs typeface="Arial" panose="020B0604020202020204" pitchFamily="34" charset="0"/>
            </a:rPr>
            <a:t>Учтены габариты приближения состава и габарит приближения строения </a:t>
          </a:r>
          <a:endParaRPr lang="ru-RU" sz="2600" kern="1200" dirty="0"/>
        </a:p>
      </dsp:txBody>
      <dsp:txXfrm>
        <a:off x="49468" y="3340364"/>
        <a:ext cx="10302923" cy="914430"/>
      </dsp:txXfrm>
    </dsp:sp>
    <dsp:sp modelId="{0190AA65-B55D-4511-8A12-D95BB44A8B53}">
      <dsp:nvSpPr>
        <dsp:cNvPr id="0" name=""/>
        <dsp:cNvSpPr/>
      </dsp:nvSpPr>
      <dsp:spPr>
        <a:xfrm>
          <a:off x="0" y="4379142"/>
          <a:ext cx="10401859" cy="10133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>
              <a:latin typeface="Arial" panose="020B0604020202020204" pitchFamily="34" charset="0"/>
              <a:cs typeface="Arial" panose="020B0604020202020204" pitchFamily="34" charset="0"/>
            </a:rPr>
            <a:t>Сделан концепт устройства</a:t>
          </a:r>
        </a:p>
      </dsp:txBody>
      <dsp:txXfrm>
        <a:off x="49468" y="4428610"/>
        <a:ext cx="10302923" cy="9144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D6E7CF-050A-4450-AEBA-644FF61DAE8D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B70FC0-C3CD-4AC1-8C93-D87F0F016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521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70FC0-C3CD-4AC1-8C93-D87F0F016D1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494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B70FC0-C3CD-4AC1-8C93-D87F0F016D1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95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70FC0-C3CD-4AC1-8C93-D87F0F016D1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895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C0B429-8E98-4CBC-A852-D3F61D2B35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9FF6587-8607-4570-86F6-B55B0FEBC1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AB1007-C3E7-4A7F-A9D1-AB1B1599A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711AA-D66D-4C5A-858B-523A538F5837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68703E-DD2E-4E23-BF52-18BB68FC5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5B3E04-43A3-49EA-9C5E-BD646FC58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3D9E-261A-4E27-860A-44905F5C0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526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AD1445-3291-4283-A5B9-1323F4F8A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9D6D48F-2C93-4EAE-8010-05C7631300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9EDC8C-8705-4DEC-9C18-B7DF17B15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711AA-D66D-4C5A-858B-523A538F5837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3258CE-4133-42CB-8103-41AA8E26A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3F4A7F-4107-4546-9E84-DCA9CDFBE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3D9E-261A-4E27-860A-44905F5C0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236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CC95B75-90C8-4415-ACA5-A0225B5EB2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ABABD01-8F35-4A7A-AA08-80F0FB7512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03CAB2-8E73-4E50-8371-3C51663CF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711AA-D66D-4C5A-858B-523A538F5837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F46E67-C125-4A77-B1C9-0D5E517B0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2A6015-FA0F-4180-9117-397D2F8DB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3D9E-261A-4E27-860A-44905F5C0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664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86F24F-B7D9-41D3-9953-5AB7E4901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0B4925-A081-4A63-ADF9-EFF3A4136C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2D09DD-7E8A-4334-B3EA-3FC4F27BC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711AA-D66D-4C5A-858B-523A538F5837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C4F8C0-D0BB-42C8-BB03-F1F537C03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6D9E6A-78ED-4B2D-BCD5-F2D52235C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3D9E-261A-4E27-860A-44905F5C0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852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B0E89B-3115-4CDB-BD73-8DE8B7A26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51FB41A-A9A4-454F-8D96-979ADD352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28AFA9-894A-4160-94E1-354A2F028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711AA-D66D-4C5A-858B-523A538F5837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4663E6-268C-4A8B-84C9-87797A3A6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1E1B1B-A086-40C6-8F5A-FE2CC08B4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3D9E-261A-4E27-860A-44905F5C0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137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A1CE42-AFC1-445E-A5E1-AF83A0220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33617A-AC67-4956-B270-360A579D33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1A9F060-814F-4F24-8262-D252E1EEFF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38B64D1-7479-4837-A16E-499E54E5D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711AA-D66D-4C5A-858B-523A538F5837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AF81EBD-4F45-49F3-A8FA-5E8808B79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DF11B8-A736-4208-B5D1-22F907799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3D9E-261A-4E27-860A-44905F5C0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356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34151E-96C5-4B79-A097-E00735C9D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E48011D-5FD8-4359-B362-12DEA95BF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B418A7D-F61D-477D-B5C1-DB9A796C9F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BBCA329-A302-4BBA-B95F-36B29C639B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67002A0-37CD-47C8-A6DF-97DBBBB922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31971EE-94A5-4284-992A-5F52F9C79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711AA-D66D-4C5A-858B-523A538F5837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95A8CC6-8B1E-47DB-B339-F104237CF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5531C00-23DA-42F8-9275-B5339AD88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3D9E-261A-4E27-860A-44905F5C0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202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A28FC-75CA-437F-92D1-85B0AE310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951DB10-1E5E-4E5D-9A03-8985B9017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711AA-D66D-4C5A-858B-523A538F5837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B1CE553-9B23-4634-854D-3AD6D17D5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B749480-935F-465A-9CD7-652C3B62F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3D9E-261A-4E27-860A-44905F5C0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823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2445474-88C7-4470-B361-C7564E245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711AA-D66D-4C5A-858B-523A538F5837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356A2B3-8442-40D0-84C0-457EE6D10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460EF1-E88F-41B6-AA18-C07981A0B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3D9E-261A-4E27-860A-44905F5C0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646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DE6CDF-3CD4-49B5-8B7C-28C006445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A70E8D-5ABA-4294-AD25-92EEE2F75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98E8D2C-609D-4CB1-9E84-8B2513A05C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EBDB4F7-0D0A-49C3-B4DE-B30A32C63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711AA-D66D-4C5A-858B-523A538F5837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AA54204-D507-43EA-A87E-F8A54BEF0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75459F-7526-4F8F-85B2-BA043F124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3D9E-261A-4E27-860A-44905F5C0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275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2683D6-B716-4412-AE20-D9809EA6C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6A661F4-B66C-4CCE-900B-296A372E4F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EA856D9-9D1D-43F9-8EFC-EEA93C44D6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49A7B0-D1EB-4600-BEFF-134D1C8CB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711AA-D66D-4C5A-858B-523A538F5837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04C4134-1499-4A49-A161-64AF044F2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F42F84-8FC9-421F-B549-642E0F18E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73D9E-261A-4E27-860A-44905F5C0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266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ED268A-E844-4C98-B3CF-F5EEFC304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54C6A72-0463-4C5C-AD05-A38F5DF1A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01C62B-DB28-4C89-A9BF-5CF4FC2ADD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711AA-D66D-4C5A-858B-523A538F5837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39B2C4-9DD9-47BA-82EF-C0949B3631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52D315-3F90-4026-80DF-B8DBDC2ABF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73D9E-261A-4E27-860A-44905F5C0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75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1.xml"/><Relationship Id="rId5" Type="http://schemas.openxmlformats.org/officeDocument/2006/relationships/image" Target="../media/image14.jp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png"/><Relationship Id="rId9" Type="http://schemas.microsoft.com/office/2007/relationships/diagramDrawing" Target="../diagrams/drawing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19913" y="1876220"/>
            <a:ext cx="66397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КОНТРОЛИРУЕМ ГАБАРИТ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8601" y="4207415"/>
            <a:ext cx="58673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Команда: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1) Пряхин Арсений Анатольевич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Юферева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Анастасия Михайловна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3) Медведев Иван Олегович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4) Инчина Валерия Петровна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5) Власов Виталий Григорьевич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6) Лисица Григорий Денисович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7)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Клюйкова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Анастасия Сергеевна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803841" y="2905780"/>
            <a:ext cx="21753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Наставник: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803841" y="3429000"/>
            <a:ext cx="2729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Кузьмин Владислав Сергеевич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803841" y="4135033"/>
            <a:ext cx="21753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Кафедра: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03841" y="4779511"/>
            <a:ext cx="39061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Автоматика, телемеханика 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связь на железнодорожном транспорте</a:t>
            </a:r>
          </a:p>
        </p:txBody>
      </p:sp>
      <p:sp>
        <p:nvSpPr>
          <p:cNvPr id="8" name="Google Shape;138;p26"/>
          <p:cNvSpPr/>
          <p:nvPr/>
        </p:nvSpPr>
        <p:spPr>
          <a:xfrm>
            <a:off x="10431887" y="529888"/>
            <a:ext cx="1440200" cy="1459644"/>
          </a:xfrm>
          <a:prstGeom prst="roundRect">
            <a:avLst>
              <a:gd name="adj" fmla="val 1490"/>
            </a:avLst>
          </a:prstGeom>
          <a:noFill/>
          <a:ln w="381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highlight>
                <a:srgbClr val="FFFF00"/>
              </a:highlight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A905B9E-ABCC-457F-91C7-BA365D73C1CF}"/>
              </a:ext>
            </a:extLst>
          </p:cNvPr>
          <p:cNvSpPr/>
          <p:nvPr/>
        </p:nvSpPr>
        <p:spPr>
          <a:xfrm>
            <a:off x="10506075" y="609600"/>
            <a:ext cx="1295400" cy="13049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12" name="Рисунок 1">
            <a:extLst>
              <a:ext uri="{FF2B5EF4-FFF2-40B4-BE49-F238E27FC236}">
                <a16:creationId xmlns:a16="http://schemas.microsoft.com/office/drawing/2014/main" id="{04B5D953-2687-4678-8F14-371DBCF8F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243" y="606262"/>
            <a:ext cx="927867" cy="926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7">
            <a:extLst>
              <a:ext uri="{FF2B5EF4-FFF2-40B4-BE49-F238E27FC236}">
                <a16:creationId xmlns:a16="http://schemas.microsoft.com/office/drawing/2014/main" id="{1D94492B-E55D-483B-8349-284EB6B8A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6075" y="1451934"/>
            <a:ext cx="39020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dirty="0">
                <a:latin typeface="Impact" panose="020B0806030902050204" pitchFamily="34" charset="0"/>
              </a:rPr>
              <a:t>Контролируем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dirty="0">
                <a:latin typeface="Impact" panose="020B0806030902050204" pitchFamily="34" charset="0"/>
              </a:rPr>
              <a:t>Габарит!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0979" y="242467"/>
            <a:ext cx="80167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Архитектура решения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10669637" y="908966"/>
            <a:ext cx="947775" cy="9477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056" y="435078"/>
            <a:ext cx="947775" cy="947775"/>
          </a:xfrm>
          <a:prstGeom prst="rect">
            <a:avLst/>
          </a:prstGeom>
        </p:spPr>
      </p:pic>
      <p:pic>
        <p:nvPicPr>
          <p:cNvPr id="1026" name="Picture 2" descr="https://sun9-35.userapi.com/s/v1/ig2/19Bc4y6Uk_BnktsJ0OtXWtBr2I_295P8FrKshagyexcfynHFlTvBtPxvQ10oQJHJfs83_mjGSO4MI_5Ymr1DGb3c.jpg?quality=95&amp;as=32x29,48x43,72x64,108x96,160x143,240x214,360x321,480x428,540x481,640x571,719x641&amp;from=bu&amp;u=QXbdSC3IO_JKj1cjhBGIAOvyTV-R09PRCqoiF7jgj1g&amp;cs=719x0">
            <a:extLst>
              <a:ext uri="{FF2B5EF4-FFF2-40B4-BE49-F238E27FC236}">
                <a16:creationId xmlns:a16="http://schemas.microsoft.com/office/drawing/2014/main" id="{889629FA-0147-456E-8468-054DFDC94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70" y="1567438"/>
            <a:ext cx="5596308" cy="498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FD53EA6F-1F49-47AD-B418-242B38BFD1CD}"/>
              </a:ext>
            </a:extLst>
          </p:cNvPr>
          <p:cNvCxnSpPr>
            <a:cxnSpLocks/>
          </p:cNvCxnSpPr>
          <p:nvPr/>
        </p:nvCxnSpPr>
        <p:spPr>
          <a:xfrm flipH="1">
            <a:off x="5242057" y="3333780"/>
            <a:ext cx="1558238" cy="16254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F9853641-0056-4199-A638-1AB17508428B}"/>
              </a:ext>
            </a:extLst>
          </p:cNvPr>
          <p:cNvCxnSpPr>
            <a:cxnSpLocks/>
          </p:cNvCxnSpPr>
          <p:nvPr/>
        </p:nvCxnSpPr>
        <p:spPr>
          <a:xfrm flipH="1">
            <a:off x="4067456" y="5519051"/>
            <a:ext cx="2732839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B4CEC570-6704-411C-AF26-3AA7A032AB1E}"/>
              </a:ext>
            </a:extLst>
          </p:cNvPr>
          <p:cNvCxnSpPr>
            <a:cxnSpLocks/>
          </p:cNvCxnSpPr>
          <p:nvPr/>
        </p:nvCxnSpPr>
        <p:spPr>
          <a:xfrm flipH="1">
            <a:off x="4409334" y="4868602"/>
            <a:ext cx="2483114" cy="4669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B368E799-C867-4ACC-B9DA-49F7C4018B01}"/>
              </a:ext>
            </a:extLst>
          </p:cNvPr>
          <p:cNvCxnSpPr>
            <a:cxnSpLocks/>
          </p:cNvCxnSpPr>
          <p:nvPr/>
        </p:nvCxnSpPr>
        <p:spPr>
          <a:xfrm flipH="1">
            <a:off x="3224165" y="2469117"/>
            <a:ext cx="4090549" cy="4539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E30CADDC-631D-4AA9-90A3-10BDD79277BA}"/>
              </a:ext>
            </a:extLst>
          </p:cNvPr>
          <p:cNvCxnSpPr>
            <a:cxnSpLocks/>
          </p:cNvCxnSpPr>
          <p:nvPr/>
        </p:nvCxnSpPr>
        <p:spPr>
          <a:xfrm flipH="1">
            <a:off x="1869040" y="1488951"/>
            <a:ext cx="5162075" cy="7836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6C1951BC-1FD3-4643-B909-682F5D761B14}"/>
              </a:ext>
            </a:extLst>
          </p:cNvPr>
          <p:cNvSpPr txBox="1"/>
          <p:nvPr/>
        </p:nvSpPr>
        <p:spPr>
          <a:xfrm>
            <a:off x="7031115" y="1130300"/>
            <a:ext cx="30184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Верхняя часть, с отверстиями для верхнего датчика под углом в 60⁰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7E70849-FECD-466A-A4E7-7B82E077C813}"/>
              </a:ext>
            </a:extLst>
          </p:cNvPr>
          <p:cNvSpPr txBox="1"/>
          <p:nvPr/>
        </p:nvSpPr>
        <p:spPr>
          <a:xfrm>
            <a:off x="7350225" y="2287946"/>
            <a:ext cx="3860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Отверстие для кнопки управления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04875F6-4731-4F48-BCCE-89C3695D86C1}"/>
              </a:ext>
            </a:extLst>
          </p:cNvPr>
          <p:cNvSpPr txBox="1"/>
          <p:nvPr/>
        </p:nvSpPr>
        <p:spPr>
          <a:xfrm>
            <a:off x="6838128" y="3075079"/>
            <a:ext cx="5242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Корпус (10Х10Х20 С уклоном в 60 ⁰, ширина стенок 5мм)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6C77C06-0F18-4E3A-916B-C372FE54F356}"/>
              </a:ext>
            </a:extLst>
          </p:cNvPr>
          <p:cNvSpPr txBox="1"/>
          <p:nvPr/>
        </p:nvSpPr>
        <p:spPr>
          <a:xfrm>
            <a:off x="7031115" y="4580654"/>
            <a:ext cx="2840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Отверстие для подключения питания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6F0B008-604F-481F-9806-DD682D21A4A3}"/>
              </a:ext>
            </a:extLst>
          </p:cNvPr>
          <p:cNvSpPr txBox="1"/>
          <p:nvPr/>
        </p:nvSpPr>
        <p:spPr>
          <a:xfrm>
            <a:off x="6765201" y="5358368"/>
            <a:ext cx="4905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Ножки для крепления устройства на рельс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DA2360-2AC2-4FFD-B56A-8D5949086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64"/>
            <a:ext cx="12192000" cy="6858000"/>
          </a:xfrm>
          <a:prstGeom prst="rect">
            <a:avLst/>
          </a:prstGeom>
        </p:spPr>
      </p:pic>
      <p:sp>
        <p:nvSpPr>
          <p:cNvPr id="18" name="Google Shape;226;p30">
            <a:extLst>
              <a:ext uri="{FF2B5EF4-FFF2-40B4-BE49-F238E27FC236}">
                <a16:creationId xmlns:a16="http://schemas.microsoft.com/office/drawing/2014/main" id="{B4181D13-F87C-44DB-A482-59260779B0CE}"/>
              </a:ext>
            </a:extLst>
          </p:cNvPr>
          <p:cNvSpPr/>
          <p:nvPr/>
        </p:nvSpPr>
        <p:spPr>
          <a:xfrm>
            <a:off x="6761534" y="1713392"/>
            <a:ext cx="5161178" cy="3429339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5875795-0CC2-4CD2-8269-9617FE81A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10669637" y="908966"/>
            <a:ext cx="947775" cy="9477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7E19BC2-0553-402A-B2F7-2230201ED2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056" y="435078"/>
            <a:ext cx="947775" cy="94777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6EC8868-6968-4170-9760-EAFE071AD6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52" y="1372558"/>
            <a:ext cx="6162675" cy="51530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064CCB3-E4B3-4113-8E6A-8A554CA6C37C}"/>
              </a:ext>
            </a:extLst>
          </p:cNvPr>
          <p:cNvSpPr txBox="1"/>
          <p:nvPr/>
        </p:nvSpPr>
        <p:spPr>
          <a:xfrm>
            <a:off x="325854" y="351221"/>
            <a:ext cx="99822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Схема подключения устройства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133FBAA-DBF1-4720-BB47-9F41EFA0C1AB}"/>
              </a:ext>
            </a:extLst>
          </p:cNvPr>
          <p:cNvSpPr/>
          <p:nvPr/>
        </p:nvSpPr>
        <p:spPr>
          <a:xfrm>
            <a:off x="6836481" y="1867503"/>
            <a:ext cx="52129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buFont typeface="Aptos Display" charset="0"/>
              <a:buAutoNum type="arabicPeriod"/>
            </a:pPr>
            <a:r>
              <a:rPr lang="en-US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HC-SR04</a:t>
            </a:r>
          </a:p>
          <a:p>
            <a:pPr algn="just">
              <a:spcBef>
                <a:spcPct val="0"/>
              </a:spcBef>
              <a:buFont typeface="Aptos Display" charset="0"/>
              <a:buAutoNum type="arabicPeriod"/>
            </a:pPr>
            <a:r>
              <a:rPr lang="en-US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LED – </a:t>
            </a:r>
            <a:r>
              <a:rPr lang="ru-RU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диод 1 – все в норме</a:t>
            </a:r>
          </a:p>
          <a:p>
            <a:pPr algn="just">
              <a:spcBef>
                <a:spcPct val="0"/>
              </a:spcBef>
              <a:buFont typeface="Aptos Display" charset="0"/>
              <a:buAutoNum type="arabicPeriod"/>
            </a:pPr>
            <a:r>
              <a:rPr lang="en-US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LED – </a:t>
            </a:r>
            <a:r>
              <a:rPr lang="ru-RU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диод 2 – слишком далеко</a:t>
            </a:r>
          </a:p>
          <a:p>
            <a:pPr algn="just">
              <a:spcBef>
                <a:spcPct val="0"/>
              </a:spcBef>
              <a:buFont typeface="Aptos Display" charset="0"/>
              <a:buAutoNum type="arabicPeriod"/>
            </a:pPr>
            <a:r>
              <a:rPr lang="en-US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LED – </a:t>
            </a:r>
            <a:r>
              <a:rPr lang="ru-RU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диод 3 – слишком близко</a:t>
            </a:r>
          </a:p>
          <a:p>
            <a:pPr algn="just">
              <a:spcBef>
                <a:spcPct val="0"/>
              </a:spcBef>
              <a:buFont typeface="Aptos Display" charset="0"/>
              <a:buAutoNum type="arabicPeriod"/>
            </a:pPr>
            <a:r>
              <a:rPr lang="en-US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LED – </a:t>
            </a:r>
            <a:r>
              <a:rPr lang="ru-RU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диод 4 – слишком далеко</a:t>
            </a:r>
          </a:p>
          <a:p>
            <a:pPr algn="just">
              <a:spcBef>
                <a:spcPct val="0"/>
              </a:spcBef>
              <a:buFont typeface="Aptos Display" charset="0"/>
              <a:buAutoNum type="arabicPeriod"/>
            </a:pPr>
            <a:r>
              <a:rPr lang="en-US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LED – </a:t>
            </a:r>
            <a:r>
              <a:rPr lang="ru-RU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диод 5 – все в норме</a:t>
            </a:r>
          </a:p>
          <a:p>
            <a:pPr algn="just">
              <a:spcBef>
                <a:spcPct val="0"/>
              </a:spcBef>
              <a:buFont typeface="Aptos Display" charset="0"/>
              <a:buAutoNum type="arabicPeriod"/>
            </a:pPr>
            <a:r>
              <a:rPr lang="en-US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LED – </a:t>
            </a:r>
            <a:r>
              <a:rPr lang="ru-RU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диод 6 – слишком близко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 typeface="Aptos Display" charset="0"/>
              <a:buAutoNum type="arabicPeriod"/>
            </a:pPr>
            <a:r>
              <a:rPr lang="ru-RU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Плата </a:t>
            </a:r>
            <a:r>
              <a:rPr lang="en-US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Arduino NANO </a:t>
            </a:r>
            <a:r>
              <a:rPr lang="ru-RU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Atmega</a:t>
            </a:r>
            <a:r>
              <a:rPr lang="en-US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328P)</a:t>
            </a:r>
            <a:endParaRPr lang="ru-RU" alt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 typeface="Aptos Display" charset="0"/>
              <a:buAutoNum type="arabicPeriod"/>
            </a:pPr>
            <a:r>
              <a:rPr lang="ru-RU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Кнопка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DD9DC6-4340-4167-9283-0C9D5CD4E277}"/>
              </a:ext>
            </a:extLst>
          </p:cNvPr>
          <p:cNvSpPr txBox="1"/>
          <p:nvPr/>
        </p:nvSpPr>
        <p:spPr>
          <a:xfrm>
            <a:off x="1828800" y="2074101"/>
            <a:ext cx="74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3DA840-069D-41B9-8ADC-F96FBA62F7BA}"/>
              </a:ext>
            </a:extLst>
          </p:cNvPr>
          <p:cNvSpPr txBox="1"/>
          <p:nvPr/>
        </p:nvSpPr>
        <p:spPr>
          <a:xfrm>
            <a:off x="4484703" y="2074101"/>
            <a:ext cx="74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D94B77-4C3C-4ECC-A3EA-082C06E05C4B}"/>
              </a:ext>
            </a:extLst>
          </p:cNvPr>
          <p:cNvSpPr txBox="1"/>
          <p:nvPr/>
        </p:nvSpPr>
        <p:spPr>
          <a:xfrm>
            <a:off x="2496104" y="3764404"/>
            <a:ext cx="74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55E017-1ED7-4091-A638-DD0ECDDF89A7}"/>
              </a:ext>
            </a:extLst>
          </p:cNvPr>
          <p:cNvSpPr txBox="1"/>
          <p:nvPr/>
        </p:nvSpPr>
        <p:spPr>
          <a:xfrm>
            <a:off x="2866865" y="3798422"/>
            <a:ext cx="74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DA8254-54C0-4359-B583-4B0A71A69EB8}"/>
              </a:ext>
            </a:extLst>
          </p:cNvPr>
          <p:cNvSpPr txBox="1"/>
          <p:nvPr/>
        </p:nvSpPr>
        <p:spPr>
          <a:xfrm>
            <a:off x="3219634" y="3764404"/>
            <a:ext cx="74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053FC7-9D97-49E1-A49E-5B7816773234}"/>
              </a:ext>
            </a:extLst>
          </p:cNvPr>
          <p:cNvSpPr txBox="1"/>
          <p:nvPr/>
        </p:nvSpPr>
        <p:spPr>
          <a:xfrm>
            <a:off x="3540710" y="3846910"/>
            <a:ext cx="74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8EA6FD-B219-40C2-BCD1-83E2E097E73A}"/>
              </a:ext>
            </a:extLst>
          </p:cNvPr>
          <p:cNvSpPr txBox="1"/>
          <p:nvPr/>
        </p:nvSpPr>
        <p:spPr>
          <a:xfrm>
            <a:off x="3786837" y="3873521"/>
            <a:ext cx="74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C42B9DB-825C-4D02-8ADB-13961E0FDBAC}"/>
              </a:ext>
            </a:extLst>
          </p:cNvPr>
          <p:cNvSpPr txBox="1"/>
          <p:nvPr/>
        </p:nvSpPr>
        <p:spPr>
          <a:xfrm>
            <a:off x="4032964" y="3866553"/>
            <a:ext cx="74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A954EC-3089-4CCB-82E1-3EE31A302DF4}"/>
              </a:ext>
            </a:extLst>
          </p:cNvPr>
          <p:cNvSpPr txBox="1"/>
          <p:nvPr/>
        </p:nvSpPr>
        <p:spPr>
          <a:xfrm>
            <a:off x="4148445" y="5107219"/>
            <a:ext cx="74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0060190-39D1-49E4-827A-30E76B8C6ABA}"/>
              </a:ext>
            </a:extLst>
          </p:cNvPr>
          <p:cNvSpPr txBox="1"/>
          <p:nvPr/>
        </p:nvSpPr>
        <p:spPr>
          <a:xfrm>
            <a:off x="1344966" y="4922553"/>
            <a:ext cx="74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675581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0979" y="435078"/>
            <a:ext cx="80167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Рабочая плата на базе микропроцессора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10669637" y="908966"/>
            <a:ext cx="947775" cy="9477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056" y="435078"/>
            <a:ext cx="947775" cy="94777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3A6EBF-A440-4E48-AAC3-5E00408E79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723708" y="2143124"/>
            <a:ext cx="5092466" cy="4368903"/>
          </a:xfrm>
          <a:prstGeom prst="rect">
            <a:avLst/>
          </a:prstGeom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1ECBE94B-045D-4884-9C8D-1E24CCA16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98596"/>
            <a:ext cx="5372292" cy="3653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54714B97-7223-43D9-93D1-DE0E089B2A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Google Shape;226;p30">
            <a:extLst>
              <a:ext uri="{FF2B5EF4-FFF2-40B4-BE49-F238E27FC236}">
                <a16:creationId xmlns:a16="http://schemas.microsoft.com/office/drawing/2014/main" id="{74628BFC-E4B7-4871-A7AE-13A1826DBD3A}"/>
              </a:ext>
            </a:extLst>
          </p:cNvPr>
          <p:cNvSpPr/>
          <p:nvPr/>
        </p:nvSpPr>
        <p:spPr>
          <a:xfrm>
            <a:off x="177552" y="1554381"/>
            <a:ext cx="4469395" cy="4347229"/>
          </a:xfrm>
          <a:prstGeom prst="roundRect">
            <a:avLst>
              <a:gd name="adj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6E9D954-DA16-4969-B8FF-041E1C9259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7504" y="3685625"/>
            <a:ext cx="4193517" cy="2634387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E692644-E40D-48D0-9BF6-35521505FA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72107">
            <a:off x="10318807" y="195989"/>
            <a:ext cx="947775" cy="947775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9DFDCB35-E944-41CD-839B-38269F5767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11101668" y="253275"/>
            <a:ext cx="947775" cy="947775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0D39E5E0-DFA3-4FAD-BEB7-0F00FEB2E2F5}"/>
              </a:ext>
            </a:extLst>
          </p:cNvPr>
          <p:cNvSpPr txBox="1"/>
          <p:nvPr/>
        </p:nvSpPr>
        <p:spPr>
          <a:xfrm>
            <a:off x="400979" y="435078"/>
            <a:ext cx="80167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Демонстрация работы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5F329908-C76D-4D45-AA89-33AC696D34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182808"/>
              </p:ext>
            </p:extLst>
          </p:nvPr>
        </p:nvGraphicFramePr>
        <p:xfrm>
          <a:off x="7519813" y="1065506"/>
          <a:ext cx="4469393" cy="23900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1280">
                  <a:extLst>
                    <a:ext uri="{9D8B030D-6E8A-4147-A177-3AD203B41FA5}">
                      <a16:colId xmlns:a16="http://schemas.microsoft.com/office/drawing/2014/main" val="899377990"/>
                    </a:ext>
                  </a:extLst>
                </a:gridCol>
                <a:gridCol w="2818113">
                  <a:extLst>
                    <a:ext uri="{9D8B030D-6E8A-4147-A177-3AD203B41FA5}">
                      <a16:colId xmlns:a16="http://schemas.microsoft.com/office/drawing/2014/main" val="635410670"/>
                    </a:ext>
                  </a:extLst>
                </a:gridCol>
              </a:tblGrid>
              <a:tr h="59981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Цвет диода 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Значение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36357964"/>
                  </a:ext>
                </a:extLst>
              </a:tr>
              <a:tr h="693924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Красный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Слишком близко (отклонение) 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61543941"/>
                  </a:ext>
                </a:extLst>
              </a:tr>
              <a:tr h="5326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Желтый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 в норме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16934666"/>
                  </a:ext>
                </a:extLst>
              </a:tr>
              <a:tr h="3514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Зеленый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Слишком далеко (отклонение) </a:t>
                      </a: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38387343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B762754-FA08-40F2-BC95-F3A5F3E3A58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57"/>
          <a:stretch/>
        </p:blipFill>
        <p:spPr>
          <a:xfrm>
            <a:off x="4834192" y="1554382"/>
            <a:ext cx="2482827" cy="4347229"/>
          </a:xfrm>
          <a:prstGeom prst="rect">
            <a:avLst/>
          </a:prstGeom>
        </p:spPr>
      </p:pic>
      <p:sp>
        <p:nvSpPr>
          <p:cNvPr id="8" name="Овал 7">
            <a:extLst>
              <a:ext uri="{FF2B5EF4-FFF2-40B4-BE49-F238E27FC236}">
                <a16:creationId xmlns:a16="http://schemas.microsoft.com/office/drawing/2014/main" id="{1B518FFC-CAD8-495F-AF3C-336639655041}"/>
              </a:ext>
            </a:extLst>
          </p:cNvPr>
          <p:cNvSpPr/>
          <p:nvPr/>
        </p:nvSpPr>
        <p:spPr>
          <a:xfrm>
            <a:off x="7271342" y="5251363"/>
            <a:ext cx="857947" cy="83858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F431C7CE-3292-4E87-AF54-B54367162D7A}"/>
              </a:ext>
            </a:extLst>
          </p:cNvPr>
          <p:cNvSpPr/>
          <p:nvPr/>
        </p:nvSpPr>
        <p:spPr>
          <a:xfrm>
            <a:off x="4807595" y="5121163"/>
            <a:ext cx="581963" cy="61256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64C3EE02-EEE3-42C5-B948-B16105A85943}"/>
              </a:ext>
            </a:extLst>
          </p:cNvPr>
          <p:cNvGrpSpPr/>
          <p:nvPr/>
        </p:nvGrpSpPr>
        <p:grpSpPr>
          <a:xfrm>
            <a:off x="279974" y="1647102"/>
            <a:ext cx="4273733" cy="4163748"/>
            <a:chOff x="279974" y="1647102"/>
            <a:chExt cx="4273733" cy="4163748"/>
          </a:xfrm>
        </p:grpSpPr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id="{B1FC7D31-3E44-4AA8-8FF8-C8A065C9F6BA}"/>
                </a:ext>
              </a:extLst>
            </p:cNvPr>
            <p:cNvGrpSpPr/>
            <p:nvPr/>
          </p:nvGrpSpPr>
          <p:grpSpPr>
            <a:xfrm>
              <a:off x="279974" y="1647102"/>
              <a:ext cx="4273733" cy="4163748"/>
              <a:chOff x="279974" y="1647102"/>
              <a:chExt cx="4273733" cy="4163748"/>
            </a:xfrm>
          </p:grpSpPr>
          <p:pic>
            <p:nvPicPr>
              <p:cNvPr id="2" name="Рисунок 1">
                <a:extLst>
                  <a:ext uri="{FF2B5EF4-FFF2-40B4-BE49-F238E27FC236}">
                    <a16:creationId xmlns:a16="http://schemas.microsoft.com/office/drawing/2014/main" id="{30B63869-616B-40D8-BCEE-AB3FFE1CC5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9974" y="1647102"/>
                <a:ext cx="4273733" cy="4163748"/>
              </a:xfrm>
              <a:prstGeom prst="rect">
                <a:avLst/>
              </a:prstGeom>
            </p:spPr>
          </p:pic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894D2BF9-FAC2-47F4-8DE8-BBE2801BE401}"/>
                  </a:ext>
                </a:extLst>
              </p:cNvPr>
              <p:cNvSpPr/>
              <p:nvPr/>
            </p:nvSpPr>
            <p:spPr>
              <a:xfrm>
                <a:off x="1819922" y="2974019"/>
                <a:ext cx="1535837" cy="17755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53C03115-1F68-4988-ACC6-BB24135CF4B5}"/>
                </a:ext>
              </a:extLst>
            </p:cNvPr>
            <p:cNvSpPr/>
            <p:nvPr/>
          </p:nvSpPr>
          <p:spPr>
            <a:xfrm rot="2447129">
              <a:off x="1930867" y="4762375"/>
              <a:ext cx="532660" cy="1686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CC7FCEF8-49C8-498B-B5E7-5D0C40CAEABA}"/>
              </a:ext>
            </a:extLst>
          </p:cNvPr>
          <p:cNvCxnSpPr>
            <a:cxnSpLocks/>
          </p:cNvCxnSpPr>
          <p:nvPr/>
        </p:nvCxnSpPr>
        <p:spPr>
          <a:xfrm flipV="1">
            <a:off x="2089713" y="1955800"/>
            <a:ext cx="1181833" cy="2921000"/>
          </a:xfrm>
          <a:prstGeom prst="line">
            <a:avLst/>
          </a:pr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826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1782" y="201116"/>
            <a:ext cx="98044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Нахождение разрабатываемой системы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10669637" y="908966"/>
            <a:ext cx="947775" cy="9477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056" y="435078"/>
            <a:ext cx="947775" cy="94777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2F2A0FE-EF4B-4B56-A4B4-016338EB1673}"/>
              </a:ext>
            </a:extLst>
          </p:cNvPr>
          <p:cNvSpPr/>
          <p:nvPr/>
        </p:nvSpPr>
        <p:spPr>
          <a:xfrm>
            <a:off x="6358302" y="1055534"/>
            <a:ext cx="39730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Условное нахождение устройства: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614EDE1-4727-4670-A6B1-4D267F9BAF59}"/>
              </a:ext>
            </a:extLst>
          </p:cNvPr>
          <p:cNvSpPr/>
          <p:nvPr/>
        </p:nvSpPr>
        <p:spPr>
          <a:xfrm>
            <a:off x="637761" y="2071799"/>
            <a:ext cx="4610387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2000" noProof="1">
                <a:latin typeface="Arial" panose="020B0604020202020204" pitchFamily="34" charset="0"/>
                <a:cs typeface="Arial" panose="020B0604020202020204" pitchFamily="34" charset="0"/>
              </a:rPr>
              <a:t>Устройство будет закрепляться на головке рельса. На расстоянии от мачты светофора </a:t>
            </a:r>
            <a:r>
              <a:rPr lang="en-US" altLang="ru-RU" sz="2000" noProof="1">
                <a:latin typeface="Arial" panose="020B0604020202020204" pitchFamily="34" charset="0"/>
                <a:cs typeface="Arial" panose="020B0604020202020204" pitchFamily="34" charset="0"/>
              </a:rPr>
              <a:t>~1,8 </a:t>
            </a:r>
            <a:r>
              <a:rPr lang="ru-RU" altLang="ru-RU" sz="2000" noProof="1">
                <a:latin typeface="Arial" panose="020B0604020202020204" pitchFamily="34" charset="0"/>
                <a:cs typeface="Arial" panose="020B0604020202020204" pitchFamily="34" charset="0"/>
              </a:rPr>
              <a:t> метра. (Отсчёт расстояния ведётся от ближайшей головки рельса до мачты светофора.) </a:t>
            </a:r>
          </a:p>
          <a:p>
            <a:pPr algn="just">
              <a:spcBef>
                <a:spcPct val="0"/>
              </a:spcBef>
            </a:pPr>
            <a:endParaRPr lang="ru-RU" altLang="ru-RU" sz="2000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Устанавливается во время «технологических окон», когда нет движения поездов </a:t>
            </a:r>
          </a:p>
          <a:p>
            <a:pPr algn="just">
              <a:spcBef>
                <a:spcPct val="0"/>
              </a:spcBef>
            </a:pP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Быстрый демонтаж для переноса на другую точку контроля.</a:t>
            </a: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B7E65876-F9AF-4D18-A2B0-419603411645}"/>
              </a:ext>
            </a:extLst>
          </p:cNvPr>
          <p:cNvCxnSpPr>
            <a:cxnSpLocks/>
          </p:cNvCxnSpPr>
          <p:nvPr/>
        </p:nvCxnSpPr>
        <p:spPr>
          <a:xfrm>
            <a:off x="9454718" y="4864963"/>
            <a:ext cx="532661" cy="568171"/>
          </a:xfrm>
          <a:prstGeom prst="straightConnector1">
            <a:avLst/>
          </a:prstGeom>
          <a:ln w="50800">
            <a:solidFill>
              <a:srgbClr val="FF33CC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7691F1C8-7B3B-4C3F-B814-C9978BB8297F}"/>
              </a:ext>
            </a:extLst>
          </p:cNvPr>
          <p:cNvCxnSpPr>
            <a:cxnSpLocks/>
          </p:cNvCxnSpPr>
          <p:nvPr/>
        </p:nvCxnSpPr>
        <p:spPr>
          <a:xfrm flipH="1">
            <a:off x="9268287" y="4864963"/>
            <a:ext cx="186431" cy="568171"/>
          </a:xfrm>
          <a:prstGeom prst="straightConnector1">
            <a:avLst/>
          </a:prstGeom>
          <a:ln w="50800">
            <a:solidFill>
              <a:srgbClr val="FF33CC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28" name="Picture 4" descr="https://sun9-53.userapi.com/s/v1/ig2/iazWY4NEhAgo_TRGbheRUccGYcQRqQsYbPR89oxnUSWo5-c6MnDvFqq2_e1MrmxhXxonzqt0CfKTvDRRUwfnN0bm.jpg?quality=95&amp;as=32x69,48x104,72x156,108x234,160x347,240x520,360x780,480x1040,540x1170,640x1386,720x1559,1080x2339,1182x2560&amp;from=bu&amp;u=wnL9w_xrHqdQtjKG7d2WuH5OMz3URr0pHCYb9HR_jzw&amp;cs=1182x0">
            <a:extLst>
              <a:ext uri="{FF2B5EF4-FFF2-40B4-BE49-F238E27FC236}">
                <a16:creationId xmlns:a16="http://schemas.microsoft.com/office/drawing/2014/main" id="{030011A3-3F47-4EFE-9BAF-4E9FC061E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473" y="1530571"/>
            <a:ext cx="4151121" cy="517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вал 11">
            <a:extLst>
              <a:ext uri="{FF2B5EF4-FFF2-40B4-BE49-F238E27FC236}">
                <a16:creationId xmlns:a16="http://schemas.microsoft.com/office/drawing/2014/main" id="{4B7BB547-A110-4FF5-A929-A7540ED9450F}"/>
              </a:ext>
            </a:extLst>
          </p:cNvPr>
          <p:cNvSpPr/>
          <p:nvPr/>
        </p:nvSpPr>
        <p:spPr>
          <a:xfrm>
            <a:off x="6512113" y="4987995"/>
            <a:ext cx="581963" cy="61256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07448" y="251646"/>
            <a:ext cx="80167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Результаты работ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10669637" y="908966"/>
            <a:ext cx="947775" cy="9477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056" y="435078"/>
            <a:ext cx="947775" cy="947775"/>
          </a:xfrm>
          <a:prstGeom prst="rect">
            <a:avLst/>
          </a:prstGeom>
        </p:spPr>
      </p:pic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095F2E7B-C390-48FB-84F1-4D76CC4B9E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486211"/>
              </p:ext>
            </p:extLst>
          </p:nvPr>
        </p:nvGraphicFramePr>
        <p:xfrm>
          <a:off x="303317" y="1177377"/>
          <a:ext cx="1040185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Google Shape;226;p30">
            <a:extLst>
              <a:ext uri="{FF2B5EF4-FFF2-40B4-BE49-F238E27FC236}">
                <a16:creationId xmlns:a16="http://schemas.microsoft.com/office/drawing/2014/main" id="{B7754F26-4682-4D35-A4BC-5D369A607BED}"/>
              </a:ext>
            </a:extLst>
          </p:cNvPr>
          <p:cNvSpPr/>
          <p:nvPr/>
        </p:nvSpPr>
        <p:spPr>
          <a:xfrm>
            <a:off x="621435" y="2060900"/>
            <a:ext cx="5019126" cy="2795186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0979" y="435078"/>
            <a:ext cx="9694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Дальнейший план развития: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10669637" y="908966"/>
            <a:ext cx="947775" cy="9477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056" y="435078"/>
            <a:ext cx="947775" cy="94777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34B5CED-B3F4-4025-863E-BA97C7B2DAD5}"/>
              </a:ext>
            </a:extLst>
          </p:cNvPr>
          <p:cNvSpPr/>
          <p:nvPr/>
        </p:nvSpPr>
        <p:spPr>
          <a:xfrm>
            <a:off x="792471" y="2060900"/>
            <a:ext cx="46415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Реализовать базу для сбора полученных данных </a:t>
            </a:r>
            <a:r>
              <a:rPr lang="en-US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Адаптация устройства для работы на разных типах светофоров и рельсовых цепей.</a:t>
            </a:r>
            <a:r>
              <a:rPr lang="en-US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Составить приблизительную смету себестоимости проекта.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E893D40-8B8F-4B27-A1A2-FC72DC7B002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63" b="18836"/>
          <a:stretch/>
        </p:blipFill>
        <p:spPr>
          <a:xfrm>
            <a:off x="6226480" y="1382853"/>
            <a:ext cx="3868569" cy="51067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8601" y="1826709"/>
            <a:ext cx="66397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КОНТРОЛИРУЕМ ГАБАРИТ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8601" y="4207415"/>
            <a:ext cx="58673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Команда: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1) Пряхин Арсений Анатольевич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Юферева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Анастасия Михайловна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3) Медведев Иван Олегович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4) Инчина Валерия Петровна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5) Власов Виталий Григорьевич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6) Лисица Григорий Денисович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7)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Клюйкова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Анастасия Сергеевна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803841" y="2905780"/>
            <a:ext cx="21753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Наставник: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803841" y="3429000"/>
            <a:ext cx="2729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Кузьмин Владислав Сергеевич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803841" y="4135033"/>
            <a:ext cx="21753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Кафедра: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03841" y="4673485"/>
            <a:ext cx="39061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Автоматика, телемеханика 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связь на железнодорожном транспорте</a:t>
            </a:r>
          </a:p>
        </p:txBody>
      </p:sp>
      <p:sp>
        <p:nvSpPr>
          <p:cNvPr id="8" name="Google Shape;138;p26"/>
          <p:cNvSpPr/>
          <p:nvPr/>
        </p:nvSpPr>
        <p:spPr>
          <a:xfrm>
            <a:off x="10431887" y="529888"/>
            <a:ext cx="1440200" cy="1459644"/>
          </a:xfrm>
          <a:prstGeom prst="roundRect">
            <a:avLst>
              <a:gd name="adj" fmla="val 1490"/>
            </a:avLst>
          </a:prstGeom>
          <a:noFill/>
          <a:ln w="381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highlight>
                <a:srgbClr val="FFFF00"/>
              </a:highlight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B422C3-7D61-42D3-B78B-7EA50221CE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1887" y="909023"/>
            <a:ext cx="1481538" cy="5232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14E08EA-3389-4832-ABC4-0FB949FEA2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0328" y="393142"/>
            <a:ext cx="1743318" cy="166710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CA2E581-2AB2-446E-9AC7-9032FD9352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5691" y="147500"/>
            <a:ext cx="2917708" cy="1885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972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8649" y="309408"/>
            <a:ext cx="66397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Проблема</a:t>
            </a:r>
          </a:p>
        </p:txBody>
      </p:sp>
      <p:sp>
        <p:nvSpPr>
          <p:cNvPr id="4" name="Google Shape;162;p27"/>
          <p:cNvSpPr/>
          <p:nvPr/>
        </p:nvSpPr>
        <p:spPr>
          <a:xfrm>
            <a:off x="331967" y="1271822"/>
            <a:ext cx="11058083" cy="4987309"/>
          </a:xfrm>
          <a:prstGeom prst="roundRect">
            <a:avLst>
              <a:gd name="adj" fmla="val 8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164;p27"/>
          <p:cNvSpPr/>
          <p:nvPr/>
        </p:nvSpPr>
        <p:spPr>
          <a:xfrm>
            <a:off x="578426" y="1711917"/>
            <a:ext cx="2069306" cy="809625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 panose="020B0604020202020204"/>
              <a:buNone/>
            </a:pPr>
            <a:r>
              <a:rPr lang="en-US" sz="1400" b="1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Кто-то</a:t>
            </a:r>
            <a:endParaRPr sz="1100" dirty="0"/>
          </a:p>
        </p:txBody>
      </p:sp>
      <p:sp>
        <p:nvSpPr>
          <p:cNvPr id="7" name="Google Shape;165;p27"/>
          <p:cNvSpPr/>
          <p:nvPr/>
        </p:nvSpPr>
        <p:spPr>
          <a:xfrm>
            <a:off x="578426" y="2827063"/>
            <a:ext cx="2069306" cy="809625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 panose="020B0604020202020204"/>
              <a:buNone/>
            </a:pPr>
            <a:r>
              <a:rPr lang="en-US" sz="1200" b="1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Чего-то хочет </a:t>
            </a:r>
            <a:endParaRPr sz="1200" dirty="0"/>
          </a:p>
        </p:txBody>
      </p:sp>
      <p:sp>
        <p:nvSpPr>
          <p:cNvPr id="9" name="Google Shape;166;p27"/>
          <p:cNvSpPr/>
          <p:nvPr/>
        </p:nvSpPr>
        <p:spPr>
          <a:xfrm>
            <a:off x="578426" y="3942209"/>
            <a:ext cx="2069306" cy="809625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 panose="020B0604020202020204"/>
              <a:buNone/>
            </a:pPr>
            <a:r>
              <a:rPr lang="en-US" sz="1200" b="1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Но ему что-то мешает</a:t>
            </a:r>
            <a:endParaRPr sz="1200" dirty="0"/>
          </a:p>
        </p:txBody>
      </p:sp>
      <p:sp>
        <p:nvSpPr>
          <p:cNvPr id="10" name="Google Shape;167;p27"/>
          <p:cNvSpPr/>
          <p:nvPr/>
        </p:nvSpPr>
        <p:spPr>
          <a:xfrm>
            <a:off x="578426" y="5052577"/>
            <a:ext cx="2069306" cy="809625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 panose="020B0604020202020204"/>
              <a:buNone/>
            </a:pPr>
            <a:r>
              <a:rPr lang="en-US" sz="1200" b="1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А имеющиеся решения не подходят, потому что…</a:t>
            </a:r>
            <a:endParaRPr sz="1200" dirty="0"/>
          </a:p>
        </p:txBody>
      </p:sp>
      <p:sp>
        <p:nvSpPr>
          <p:cNvPr id="11" name="Google Shape;168;p27"/>
          <p:cNvSpPr/>
          <p:nvPr/>
        </p:nvSpPr>
        <p:spPr>
          <a:xfrm>
            <a:off x="2894191" y="1711917"/>
            <a:ext cx="8239594" cy="809625"/>
          </a:xfrm>
          <a:prstGeom prst="roundRect">
            <a:avLst>
              <a:gd name="adj" fmla="val 240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76200" lvl="0">
              <a:buClr>
                <a:srgbClr val="060823"/>
              </a:buClr>
              <a:buSzPts val="1400"/>
            </a:pPr>
            <a:r>
              <a:rPr lang="ru-RU" sz="1400" dirty="0">
                <a:solidFill>
                  <a:srgbClr val="060823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Электромеханик дистанции СЦБ</a:t>
            </a:r>
            <a:endParaRPr sz="1100" dirty="0"/>
          </a:p>
        </p:txBody>
      </p:sp>
      <p:sp>
        <p:nvSpPr>
          <p:cNvPr id="12" name="Google Shape;169;p27"/>
          <p:cNvSpPr/>
          <p:nvPr/>
        </p:nvSpPr>
        <p:spPr>
          <a:xfrm>
            <a:off x="2882051" y="2826662"/>
            <a:ext cx="8239593" cy="809625"/>
          </a:xfrm>
          <a:prstGeom prst="roundRect">
            <a:avLst>
              <a:gd name="adj" fmla="val 240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107950">
              <a:defRPr/>
            </a:pPr>
            <a:r>
              <a:rPr lang="ru-RU" sz="1400" noProof="1">
                <a:solidFill>
                  <a:srgbClr val="0608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обеспечить технологический контроль</a:t>
            </a:r>
          </a:p>
          <a:p>
            <a:pPr marL="107950">
              <a:defRPr/>
            </a:pPr>
            <a:r>
              <a:rPr lang="ru-RU" sz="1400" noProof="1">
                <a:solidFill>
                  <a:srgbClr val="0608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нахождения мачтового светофора вне габарита приближения строений, в том числе и в</a:t>
            </a:r>
          </a:p>
          <a:p>
            <a:pPr marL="107950">
              <a:defRPr/>
            </a:pPr>
            <a:r>
              <a:rPr lang="ru-RU" sz="1400" noProof="1">
                <a:solidFill>
                  <a:srgbClr val="0608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ночное время, и регистрацию соответствующих данных.</a:t>
            </a:r>
          </a:p>
        </p:txBody>
      </p:sp>
      <p:sp>
        <p:nvSpPr>
          <p:cNvPr id="13" name="Google Shape;170;p27"/>
          <p:cNvSpPr/>
          <p:nvPr/>
        </p:nvSpPr>
        <p:spPr>
          <a:xfrm>
            <a:off x="2894192" y="3946098"/>
            <a:ext cx="8239592" cy="809625"/>
          </a:xfrm>
          <a:prstGeom prst="roundRect">
            <a:avLst>
              <a:gd name="adj" fmla="val 240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76200" lvl="0">
              <a:buClr>
                <a:srgbClr val="060823"/>
              </a:buClr>
              <a:buSzPts val="1400"/>
            </a:pPr>
            <a:r>
              <a:rPr lang="ru-RU" sz="1400" dirty="0">
                <a:solidFill>
                  <a:srgbClr val="06082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измерение габарита осуществляется с применением ручного труда,</a:t>
            </a:r>
          </a:p>
          <a:p>
            <a:pPr marL="76200" lvl="0">
              <a:buClr>
                <a:srgbClr val="060823"/>
              </a:buClr>
              <a:buSzPts val="1400"/>
            </a:pPr>
            <a:r>
              <a:rPr lang="ru-RU" sz="1400" dirty="0">
                <a:solidFill>
                  <a:srgbClr val="06082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что влечет за собой возможную ошибку и вносит погрешность измерений.</a:t>
            </a:r>
          </a:p>
        </p:txBody>
      </p:sp>
      <p:sp>
        <p:nvSpPr>
          <p:cNvPr id="14" name="Google Shape;171;p27"/>
          <p:cNvSpPr/>
          <p:nvPr/>
        </p:nvSpPr>
        <p:spPr>
          <a:xfrm>
            <a:off x="2894192" y="5052577"/>
            <a:ext cx="8239592" cy="809625"/>
          </a:xfrm>
          <a:prstGeom prst="roundRect">
            <a:avLst>
              <a:gd name="adj" fmla="val 240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76200" lvl="0">
              <a:buClr>
                <a:srgbClr val="060823"/>
              </a:buClr>
              <a:buSzPts val="1400"/>
            </a:pPr>
            <a:r>
              <a:rPr lang="ru-RU" sz="1400" dirty="0">
                <a:solidFill>
                  <a:srgbClr val="06082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Не удобное и устаревшее</a:t>
            </a:r>
          </a:p>
        </p:txBody>
      </p:sp>
      <p:sp>
        <p:nvSpPr>
          <p:cNvPr id="15" name="Google Shape;172;p27"/>
          <p:cNvSpPr txBox="1"/>
          <p:nvPr/>
        </p:nvSpPr>
        <p:spPr>
          <a:xfrm>
            <a:off x="10561664" y="2278354"/>
            <a:ext cx="559980" cy="23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100"/>
              <a:buFont typeface="Arial" panose="020B0604020202020204"/>
              <a:buNone/>
            </a:pPr>
            <a:r>
              <a:rPr lang="en-US" sz="1100" dirty="0">
                <a:solidFill>
                  <a:srgbClr val="80808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Кто?</a:t>
            </a:r>
            <a:endParaRPr sz="1100" dirty="0"/>
          </a:p>
        </p:txBody>
      </p:sp>
      <p:sp>
        <p:nvSpPr>
          <p:cNvPr id="16" name="Google Shape;173;p27"/>
          <p:cNvSpPr txBox="1"/>
          <p:nvPr/>
        </p:nvSpPr>
        <p:spPr>
          <a:xfrm>
            <a:off x="10047969" y="3241470"/>
            <a:ext cx="1073675" cy="407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100"/>
              <a:buFont typeface="Arial" panose="020B0604020202020204"/>
              <a:buNone/>
            </a:pPr>
            <a:r>
              <a:rPr lang="en-US" sz="1100" dirty="0">
                <a:solidFill>
                  <a:srgbClr val="80808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Что конкретно?</a:t>
            </a:r>
            <a:endParaRPr sz="1100" dirty="0"/>
          </a:p>
        </p:txBody>
      </p:sp>
      <p:sp>
        <p:nvSpPr>
          <p:cNvPr id="17" name="Google Shape;174;p27"/>
          <p:cNvSpPr txBox="1"/>
          <p:nvPr/>
        </p:nvSpPr>
        <p:spPr>
          <a:xfrm>
            <a:off x="9751236" y="4342527"/>
            <a:ext cx="1370408" cy="407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100"/>
              <a:buFont typeface="Arial" panose="020B0604020202020204"/>
              <a:buNone/>
            </a:pPr>
            <a:r>
              <a:rPr lang="en-US" sz="1100" dirty="0">
                <a:solidFill>
                  <a:srgbClr val="80808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 чём </a:t>
            </a:r>
            <a:br>
              <a:rPr lang="en-US" sz="1100" dirty="0">
                <a:solidFill>
                  <a:srgbClr val="80808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1100" dirty="0">
                <a:solidFill>
                  <a:srgbClr val="80808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основной сбой?</a:t>
            </a:r>
            <a:endParaRPr sz="1100" dirty="0"/>
          </a:p>
        </p:txBody>
      </p:sp>
      <p:sp>
        <p:nvSpPr>
          <p:cNvPr id="18" name="Google Shape;175;p27"/>
          <p:cNvSpPr txBox="1"/>
          <p:nvPr/>
        </p:nvSpPr>
        <p:spPr>
          <a:xfrm>
            <a:off x="9763375" y="5457389"/>
            <a:ext cx="1370409" cy="407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100"/>
              <a:buFont typeface="Arial" panose="020B0604020202020204"/>
              <a:buNone/>
            </a:pPr>
            <a:r>
              <a:rPr lang="en-US" sz="1100" dirty="0">
                <a:solidFill>
                  <a:srgbClr val="80808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Почему</a:t>
            </a:r>
            <a:br>
              <a:rPr lang="en-US" sz="1100" dirty="0">
                <a:solidFill>
                  <a:srgbClr val="80808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1100" dirty="0">
                <a:solidFill>
                  <a:srgbClr val="80808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не подходят?</a:t>
            </a:r>
            <a:endParaRPr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3705" y="438713"/>
            <a:ext cx="80167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Карта вовлечённости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11107279" y="473888"/>
            <a:ext cx="947775" cy="9477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698" y="0"/>
            <a:ext cx="947775" cy="947775"/>
          </a:xfrm>
          <a:prstGeom prst="rect">
            <a:avLst/>
          </a:prstGeom>
        </p:spPr>
      </p:pic>
      <p:sp>
        <p:nvSpPr>
          <p:cNvPr id="2" name="Google Shape;226;p30"/>
          <p:cNvSpPr/>
          <p:nvPr/>
        </p:nvSpPr>
        <p:spPr>
          <a:xfrm>
            <a:off x="323704" y="1266075"/>
            <a:ext cx="10951839" cy="5076770"/>
          </a:xfrm>
          <a:prstGeom prst="roundRect">
            <a:avLst>
              <a:gd name="adj" fmla="val 8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5" name="Google Shape;228;p30"/>
          <p:cNvGrpSpPr/>
          <p:nvPr/>
        </p:nvGrpSpPr>
        <p:grpSpPr>
          <a:xfrm>
            <a:off x="454014" y="2253680"/>
            <a:ext cx="5641986" cy="4028746"/>
            <a:chOff x="518749" y="1717510"/>
            <a:chExt cx="5598794" cy="4756556"/>
          </a:xfrm>
        </p:grpSpPr>
        <p:cxnSp>
          <p:nvCxnSpPr>
            <p:cNvPr id="9" name="Google Shape;229;p30"/>
            <p:cNvCxnSpPr/>
            <p:nvPr/>
          </p:nvCxnSpPr>
          <p:spPr>
            <a:xfrm rot="10800000">
              <a:off x="977652" y="1798548"/>
              <a:ext cx="0" cy="4302493"/>
            </a:xfrm>
            <a:prstGeom prst="straightConnector1">
              <a:avLst/>
            </a:prstGeom>
            <a:noFill/>
            <a:ln w="19050" cap="flat" cmpd="sng">
              <a:solidFill>
                <a:srgbClr val="0054B8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10" name="Google Shape;230;p30"/>
            <p:cNvCxnSpPr/>
            <p:nvPr/>
          </p:nvCxnSpPr>
          <p:spPr>
            <a:xfrm>
              <a:off x="977652" y="6101041"/>
              <a:ext cx="5139891" cy="0"/>
            </a:xfrm>
            <a:prstGeom prst="straightConnector1">
              <a:avLst/>
            </a:prstGeom>
            <a:noFill/>
            <a:ln w="19050" cap="flat" cmpd="sng">
              <a:solidFill>
                <a:srgbClr val="0054B8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11" name="Google Shape;231;p30"/>
            <p:cNvCxnSpPr/>
            <p:nvPr/>
          </p:nvCxnSpPr>
          <p:spPr>
            <a:xfrm rot="10800000">
              <a:off x="3568424" y="2063930"/>
              <a:ext cx="0" cy="3958734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" name="Google Shape;232;p30"/>
            <p:cNvCxnSpPr/>
            <p:nvPr/>
          </p:nvCxnSpPr>
          <p:spPr>
            <a:xfrm>
              <a:off x="1095218" y="3972483"/>
              <a:ext cx="4678565" cy="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3" name="Google Shape;233;p30"/>
            <p:cNvSpPr txBox="1"/>
            <p:nvPr/>
          </p:nvSpPr>
          <p:spPr>
            <a:xfrm rot="16200000">
              <a:off x="-470238" y="2706497"/>
              <a:ext cx="225497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60823"/>
                </a:buClr>
                <a:buSzPts val="900"/>
                <a:buFont typeface="Arial" panose="020B0604020202020204"/>
                <a:buNone/>
              </a:pPr>
              <a:r>
                <a:rPr lang="en-US" sz="900" dirty="0">
                  <a:solidFill>
                    <a:srgbClr val="060823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Уровень влияния на ситуацию</a:t>
              </a:r>
              <a:endParaRPr sz="1100" dirty="0"/>
            </a:p>
          </p:txBody>
        </p:sp>
        <p:sp>
          <p:nvSpPr>
            <p:cNvPr id="14" name="Google Shape;234;p30"/>
            <p:cNvSpPr txBox="1"/>
            <p:nvPr/>
          </p:nvSpPr>
          <p:spPr>
            <a:xfrm>
              <a:off x="4852489" y="6197067"/>
              <a:ext cx="126505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60823"/>
                </a:buClr>
                <a:buSzPts val="900"/>
                <a:buFont typeface="Arial" panose="020B0604020202020204"/>
                <a:buNone/>
              </a:pPr>
              <a:r>
                <a:rPr lang="en-US" sz="900">
                  <a:solidFill>
                    <a:srgbClr val="060823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Уровень важности</a:t>
              </a:r>
              <a:endParaRPr sz="1100"/>
            </a:p>
          </p:txBody>
        </p:sp>
      </p:grpSp>
      <p:sp>
        <p:nvSpPr>
          <p:cNvPr id="15" name="Google Shape;235;p30"/>
          <p:cNvSpPr txBox="1"/>
          <p:nvPr/>
        </p:nvSpPr>
        <p:spPr>
          <a:xfrm>
            <a:off x="6687303" y="1538130"/>
            <a:ext cx="3268265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2DC0"/>
              </a:buClr>
              <a:buSzPts val="1400"/>
              <a:buFont typeface="Arial" panose="020B0604020202020204"/>
              <a:buNone/>
            </a:pPr>
            <a:r>
              <a:rPr lang="en-US" sz="1400" b="1" dirty="0">
                <a:solidFill>
                  <a:srgbClr val="0054B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ЗАИНТЕРЕСОВАННЫЕ СТОРОНЫ</a:t>
            </a:r>
            <a:r>
              <a:rPr lang="en-US" sz="1400" b="1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, ЧЬЁ МНЕНИЕ СТОИТ УЧЕСТЬ В ПЕРВУЮ ОЧЕРЕДЬ:</a:t>
            </a:r>
            <a:endParaRPr sz="1100" dirty="0"/>
          </a:p>
        </p:txBody>
      </p:sp>
      <p:sp>
        <p:nvSpPr>
          <p:cNvPr id="16" name="Google Shape;236;p30"/>
          <p:cNvSpPr txBox="1"/>
          <p:nvPr/>
        </p:nvSpPr>
        <p:spPr>
          <a:xfrm>
            <a:off x="6745984" y="2249992"/>
            <a:ext cx="4437484" cy="3947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ru-RU" altLang="zh-CN" sz="1400" dirty="0">
                <a:solidFill>
                  <a:srgbClr val="0608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Линейный уровень СЦБ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ru-RU" altLang="zh-CN" sz="1400" dirty="0">
                <a:solidFill>
                  <a:srgbClr val="0608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Департамент безопасности движения (ЦРБ);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ru-RU" altLang="zh-CN" sz="1400" dirty="0">
                <a:solidFill>
                  <a:srgbClr val="0608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Работники службы Ш, проектировщики систем СЦБ, преподаватели кафедры </a:t>
            </a:r>
            <a:r>
              <a:rPr lang="ru-RU" altLang="zh-CN" sz="1400" dirty="0" err="1">
                <a:solidFill>
                  <a:srgbClr val="0608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АТСнаЖТ</a:t>
            </a:r>
            <a:endParaRPr lang="ru-RU" altLang="zh-CN" sz="1400" dirty="0">
              <a:solidFill>
                <a:srgbClr val="0608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ru-RU" altLang="zh-CN" sz="1400" dirty="0">
                <a:solidFill>
                  <a:srgbClr val="0608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Научно-производственный центр «</a:t>
            </a:r>
            <a:r>
              <a:rPr lang="ru-RU" altLang="zh-CN" sz="1400" dirty="0" err="1">
                <a:solidFill>
                  <a:srgbClr val="0608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Промэлектроника</a:t>
            </a:r>
            <a:r>
              <a:rPr lang="ru-RU" altLang="zh-CN" sz="1400" dirty="0">
                <a:solidFill>
                  <a:srgbClr val="0608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ru-RU" altLang="zh-CN" sz="1400" dirty="0">
                <a:solidFill>
                  <a:srgbClr val="0608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Завод-изготовитель: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ru-RU" altLang="zh-CN" sz="1400" dirty="0">
                <a:solidFill>
                  <a:srgbClr val="0608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«1520 Сигнал» - завод-изготовитель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ru-RU" altLang="zh-CN" sz="1400" dirty="0">
                <a:solidFill>
                  <a:srgbClr val="0608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zh-CN" sz="1400" dirty="0" err="1">
                <a:solidFill>
                  <a:srgbClr val="0608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КиберТех</a:t>
            </a:r>
            <a:r>
              <a:rPr lang="ru-RU" altLang="zh-CN" sz="1400" dirty="0">
                <a:solidFill>
                  <a:srgbClr val="0608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-сигнал» – завод-изготовитель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ru-RU" altLang="zh-CN" sz="1400" dirty="0">
                <a:solidFill>
                  <a:srgbClr val="0608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разработчик системы: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ru-RU" altLang="zh-CN" sz="1400" dirty="0">
                <a:solidFill>
                  <a:srgbClr val="0608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АО «ВНИИЖ» –разработчик системы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ru-RU" altLang="zh-CN" sz="1400" dirty="0">
                <a:solidFill>
                  <a:srgbClr val="0608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АО «НИИАС» – разработчик системы</a:t>
            </a:r>
          </a:p>
        </p:txBody>
      </p:sp>
      <p:sp>
        <p:nvSpPr>
          <p:cNvPr id="17" name="Google Shape;237;p30"/>
          <p:cNvSpPr txBox="1"/>
          <p:nvPr/>
        </p:nvSpPr>
        <p:spPr>
          <a:xfrm>
            <a:off x="1068694" y="3640611"/>
            <a:ext cx="2561034" cy="407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2DC0"/>
              </a:buClr>
              <a:buSzPts val="1100"/>
              <a:buFont typeface="Arial" panose="020B0604020202020204"/>
              <a:buNone/>
            </a:pPr>
            <a:r>
              <a:rPr lang="en-US" sz="1100" b="1" dirty="0">
                <a:solidFill>
                  <a:srgbClr val="0054B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Введите информацию и разместите на карте</a:t>
            </a:r>
            <a:endParaRPr sz="1100" dirty="0">
              <a:solidFill>
                <a:srgbClr val="0054B8"/>
              </a:solidFill>
            </a:endParaRPr>
          </a:p>
        </p:txBody>
      </p:sp>
      <p:pic>
        <p:nvPicPr>
          <p:cNvPr id="18" name="Рисунок 14">
            <a:extLst>
              <a:ext uri="{FF2B5EF4-FFF2-40B4-BE49-F238E27FC236}">
                <a16:creationId xmlns:a16="http://schemas.microsoft.com/office/drawing/2014/main" id="{38AD6E5C-4E76-41FB-96EF-81F16A71A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03" y="1320068"/>
            <a:ext cx="5772297" cy="4990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EC599D2-6D38-4B77-A61E-56CFFCD0615E}"/>
              </a:ext>
            </a:extLst>
          </p:cNvPr>
          <p:cNvSpPr/>
          <p:nvPr/>
        </p:nvSpPr>
        <p:spPr>
          <a:xfrm>
            <a:off x="1713390" y="1963245"/>
            <a:ext cx="497150" cy="290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E6B59FF-BB30-4F8F-A50A-1EE885621249}"/>
              </a:ext>
            </a:extLst>
          </p:cNvPr>
          <p:cNvSpPr/>
          <p:nvPr/>
        </p:nvSpPr>
        <p:spPr>
          <a:xfrm>
            <a:off x="2672179" y="1963245"/>
            <a:ext cx="518585" cy="7663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3F196C8-3CF1-48F0-99B9-3C72FF73BC35}"/>
              </a:ext>
            </a:extLst>
          </p:cNvPr>
          <p:cNvSpPr/>
          <p:nvPr/>
        </p:nvSpPr>
        <p:spPr>
          <a:xfrm>
            <a:off x="2292677" y="2895559"/>
            <a:ext cx="518585" cy="7663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3AB55474-6904-46EB-AA1F-F20C12864450}"/>
              </a:ext>
            </a:extLst>
          </p:cNvPr>
          <p:cNvGrpSpPr/>
          <p:nvPr/>
        </p:nvGrpSpPr>
        <p:grpSpPr>
          <a:xfrm>
            <a:off x="408396" y="1317599"/>
            <a:ext cx="5942681" cy="5001533"/>
            <a:chOff x="388453" y="1325256"/>
            <a:chExt cx="5942681" cy="5001533"/>
          </a:xfrm>
        </p:grpSpPr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0D311E42-81A7-455A-B20F-C4C9AACB9B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8453" y="1325256"/>
              <a:ext cx="5942681" cy="5001533"/>
            </a:xfrm>
            <a:prstGeom prst="rect">
              <a:avLst/>
            </a:prstGeom>
          </p:spPr>
        </p:pic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62F4D933-3196-4E0F-9769-DD1217128F40}"/>
                </a:ext>
              </a:extLst>
            </p:cNvPr>
            <p:cNvSpPr/>
            <p:nvPr/>
          </p:nvSpPr>
          <p:spPr>
            <a:xfrm>
              <a:off x="916456" y="1790700"/>
              <a:ext cx="4833132" cy="370983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Овал 23">
            <a:extLst>
              <a:ext uri="{FF2B5EF4-FFF2-40B4-BE49-F238E27FC236}">
                <a16:creationId xmlns:a16="http://schemas.microsoft.com/office/drawing/2014/main" id="{3BE40B6C-6951-445F-89B4-78DE1DDE734D}"/>
              </a:ext>
            </a:extLst>
          </p:cNvPr>
          <p:cNvSpPr/>
          <p:nvPr/>
        </p:nvSpPr>
        <p:spPr>
          <a:xfrm>
            <a:off x="4965703" y="5232405"/>
            <a:ext cx="266697" cy="2681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5A6B5FE8-A7C8-4A99-B3CA-4DD23DEF5D45}"/>
              </a:ext>
            </a:extLst>
          </p:cNvPr>
          <p:cNvSpPr/>
          <p:nvPr/>
        </p:nvSpPr>
        <p:spPr>
          <a:xfrm>
            <a:off x="2405482" y="3899223"/>
            <a:ext cx="266697" cy="2681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7F0E3824-CD45-448D-92D2-9AD4A2A1DA1D}"/>
              </a:ext>
            </a:extLst>
          </p:cNvPr>
          <p:cNvSpPr/>
          <p:nvPr/>
        </p:nvSpPr>
        <p:spPr>
          <a:xfrm>
            <a:off x="4385307" y="4557542"/>
            <a:ext cx="266697" cy="2681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11C8226-C721-4BE5-BC23-5D01D50FE9C4}"/>
              </a:ext>
            </a:extLst>
          </p:cNvPr>
          <p:cNvSpPr txBox="1"/>
          <p:nvPr/>
        </p:nvSpPr>
        <p:spPr>
          <a:xfrm>
            <a:off x="2374900" y="3797307"/>
            <a:ext cx="294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>
                    <a:lumMod val="85000"/>
                  </a:schemeClr>
                </a:solidFill>
              </a:rPr>
              <a:t>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622A6B3-BF49-4D2C-BA8E-3EEC4AAE5812}"/>
              </a:ext>
            </a:extLst>
          </p:cNvPr>
          <p:cNvSpPr txBox="1"/>
          <p:nvPr/>
        </p:nvSpPr>
        <p:spPr>
          <a:xfrm>
            <a:off x="4356100" y="4483107"/>
            <a:ext cx="294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>
                    <a:lumMod val="85000"/>
                  </a:schemeClr>
                </a:solidFill>
              </a:rPr>
              <a:t>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657DEA5-DA6A-4643-BFBA-1D1FFBEF2F56}"/>
              </a:ext>
            </a:extLst>
          </p:cNvPr>
          <p:cNvSpPr txBox="1"/>
          <p:nvPr/>
        </p:nvSpPr>
        <p:spPr>
          <a:xfrm>
            <a:off x="4927600" y="5118107"/>
            <a:ext cx="294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>
                    <a:lumMod val="85000"/>
                  </a:schemeClr>
                </a:solidFill>
              </a:rPr>
              <a:t>1</a:t>
            </a: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6A175F75-F585-4160-A609-7D731B48C53F}"/>
              </a:ext>
            </a:extLst>
          </p:cNvPr>
          <p:cNvSpPr/>
          <p:nvPr/>
        </p:nvSpPr>
        <p:spPr>
          <a:xfrm>
            <a:off x="4222751" y="2267655"/>
            <a:ext cx="266697" cy="2681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7E8D4E8D-0761-46E3-8227-638A1F779593}"/>
              </a:ext>
            </a:extLst>
          </p:cNvPr>
          <p:cNvSpPr/>
          <p:nvPr/>
        </p:nvSpPr>
        <p:spPr>
          <a:xfrm>
            <a:off x="1774497" y="2243127"/>
            <a:ext cx="266697" cy="2681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C3C27723-0446-4FF6-89BF-41D4D3A3F881}"/>
              </a:ext>
            </a:extLst>
          </p:cNvPr>
          <p:cNvSpPr/>
          <p:nvPr/>
        </p:nvSpPr>
        <p:spPr>
          <a:xfrm>
            <a:off x="3526961" y="3690642"/>
            <a:ext cx="266697" cy="2681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7733D09-813A-47CA-9AC1-C85118E8C285}"/>
              </a:ext>
            </a:extLst>
          </p:cNvPr>
          <p:cNvSpPr txBox="1"/>
          <p:nvPr/>
        </p:nvSpPr>
        <p:spPr>
          <a:xfrm>
            <a:off x="1751682" y="2146359"/>
            <a:ext cx="294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>
                    <a:lumMod val="85000"/>
                  </a:schemeClr>
                </a:solidFill>
              </a:rPr>
              <a:t>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3D00E5C-6957-4715-9F4C-D0AA32E31D50}"/>
              </a:ext>
            </a:extLst>
          </p:cNvPr>
          <p:cNvSpPr txBox="1"/>
          <p:nvPr/>
        </p:nvSpPr>
        <p:spPr>
          <a:xfrm>
            <a:off x="3495003" y="3575445"/>
            <a:ext cx="294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>
                    <a:lumMod val="85000"/>
                  </a:schemeClr>
                </a:solidFill>
              </a:rPr>
              <a:t>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C8C2F43-9EF4-4A46-83E8-163A5C6DB25F}"/>
              </a:ext>
            </a:extLst>
          </p:cNvPr>
          <p:cNvSpPr txBox="1"/>
          <p:nvPr/>
        </p:nvSpPr>
        <p:spPr>
          <a:xfrm>
            <a:off x="4197825" y="2192005"/>
            <a:ext cx="294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>
                    <a:lumMod val="85000"/>
                  </a:schemeClr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840289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3705" y="438713"/>
            <a:ext cx="80167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Проблемное интервью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8895504" y="233003"/>
            <a:ext cx="947775" cy="9477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574" y="102487"/>
            <a:ext cx="947775" cy="947775"/>
          </a:xfrm>
          <a:prstGeom prst="rect">
            <a:avLst/>
          </a:prstGeom>
        </p:spPr>
      </p:pic>
      <p:sp>
        <p:nvSpPr>
          <p:cNvPr id="4" name="Google Shape;254;p31"/>
          <p:cNvSpPr/>
          <p:nvPr/>
        </p:nvSpPr>
        <p:spPr>
          <a:xfrm>
            <a:off x="132151" y="1156567"/>
            <a:ext cx="11790192" cy="5581334"/>
          </a:xfrm>
          <a:prstGeom prst="roundRect">
            <a:avLst>
              <a:gd name="adj" fmla="val 8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" name="Google Shape;256;p31"/>
          <p:cNvSpPr txBox="1"/>
          <p:nvPr/>
        </p:nvSpPr>
        <p:spPr>
          <a:xfrm>
            <a:off x="8176334" y="1595007"/>
            <a:ext cx="4015666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</a:pPr>
            <a:r>
              <a:rPr lang="en-US" sz="1800" b="1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САМЫЕ </a:t>
            </a:r>
            <a:r>
              <a:rPr lang="en-US" sz="1800" b="1" dirty="0">
                <a:solidFill>
                  <a:srgbClr val="0054B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ВАЖНЫЕ ФИКСАЦИИ:</a:t>
            </a:r>
            <a:endParaRPr sz="1100" dirty="0">
              <a:solidFill>
                <a:srgbClr val="0054B8"/>
              </a:solidFill>
            </a:endParaRPr>
          </a:p>
        </p:txBody>
      </p:sp>
      <p:sp>
        <p:nvSpPr>
          <p:cNvPr id="19" name="Google Shape;257;p31"/>
          <p:cNvSpPr txBox="1"/>
          <p:nvPr/>
        </p:nvSpPr>
        <p:spPr>
          <a:xfrm>
            <a:off x="8283437" y="2248950"/>
            <a:ext cx="3332691" cy="2839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lvl="0" algn="just">
              <a:lnSpc>
                <a:spcPct val="150000"/>
              </a:lnSpc>
              <a:buClr>
                <a:srgbClr val="060823"/>
              </a:buClr>
              <a:buSzPts val="1200"/>
            </a:pPr>
            <a:r>
              <a:rPr lang="ru-RU" sz="1500" dirty="0">
                <a:solidFill>
                  <a:srgbClr val="06082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Нет стандартизированных устройств, часто ошибки из-за освещения и погодных условий. Инструменты устарели, данные фиксируются вручную. Процесс требует много времени и ручной работы</a:t>
            </a:r>
            <a:r>
              <a:rPr lang="en-US" sz="1500" dirty="0">
                <a:solidFill>
                  <a:srgbClr val="06082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;</a:t>
            </a:r>
          </a:p>
          <a:p>
            <a:pPr marL="254000" lvl="0" indent="-254000" algn="just">
              <a:lnSpc>
                <a:spcPct val="150000"/>
              </a:lnSpc>
              <a:buClr>
                <a:srgbClr val="060823"/>
              </a:buClr>
              <a:buSzPts val="1200"/>
              <a:buFont typeface="Arial" panose="020B0604020202020204"/>
              <a:buChar char="•"/>
            </a:pPr>
            <a:endParaRPr lang="ru-RU" sz="1500" dirty="0">
              <a:solidFill>
                <a:srgbClr val="06082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20" name="Google Shape;258;p31"/>
          <p:cNvGraphicFramePr/>
          <p:nvPr>
            <p:extLst>
              <p:ext uri="{D42A27DB-BD31-4B8C-83A1-F6EECF244321}">
                <p14:modId xmlns:p14="http://schemas.microsoft.com/office/powerpoint/2010/main" val="3769406822"/>
              </p:ext>
            </p:extLst>
          </p:nvPr>
        </p:nvGraphicFramePr>
        <p:xfrm>
          <a:off x="269657" y="1209624"/>
          <a:ext cx="7692119" cy="54752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0815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33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72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3999">
                <a:tc>
                  <a:txBody>
                    <a:bodyPr/>
                    <a:lstStyle/>
                    <a:p>
                      <a:pPr marL="762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sz="1200" b="1" u="none" strike="noStrike" cap="none" dirty="0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Кому задан вопрос</a:t>
                      </a:r>
                      <a:endParaRPr sz="1100" dirty="0"/>
                    </a:p>
                  </a:txBody>
                  <a:tcPr marL="68600" marR="68600" marT="34300" marB="343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4B8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sz="1200" b="1" u="none" strike="noStrike" cap="none" dirty="0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Вопрос</a:t>
                      </a:r>
                      <a:endParaRPr sz="1100" dirty="0"/>
                    </a:p>
                  </a:txBody>
                  <a:tcPr marL="68600" marR="68600" marT="34300" marB="343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4B8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 panose="020B0604020202020204"/>
                        <a:buNone/>
                      </a:pPr>
                      <a:r>
                        <a:rPr lang="en-US" sz="1200" b="1" u="none" strike="noStrike" cap="none" dirty="0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Ответ</a:t>
                      </a:r>
                      <a:endParaRPr sz="1100" dirty="0"/>
                    </a:p>
                  </a:txBody>
                  <a:tcPr marL="68600" marR="68600" marT="34300" marB="343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4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502">
                <a:tc>
                  <a:txBody>
                    <a:bodyPr/>
                    <a:lstStyle/>
                    <a:p>
                      <a:pPr marL="107950"/>
                      <a:r>
                        <a:rPr lang="ru-RU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Электромонтер СЦБ</a:t>
                      </a:r>
                      <a:r>
                        <a:rPr lang="en-US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Электромеханик СЦБ</a:t>
                      </a:r>
                    </a:p>
                  </a:txBody>
                  <a:tcPr marL="91427" marR="91427" marT="43985" marB="4398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вы думаете, востребован ли данный вопрос на линейном уровне?</a:t>
                      </a:r>
                    </a:p>
                  </a:txBody>
                  <a:tcPr marL="91427" marR="91427" marT="43985" marB="4398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/>
                      <a:r>
                        <a:rPr lang="ru-RU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Да,  решение облегчило бы работу замеров и сократило</a:t>
                      </a:r>
                      <a:r>
                        <a:rPr lang="ru-RU" sz="1000" b="0" i="0" baseline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времяпровождение на улице</a:t>
                      </a:r>
                      <a:endParaRPr lang="ru-RU" sz="1000" b="0" i="0" dirty="0">
                        <a:solidFill>
                          <a:srgbClr val="06082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3985" marB="4398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8833">
                <a:tc>
                  <a:txBody>
                    <a:bodyPr/>
                    <a:lstStyle/>
                    <a:p>
                      <a:pPr marL="107950"/>
                      <a:r>
                        <a:rPr lang="ru-RU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Электромонтер СЦБ</a:t>
                      </a:r>
                      <a:r>
                        <a:rPr lang="en-US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Электромеханик СЦБ</a:t>
                      </a:r>
                    </a:p>
                  </a:txBody>
                  <a:tcPr marL="91427" marR="91427" marT="43985" marB="4398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Какие возникают трудности эксплуатации на данный момент?</a:t>
                      </a:r>
                    </a:p>
                  </a:txBody>
                  <a:tcPr marL="91427" marR="91427" marT="43985" marB="4398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/>
                      <a:r>
                        <a:rPr lang="ru-RU" sz="10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Трудности возникают с ручным инструментом, визуальным осмотром согласно ИСИ, ПТЭ</a:t>
                      </a:r>
                      <a:endParaRPr lang="ru-RU" sz="1000" b="0" i="0" dirty="0">
                        <a:solidFill>
                          <a:srgbClr val="06082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3985" marB="4398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502">
                <a:tc>
                  <a:txBody>
                    <a:bodyPr/>
                    <a:lstStyle/>
                    <a:p>
                      <a:pPr marL="107950"/>
                      <a:r>
                        <a:rPr lang="ru-RU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Электромонтер СЦБ</a:t>
                      </a:r>
                      <a:r>
                        <a:rPr lang="en-US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Электромеханик СЦБ</a:t>
                      </a:r>
                    </a:p>
                  </a:txBody>
                  <a:tcPr marL="91427" marR="91427" marT="43985" marB="4398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/>
                      <a:r>
                        <a:rPr lang="ru-RU" sz="10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Хотели бы вы автоматизировать процесс?</a:t>
                      </a:r>
                      <a:endParaRPr lang="ru-RU" sz="1000" b="0" i="0" dirty="0">
                        <a:solidFill>
                          <a:srgbClr val="06082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3985" marB="4398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/>
                      <a:r>
                        <a:rPr lang="ru-RU" sz="10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Да, но боимся, что система будет глючить.</a:t>
                      </a:r>
                      <a:endParaRPr lang="ru-RU" sz="1000" b="0" i="0" dirty="0">
                        <a:solidFill>
                          <a:srgbClr val="06082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3985" marB="4398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8833">
                <a:tc>
                  <a:txBody>
                    <a:bodyPr/>
                    <a:lstStyle/>
                    <a:p>
                      <a:pPr marL="107950"/>
                      <a:r>
                        <a:rPr lang="ru-RU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Заместитель начальника ШЧ-26, Главный инженер ШЧ-26</a:t>
                      </a:r>
                    </a:p>
                  </a:txBody>
                  <a:tcPr marL="91427" marR="91427" marT="43985" marB="4398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Какие нормы по габариту должны соблюдаться?</a:t>
                      </a:r>
                    </a:p>
                  </a:txBody>
                  <a:tcPr marL="95238" marR="95238" marT="95276" marB="95276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 ГОСТ  9238-2022, отклонение не более ±5 см.</a:t>
                      </a:r>
                      <a:endParaRPr lang="ru-RU" sz="1000" b="0" i="0" dirty="0">
                        <a:solidFill>
                          <a:srgbClr val="06082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3985" marB="4398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840">
                <a:tc>
                  <a:txBody>
                    <a:bodyPr/>
                    <a:lstStyle/>
                    <a:p>
                      <a:pPr marL="107950"/>
                      <a:r>
                        <a:rPr lang="ru-RU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Электромонтер СЦБ</a:t>
                      </a:r>
                      <a:r>
                        <a:rPr lang="en-US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Электромеханик СЦБ</a:t>
                      </a:r>
                    </a:p>
                  </a:txBody>
                  <a:tcPr marL="91427" marR="91427" marT="43985" marB="4398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Насколько часто габарит светофора отклонен от госта в ПТЭ и что этому предшествует?</a:t>
                      </a:r>
                    </a:p>
                  </a:txBody>
                  <a:tcPr marL="91427" marR="91427" marT="43985" marB="4398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/>
                      <a:r>
                        <a:rPr lang="ru-RU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ru-RU" sz="1000" b="0" i="0" baseline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так часто, но много бывает случаев</a:t>
                      </a:r>
                      <a:endParaRPr lang="ru-RU" sz="1000" b="0" i="0" dirty="0">
                        <a:solidFill>
                          <a:srgbClr val="06082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3985" marB="4398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502">
                <a:tc>
                  <a:txBody>
                    <a:bodyPr/>
                    <a:lstStyle/>
                    <a:p>
                      <a:pPr marL="107950"/>
                      <a:r>
                        <a:rPr lang="ru-RU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научный работник по вопросам в АВИОНИКА</a:t>
                      </a:r>
                    </a:p>
                  </a:txBody>
                  <a:tcPr marL="91449" marR="91449" marT="41305" marB="4130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Какие размеры и вес устройства вы считаете приемлемым для прибора измерений?</a:t>
                      </a:r>
                    </a:p>
                  </a:txBody>
                  <a:tcPr marL="91449" marR="91449" marT="41305" marB="4130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/>
                      <a:r>
                        <a:rPr lang="ru-RU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примерно как планшет или небольшой лазерный дальномер.</a:t>
                      </a:r>
                    </a:p>
                  </a:txBody>
                  <a:tcPr marL="91449" marR="91449" marT="41305" marB="4130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8833">
                <a:tc>
                  <a:txBody>
                    <a:bodyPr/>
                    <a:lstStyle/>
                    <a:p>
                      <a:pPr marL="107950"/>
                      <a:r>
                        <a:rPr lang="ru-RU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научный работник по вопросам в АВИОНИКА</a:t>
                      </a:r>
                    </a:p>
                  </a:txBody>
                  <a:tcPr marL="91449" marR="91449" marT="41305" marB="4130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Сколько ЧП связано со светофорами за последний год?</a:t>
                      </a:r>
                    </a:p>
                  </a:txBody>
                  <a:tcPr marL="95261" marR="95261" marT="93839" marB="93839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/>
                      <a:r>
                        <a:rPr lang="ru-RU" sz="10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3–5 случаев, в основном из-за неправильной установки</a:t>
                      </a:r>
                      <a:r>
                        <a:rPr lang="ru-RU" sz="1000" b="0" i="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или дебоша</a:t>
                      </a:r>
                      <a:endParaRPr lang="ru-RU" sz="1000" b="0" i="0" dirty="0">
                        <a:solidFill>
                          <a:srgbClr val="06082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9" marR="91449" marT="41305" marB="4130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8833">
                <a:tc>
                  <a:txBody>
                    <a:bodyPr/>
                    <a:lstStyle/>
                    <a:p>
                      <a:pPr marL="1079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научный работник по вопросам в АВИОНИКА</a:t>
                      </a:r>
                    </a:p>
                  </a:txBody>
                  <a:tcPr marL="91449" marR="91449" marT="41305" marB="4130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/>
                      <a:r>
                        <a:rPr lang="ru-RU" sz="10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Какие нормативы регулируют габарит светофоров?</a:t>
                      </a:r>
                      <a:endParaRPr lang="ru-RU" sz="1000" b="0" i="0" dirty="0">
                        <a:solidFill>
                          <a:srgbClr val="06082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9" marR="91449" marT="41305" marB="4130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/>
                      <a:r>
                        <a:rPr lang="ru-RU" sz="10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ГОСТ, ТУ РЖД, приказы Минтранса №258 от 21.06.2022 г.</a:t>
                      </a:r>
                      <a:endParaRPr lang="ru-RU" sz="1000" b="0" i="0" dirty="0">
                        <a:solidFill>
                          <a:srgbClr val="06082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9" marR="91449" marT="41305" marB="4130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0502">
                <a:tc>
                  <a:txBody>
                    <a:bodyPr/>
                    <a:lstStyle/>
                    <a:p>
                      <a:pPr marL="1079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научный работник по вопросам в АВИОНИКА</a:t>
                      </a:r>
                    </a:p>
                  </a:txBody>
                  <a:tcPr marL="91449" marR="91449" marT="41305" marB="4130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/>
                      <a:r>
                        <a:rPr lang="ru-RU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будет проходить тестирование и оценка прибора?</a:t>
                      </a:r>
                    </a:p>
                  </a:txBody>
                  <a:tcPr marL="91449" marR="91449" marT="41305" marB="4130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/>
                      <a:r>
                        <a:rPr lang="ru-RU" sz="10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Онлайн-мониторинг, проверка при разных погодных условиях.</a:t>
                      </a:r>
                      <a:endParaRPr lang="ru-RU" sz="1000" b="0" i="0" dirty="0">
                        <a:solidFill>
                          <a:srgbClr val="06082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9" marR="91449" marT="41305" marB="4130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8833">
                <a:tc>
                  <a:txBody>
                    <a:bodyPr/>
                    <a:lstStyle/>
                    <a:p>
                      <a:pPr marL="1079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научный работник по вопросам в АВИОНИКА</a:t>
                      </a:r>
                    </a:p>
                  </a:txBody>
                  <a:tcPr marL="91449" marR="91449" marT="41305" marB="4130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/>
                      <a:r>
                        <a:rPr lang="ru-RU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Какие риски инфраструктуры могут возникнуть если не внедрить современные устройства по замеру габаритов в ближайшие годы?</a:t>
                      </a:r>
                    </a:p>
                  </a:txBody>
                  <a:tcPr marL="91449" marR="91449" marT="41305" marB="4130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/>
                      <a:r>
                        <a:rPr lang="ru-RU" sz="1000" b="0" i="0" dirty="0">
                          <a:solidFill>
                            <a:srgbClr val="0608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Аварии на транспорте, следовательно потери бюджета и сокращения премиальных для работников инфраструктуры</a:t>
                      </a:r>
                    </a:p>
                  </a:txBody>
                  <a:tcPr marL="91449" marR="91449" marT="41305" marB="41305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8649" y="309408"/>
            <a:ext cx="6883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Корневая проблема</a:t>
            </a:r>
          </a:p>
        </p:txBody>
      </p:sp>
      <p:sp>
        <p:nvSpPr>
          <p:cNvPr id="2" name="Google Shape;305;p33"/>
          <p:cNvSpPr/>
          <p:nvPr/>
        </p:nvSpPr>
        <p:spPr>
          <a:xfrm>
            <a:off x="321558" y="1140405"/>
            <a:ext cx="11548794" cy="4973869"/>
          </a:xfrm>
          <a:prstGeom prst="roundRect">
            <a:avLst>
              <a:gd name="adj" fmla="val 8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ym typeface="Arial" panose="020B0604020202020204"/>
            </a:endParaRPr>
          </a:p>
        </p:txBody>
      </p:sp>
      <p:sp>
        <p:nvSpPr>
          <p:cNvPr id="5" name="Google Shape;306;p33"/>
          <p:cNvSpPr/>
          <p:nvPr/>
        </p:nvSpPr>
        <p:spPr>
          <a:xfrm>
            <a:off x="5111127" y="1267747"/>
            <a:ext cx="1507788" cy="632906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 panose="020B0604020202020204"/>
              <a:buNone/>
            </a:pPr>
            <a:r>
              <a:rPr lang="ru-RU" sz="900" b="1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Почему мы не можем замерить габарит?</a:t>
            </a:r>
            <a:endParaRPr sz="1100" dirty="0"/>
          </a:p>
        </p:txBody>
      </p:sp>
      <p:sp>
        <p:nvSpPr>
          <p:cNvPr id="20" name="Google Shape;308;p33"/>
          <p:cNvSpPr/>
          <p:nvPr/>
        </p:nvSpPr>
        <p:spPr>
          <a:xfrm>
            <a:off x="3344683" y="3716069"/>
            <a:ext cx="1366646" cy="545169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 panose="020B0604020202020204"/>
              <a:buNone/>
            </a:pPr>
            <a:r>
              <a:rPr lang="ru-RU" sz="9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Не выполнено задание на уборку снега</a:t>
            </a:r>
            <a:r>
              <a:rPr lang="en-US" sz="9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/</a:t>
            </a:r>
            <a:r>
              <a:rPr lang="ru-RU" sz="9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кошения травы</a:t>
            </a:r>
            <a:endParaRPr sz="1100" dirty="0"/>
          </a:p>
        </p:txBody>
      </p:sp>
      <p:sp>
        <p:nvSpPr>
          <p:cNvPr id="21" name="Google Shape;309;p33"/>
          <p:cNvSpPr/>
          <p:nvPr/>
        </p:nvSpPr>
        <p:spPr>
          <a:xfrm>
            <a:off x="3885615" y="3136369"/>
            <a:ext cx="1225509" cy="271622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2DC0"/>
              </a:buClr>
              <a:buSzPts val="900"/>
              <a:buFont typeface="Arial" panose="020B0604020202020204"/>
              <a:buNone/>
            </a:pPr>
            <a:r>
              <a:rPr lang="ru-RU" sz="9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Недоступность</a:t>
            </a:r>
            <a:endParaRPr sz="1100" dirty="0"/>
          </a:p>
        </p:txBody>
      </p:sp>
      <p:sp>
        <p:nvSpPr>
          <p:cNvPr id="24" name="Google Shape;312;p33"/>
          <p:cNvSpPr/>
          <p:nvPr/>
        </p:nvSpPr>
        <p:spPr>
          <a:xfrm>
            <a:off x="6505645" y="2347126"/>
            <a:ext cx="1533529" cy="254744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2DC0"/>
              </a:buClr>
              <a:buSzPts val="900"/>
              <a:buFont typeface="Arial" panose="020B0604020202020204"/>
              <a:buNone/>
            </a:pPr>
            <a:r>
              <a:rPr lang="ru-RU" sz="9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Неудобные технические средства</a:t>
            </a:r>
            <a:endParaRPr sz="1100" dirty="0"/>
          </a:p>
        </p:txBody>
      </p:sp>
      <p:sp>
        <p:nvSpPr>
          <p:cNvPr id="25" name="Google Shape;313;p33"/>
          <p:cNvSpPr/>
          <p:nvPr/>
        </p:nvSpPr>
        <p:spPr>
          <a:xfrm>
            <a:off x="5290920" y="3642886"/>
            <a:ext cx="1166442" cy="557071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 panose="020B0604020202020204"/>
              <a:buNone/>
            </a:pPr>
            <a:r>
              <a:rPr lang="ru-RU" sz="9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Расположение станции в сложно доступном месте</a:t>
            </a:r>
            <a:endParaRPr sz="1100" dirty="0"/>
          </a:p>
        </p:txBody>
      </p:sp>
      <p:sp>
        <p:nvSpPr>
          <p:cNvPr id="26" name="Google Shape;314;p33"/>
          <p:cNvSpPr/>
          <p:nvPr/>
        </p:nvSpPr>
        <p:spPr>
          <a:xfrm>
            <a:off x="3885620" y="2428978"/>
            <a:ext cx="1225508" cy="253722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2DC0"/>
              </a:buClr>
              <a:buSzPts val="900"/>
              <a:buFont typeface="Arial" panose="020B0604020202020204"/>
              <a:buNone/>
            </a:pPr>
            <a:r>
              <a:rPr lang="ru-RU" sz="9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Рельеф</a:t>
            </a:r>
            <a:endParaRPr sz="1100" dirty="0"/>
          </a:p>
        </p:txBody>
      </p:sp>
      <p:sp>
        <p:nvSpPr>
          <p:cNvPr id="31" name="Google Shape;319;p33"/>
          <p:cNvSpPr/>
          <p:nvPr/>
        </p:nvSpPr>
        <p:spPr>
          <a:xfrm>
            <a:off x="497463" y="3150710"/>
            <a:ext cx="1281245" cy="320161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 panose="020B0604020202020204"/>
              <a:buNone/>
            </a:pPr>
            <a:r>
              <a:rPr lang="ru-RU" sz="900" dirty="0">
                <a:latin typeface="Arial" panose="020B0604020202020204"/>
                <a:cs typeface="Arial" panose="020B0604020202020204"/>
                <a:sym typeface="Arial" panose="020B0604020202020204"/>
              </a:rPr>
              <a:t>Насыпь </a:t>
            </a:r>
            <a:endParaRPr sz="1100" dirty="0"/>
          </a:p>
        </p:txBody>
      </p:sp>
      <p:sp>
        <p:nvSpPr>
          <p:cNvPr id="34" name="Google Shape;322;p33"/>
          <p:cNvSpPr/>
          <p:nvPr/>
        </p:nvSpPr>
        <p:spPr>
          <a:xfrm>
            <a:off x="497466" y="2425286"/>
            <a:ext cx="1281245" cy="356979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2DC0"/>
              </a:buClr>
              <a:buSzPts val="900"/>
              <a:buFont typeface="Arial" panose="020B0604020202020204"/>
              <a:buNone/>
            </a:pPr>
            <a:r>
              <a:rPr lang="ru-RU" sz="900" dirty="0">
                <a:latin typeface="Arial" panose="020B0604020202020204"/>
                <a:cs typeface="Arial" panose="020B0604020202020204"/>
                <a:sym typeface="Arial" panose="020B0604020202020204"/>
              </a:rPr>
              <a:t>Наличие ограниченной видимости</a:t>
            </a:r>
            <a:endParaRPr sz="1100" dirty="0"/>
          </a:p>
        </p:txBody>
      </p:sp>
      <p:cxnSp>
        <p:nvCxnSpPr>
          <p:cNvPr id="35" name="Google Shape;323;p33"/>
          <p:cNvCxnSpPr/>
          <p:nvPr/>
        </p:nvCxnSpPr>
        <p:spPr>
          <a:xfrm>
            <a:off x="319070" y="2161858"/>
            <a:ext cx="11548794" cy="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36" name="Google Shape;324;p33"/>
          <p:cNvCxnSpPr/>
          <p:nvPr/>
        </p:nvCxnSpPr>
        <p:spPr>
          <a:xfrm>
            <a:off x="321608" y="2855666"/>
            <a:ext cx="11548784" cy="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37" name="Google Shape;325;p33"/>
          <p:cNvCxnSpPr/>
          <p:nvPr/>
        </p:nvCxnSpPr>
        <p:spPr>
          <a:xfrm>
            <a:off x="319070" y="3566297"/>
            <a:ext cx="11548784" cy="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38" name="Google Shape;326;p33"/>
          <p:cNvCxnSpPr/>
          <p:nvPr/>
        </p:nvCxnSpPr>
        <p:spPr>
          <a:xfrm>
            <a:off x="279803" y="4352306"/>
            <a:ext cx="11548784" cy="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39" name="Google Shape;327;p33"/>
          <p:cNvCxnSpPr/>
          <p:nvPr/>
        </p:nvCxnSpPr>
        <p:spPr>
          <a:xfrm>
            <a:off x="319078" y="5334324"/>
            <a:ext cx="11548786" cy="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0" name="Google Shape;328;p33"/>
          <p:cNvCxnSpPr>
            <a:cxnSpLocks/>
            <a:stCxn id="5" idx="2"/>
            <a:endCxn id="34" idx="0"/>
          </p:cNvCxnSpPr>
          <p:nvPr/>
        </p:nvCxnSpPr>
        <p:spPr>
          <a:xfrm rot="5400000">
            <a:off x="3239239" y="-200497"/>
            <a:ext cx="524633" cy="4726932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60823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1" name="Google Shape;329;p33"/>
          <p:cNvCxnSpPr>
            <a:cxnSpLocks/>
            <a:stCxn id="5" idx="2"/>
            <a:endCxn id="26" idx="0"/>
          </p:cNvCxnSpPr>
          <p:nvPr/>
        </p:nvCxnSpPr>
        <p:spPr>
          <a:xfrm rot="5400000">
            <a:off x="4917536" y="1481492"/>
            <a:ext cx="528325" cy="1366647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60823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pic>
        <p:nvPicPr>
          <p:cNvPr id="43" name="Google Shape;331;p33" descr="Изображение выглядит как черный, темнота&#10;&#10;Автоматически созданное описание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11114212" y="1779539"/>
            <a:ext cx="714375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332;p33" descr="Изображение выглядит как черный, темнота&#10;&#10;Автоматически созданное описание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11114212" y="2501425"/>
            <a:ext cx="714375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333;p33" descr="Изображение выглядит как черный, темнота&#10;&#10;Автоматически созданное описание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11103346" y="3236835"/>
            <a:ext cx="714375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334;p33" descr="Изображение выглядит как черный, темнота&#10;&#10;Автоматически созданное описание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11103345" y="3768324"/>
            <a:ext cx="714375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335;p33" descr="Изображение выглядит как черный, темнота&#10;&#10;Автоматически созданное описание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11103345" y="4476605"/>
            <a:ext cx="714375" cy="3619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" name="Google Shape;328;p33">
            <a:extLst>
              <a:ext uri="{FF2B5EF4-FFF2-40B4-BE49-F238E27FC236}">
                <a16:creationId xmlns:a16="http://schemas.microsoft.com/office/drawing/2014/main" id="{7863D74A-39E3-4AE4-9E3F-8B87B6500D61}"/>
              </a:ext>
            </a:extLst>
          </p:cNvPr>
          <p:cNvCxnSpPr>
            <a:cxnSpLocks/>
            <a:stCxn id="34" idx="2"/>
            <a:endCxn id="31" idx="0"/>
          </p:cNvCxnSpPr>
          <p:nvPr/>
        </p:nvCxnSpPr>
        <p:spPr>
          <a:xfrm rot="5400000">
            <a:off x="953866" y="2966486"/>
            <a:ext cx="368445" cy="3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60823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50" name="Google Shape;328;p33">
            <a:extLst>
              <a:ext uri="{FF2B5EF4-FFF2-40B4-BE49-F238E27FC236}">
                <a16:creationId xmlns:a16="http://schemas.microsoft.com/office/drawing/2014/main" id="{089B88DF-D256-4C15-9E7B-58FF3E4F283E}"/>
              </a:ext>
            </a:extLst>
          </p:cNvPr>
          <p:cNvCxnSpPr>
            <a:cxnSpLocks/>
          </p:cNvCxnSpPr>
          <p:nvPr/>
        </p:nvCxnSpPr>
        <p:spPr>
          <a:xfrm>
            <a:off x="1138084" y="2851974"/>
            <a:ext cx="2036953" cy="298030"/>
          </a:xfrm>
          <a:prstGeom prst="bentConnector2">
            <a:avLst/>
          </a:prstGeom>
          <a:noFill/>
          <a:ln w="19050" cap="flat" cmpd="sng">
            <a:solidFill>
              <a:srgbClr val="060823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23" name="Google Shape;329;p33">
            <a:extLst>
              <a:ext uri="{FF2B5EF4-FFF2-40B4-BE49-F238E27FC236}">
                <a16:creationId xmlns:a16="http://schemas.microsoft.com/office/drawing/2014/main" id="{A4547885-A5BB-4769-9841-05FD0F519A70}"/>
              </a:ext>
            </a:extLst>
          </p:cNvPr>
          <p:cNvCxnSpPr>
            <a:cxnSpLocks/>
            <a:stCxn id="26" idx="2"/>
            <a:endCxn id="21" idx="0"/>
          </p:cNvCxnSpPr>
          <p:nvPr/>
        </p:nvCxnSpPr>
        <p:spPr>
          <a:xfrm rot="5400000">
            <a:off x="4271538" y="2909532"/>
            <a:ext cx="453669" cy="4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60823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35" name="Google Shape;329;p33">
            <a:extLst>
              <a:ext uri="{FF2B5EF4-FFF2-40B4-BE49-F238E27FC236}">
                <a16:creationId xmlns:a16="http://schemas.microsoft.com/office/drawing/2014/main" id="{18C39F4F-52B4-43B7-BB13-26A9FD2BD4B9}"/>
              </a:ext>
            </a:extLst>
          </p:cNvPr>
          <p:cNvCxnSpPr>
            <a:cxnSpLocks/>
            <a:endCxn id="20" idx="0"/>
          </p:cNvCxnSpPr>
          <p:nvPr/>
        </p:nvCxnSpPr>
        <p:spPr>
          <a:xfrm rot="10800000" flipV="1">
            <a:off x="4028007" y="3557761"/>
            <a:ext cx="498227" cy="158307"/>
          </a:xfrm>
          <a:prstGeom prst="bentConnector2">
            <a:avLst/>
          </a:prstGeom>
          <a:noFill/>
          <a:ln w="19050" cap="flat" cmpd="sng">
            <a:solidFill>
              <a:srgbClr val="060823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38" name="Google Shape;329;p33">
            <a:extLst>
              <a:ext uri="{FF2B5EF4-FFF2-40B4-BE49-F238E27FC236}">
                <a16:creationId xmlns:a16="http://schemas.microsoft.com/office/drawing/2014/main" id="{4085E6E2-0C9B-438C-A27B-B0C987DCA791}"/>
              </a:ext>
            </a:extLst>
          </p:cNvPr>
          <p:cNvCxnSpPr>
            <a:cxnSpLocks/>
          </p:cNvCxnSpPr>
          <p:nvPr/>
        </p:nvCxnSpPr>
        <p:spPr>
          <a:xfrm rot="16200000" flipH="1">
            <a:off x="5016559" y="2876845"/>
            <a:ext cx="280347" cy="1337118"/>
          </a:xfrm>
          <a:prstGeom prst="bentConnector3">
            <a:avLst>
              <a:gd name="adj1" fmla="val 51699"/>
            </a:avLst>
          </a:prstGeom>
          <a:noFill/>
          <a:ln w="19050" cap="flat" cmpd="sng">
            <a:solidFill>
              <a:srgbClr val="060823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67" name="Google Shape;327;p33">
            <a:extLst>
              <a:ext uri="{FF2B5EF4-FFF2-40B4-BE49-F238E27FC236}">
                <a16:creationId xmlns:a16="http://schemas.microsoft.com/office/drawing/2014/main" id="{5BCF9D38-0854-4651-B4DE-1DD0549D6079}"/>
              </a:ext>
            </a:extLst>
          </p:cNvPr>
          <p:cNvCxnSpPr/>
          <p:nvPr/>
        </p:nvCxnSpPr>
        <p:spPr>
          <a:xfrm>
            <a:off x="319078" y="4816152"/>
            <a:ext cx="11548786" cy="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miter lim="800000"/>
            <a:headEnd type="none" w="med" len="med"/>
            <a:tailEnd type="none" w="med" len="med"/>
          </a:ln>
        </p:spPr>
      </p:cxnSp>
      <p:pic>
        <p:nvPicPr>
          <p:cNvPr id="168" name="Google Shape;335;p33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9D383D45-5D89-44DE-B5D8-CD1264690D03}"/>
              </a:ext>
            </a:extLst>
          </p:cNvPr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11103344" y="4967894"/>
            <a:ext cx="714375" cy="3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314;p33">
            <a:extLst>
              <a:ext uri="{FF2B5EF4-FFF2-40B4-BE49-F238E27FC236}">
                <a16:creationId xmlns:a16="http://schemas.microsoft.com/office/drawing/2014/main" id="{A9E19491-0727-4BD7-82AB-C622140ACEF9}"/>
              </a:ext>
            </a:extLst>
          </p:cNvPr>
          <p:cNvSpPr/>
          <p:nvPr/>
        </p:nvSpPr>
        <p:spPr>
          <a:xfrm>
            <a:off x="6329794" y="3004857"/>
            <a:ext cx="1682760" cy="370830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2DC0"/>
              </a:buClr>
              <a:buSzPts val="900"/>
              <a:buFont typeface="Arial" panose="020B0604020202020204"/>
              <a:buNone/>
            </a:pPr>
            <a:r>
              <a:rPr lang="ru-RU" sz="900" dirty="0">
                <a:latin typeface="Arial" panose="020B0604020202020204"/>
                <a:cs typeface="Arial" panose="020B0604020202020204"/>
                <a:sym typeface="Arial" panose="020B0604020202020204"/>
              </a:rPr>
              <a:t>Не соответствуют эргономическим требованиям</a:t>
            </a:r>
            <a:endParaRPr sz="1100" dirty="0"/>
          </a:p>
        </p:txBody>
      </p:sp>
      <p:sp>
        <p:nvSpPr>
          <p:cNvPr id="170" name="Google Shape;312;p33">
            <a:extLst>
              <a:ext uri="{FF2B5EF4-FFF2-40B4-BE49-F238E27FC236}">
                <a16:creationId xmlns:a16="http://schemas.microsoft.com/office/drawing/2014/main" id="{70F4D82F-29E9-4AB6-AC9C-21F1C75572C8}"/>
              </a:ext>
            </a:extLst>
          </p:cNvPr>
          <p:cNvSpPr/>
          <p:nvPr/>
        </p:nvSpPr>
        <p:spPr>
          <a:xfrm>
            <a:off x="8058162" y="3098285"/>
            <a:ext cx="1560937" cy="361949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2DC0"/>
              </a:buClr>
              <a:buSzPts val="900"/>
              <a:buFont typeface="Arial" panose="020B0604020202020204"/>
              <a:buNone/>
            </a:pPr>
            <a:r>
              <a:rPr lang="ru-RU" sz="9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Недостаточно специалистов в данной области </a:t>
            </a:r>
            <a:endParaRPr sz="1100" dirty="0"/>
          </a:p>
        </p:txBody>
      </p:sp>
      <p:sp>
        <p:nvSpPr>
          <p:cNvPr id="175" name="Google Shape;312;p33">
            <a:extLst>
              <a:ext uri="{FF2B5EF4-FFF2-40B4-BE49-F238E27FC236}">
                <a16:creationId xmlns:a16="http://schemas.microsoft.com/office/drawing/2014/main" id="{2E12C740-4B1A-480B-A4FA-F9F4EEB3F266}"/>
              </a:ext>
            </a:extLst>
          </p:cNvPr>
          <p:cNvSpPr/>
          <p:nvPr/>
        </p:nvSpPr>
        <p:spPr>
          <a:xfrm>
            <a:off x="8442711" y="5565779"/>
            <a:ext cx="1560937" cy="396217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2DC0"/>
              </a:buClr>
              <a:buSzPts val="900"/>
              <a:buFont typeface="Arial" panose="020B0604020202020204"/>
              <a:buNone/>
            </a:pPr>
            <a:r>
              <a:rPr lang="ru-RU" sz="9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Отсутствие автоматизации в нынешних устройствах</a:t>
            </a:r>
            <a:endParaRPr sz="1100" dirty="0"/>
          </a:p>
        </p:txBody>
      </p:sp>
      <p:cxnSp>
        <p:nvCxnSpPr>
          <p:cNvPr id="176" name="Google Shape;329;p33">
            <a:extLst>
              <a:ext uri="{FF2B5EF4-FFF2-40B4-BE49-F238E27FC236}">
                <a16:creationId xmlns:a16="http://schemas.microsoft.com/office/drawing/2014/main" id="{7E017173-F451-4777-B541-9C188575164E}"/>
              </a:ext>
            </a:extLst>
          </p:cNvPr>
          <p:cNvCxnSpPr>
            <a:cxnSpLocks/>
            <a:endCxn id="24" idx="0"/>
          </p:cNvCxnSpPr>
          <p:nvPr/>
        </p:nvCxnSpPr>
        <p:spPr>
          <a:xfrm>
            <a:off x="5865021" y="2161858"/>
            <a:ext cx="1407389" cy="185268"/>
          </a:xfrm>
          <a:prstGeom prst="bentConnector2">
            <a:avLst/>
          </a:prstGeom>
          <a:noFill/>
          <a:ln w="19050" cap="flat" cmpd="sng">
            <a:solidFill>
              <a:srgbClr val="060823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79" name="Google Shape;329;p33">
            <a:extLst>
              <a:ext uri="{FF2B5EF4-FFF2-40B4-BE49-F238E27FC236}">
                <a16:creationId xmlns:a16="http://schemas.microsoft.com/office/drawing/2014/main" id="{C7E9DC4F-CE13-4880-A02B-C9D9481E9E11}"/>
              </a:ext>
            </a:extLst>
          </p:cNvPr>
          <p:cNvCxnSpPr>
            <a:cxnSpLocks/>
            <a:stCxn id="24" idx="2"/>
            <a:endCxn id="170" idx="0"/>
          </p:cNvCxnSpPr>
          <p:nvPr/>
        </p:nvCxnSpPr>
        <p:spPr>
          <a:xfrm rot="16200000" flipH="1">
            <a:off x="7807313" y="2066966"/>
            <a:ext cx="496415" cy="156622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60823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182" name="Google Shape;329;p33">
            <a:extLst>
              <a:ext uri="{FF2B5EF4-FFF2-40B4-BE49-F238E27FC236}">
                <a16:creationId xmlns:a16="http://schemas.microsoft.com/office/drawing/2014/main" id="{4ED6CFB4-5042-4982-BC92-0262783D508E}"/>
              </a:ext>
            </a:extLst>
          </p:cNvPr>
          <p:cNvCxnSpPr>
            <a:cxnSpLocks/>
            <a:stCxn id="24" idx="2"/>
            <a:endCxn id="169" idx="0"/>
          </p:cNvCxnSpPr>
          <p:nvPr/>
        </p:nvCxnSpPr>
        <p:spPr>
          <a:xfrm rot="5400000">
            <a:off x="7020299" y="2752745"/>
            <a:ext cx="402987" cy="101236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60823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61" name="Google Shape;319;p33">
            <a:extLst>
              <a:ext uri="{FF2B5EF4-FFF2-40B4-BE49-F238E27FC236}">
                <a16:creationId xmlns:a16="http://schemas.microsoft.com/office/drawing/2014/main" id="{468A829C-514B-499C-BB74-D55A6FC0EBFF}"/>
              </a:ext>
            </a:extLst>
          </p:cNvPr>
          <p:cNvSpPr/>
          <p:nvPr/>
        </p:nvSpPr>
        <p:spPr>
          <a:xfrm>
            <a:off x="2399264" y="3151210"/>
            <a:ext cx="1281245" cy="320161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 panose="020B0604020202020204"/>
              <a:buNone/>
            </a:pPr>
            <a:r>
              <a:rPr lang="ru-RU" sz="900" dirty="0">
                <a:latin typeface="Arial" panose="020B0604020202020204"/>
                <a:cs typeface="Arial" panose="020B0604020202020204"/>
                <a:sym typeface="Arial" panose="020B0604020202020204"/>
              </a:rPr>
              <a:t>Выемка </a:t>
            </a:r>
            <a:endParaRPr sz="1100" dirty="0"/>
          </a:p>
        </p:txBody>
      </p:sp>
      <p:cxnSp>
        <p:nvCxnSpPr>
          <p:cNvPr id="65" name="Google Shape;329;p33">
            <a:extLst>
              <a:ext uri="{FF2B5EF4-FFF2-40B4-BE49-F238E27FC236}">
                <a16:creationId xmlns:a16="http://schemas.microsoft.com/office/drawing/2014/main" id="{CB132BFF-BBAB-48E1-8B8F-15AD864BA458}"/>
              </a:ext>
            </a:extLst>
          </p:cNvPr>
          <p:cNvCxnSpPr>
            <a:cxnSpLocks/>
          </p:cNvCxnSpPr>
          <p:nvPr/>
        </p:nvCxnSpPr>
        <p:spPr>
          <a:xfrm rot="16200000" flipH="1">
            <a:off x="7715727" y="2850032"/>
            <a:ext cx="496415" cy="156622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60823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67" name="Google Shape;310;p33">
            <a:extLst>
              <a:ext uri="{FF2B5EF4-FFF2-40B4-BE49-F238E27FC236}">
                <a16:creationId xmlns:a16="http://schemas.microsoft.com/office/drawing/2014/main" id="{D0DD689A-C0B4-406D-AF43-080446AC8840}"/>
              </a:ext>
            </a:extLst>
          </p:cNvPr>
          <p:cNvSpPr/>
          <p:nvPr/>
        </p:nvSpPr>
        <p:spPr>
          <a:xfrm>
            <a:off x="8012554" y="3876426"/>
            <a:ext cx="1719385" cy="269686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 algn="ctr">
              <a:buClr>
                <a:schemeClr val="lt1"/>
              </a:buClr>
              <a:buSzPts val="900"/>
            </a:pPr>
            <a:r>
              <a:rPr lang="ru-RU" sz="9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Сложно реализуемые  концепты оборудования</a:t>
            </a:r>
          </a:p>
        </p:txBody>
      </p:sp>
      <p:sp>
        <p:nvSpPr>
          <p:cNvPr id="68" name="Google Shape;314;p33">
            <a:extLst>
              <a:ext uri="{FF2B5EF4-FFF2-40B4-BE49-F238E27FC236}">
                <a16:creationId xmlns:a16="http://schemas.microsoft.com/office/drawing/2014/main" id="{B4F8732B-3F52-4614-B1D5-6E319A2EE27B}"/>
              </a:ext>
            </a:extLst>
          </p:cNvPr>
          <p:cNvSpPr/>
          <p:nvPr/>
        </p:nvSpPr>
        <p:spPr>
          <a:xfrm>
            <a:off x="8612554" y="2313307"/>
            <a:ext cx="1225508" cy="253722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2DC0"/>
              </a:buClr>
              <a:buSzPts val="900"/>
              <a:buFont typeface="Arial" panose="020B0604020202020204"/>
              <a:buNone/>
            </a:pPr>
            <a:r>
              <a:rPr lang="ru-RU" sz="900" dirty="0">
                <a:latin typeface="Arial" panose="020B0604020202020204"/>
                <a:cs typeface="Arial" panose="020B0604020202020204"/>
                <a:sym typeface="Arial" panose="020B0604020202020204"/>
              </a:rPr>
              <a:t>Погодные условия</a:t>
            </a:r>
            <a:endParaRPr sz="1100" dirty="0"/>
          </a:p>
        </p:txBody>
      </p:sp>
      <p:cxnSp>
        <p:nvCxnSpPr>
          <p:cNvPr id="69" name="Google Shape;328;p33">
            <a:extLst>
              <a:ext uri="{FF2B5EF4-FFF2-40B4-BE49-F238E27FC236}">
                <a16:creationId xmlns:a16="http://schemas.microsoft.com/office/drawing/2014/main" id="{6253D7D1-4AF1-444C-9B7C-6870EBE664D0}"/>
              </a:ext>
            </a:extLst>
          </p:cNvPr>
          <p:cNvCxnSpPr>
            <a:cxnSpLocks/>
            <a:endCxn id="68" idx="0"/>
          </p:cNvCxnSpPr>
          <p:nvPr/>
        </p:nvCxnSpPr>
        <p:spPr>
          <a:xfrm>
            <a:off x="5865021" y="2168498"/>
            <a:ext cx="3360287" cy="144809"/>
          </a:xfrm>
          <a:prstGeom prst="bentConnector2">
            <a:avLst/>
          </a:prstGeom>
          <a:noFill/>
          <a:ln w="19050" cap="flat" cmpd="sng">
            <a:solidFill>
              <a:srgbClr val="060823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72" name="Google Shape;310;p33">
            <a:extLst>
              <a:ext uri="{FF2B5EF4-FFF2-40B4-BE49-F238E27FC236}">
                <a16:creationId xmlns:a16="http://schemas.microsoft.com/office/drawing/2014/main" id="{99C653C4-DB9F-405D-8942-70D81556DEBC}"/>
              </a:ext>
            </a:extLst>
          </p:cNvPr>
          <p:cNvSpPr/>
          <p:nvPr/>
        </p:nvSpPr>
        <p:spPr>
          <a:xfrm>
            <a:off x="6850864" y="4364474"/>
            <a:ext cx="1719385" cy="269686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 algn="ctr">
              <a:buClr>
                <a:schemeClr val="lt1"/>
              </a:buClr>
              <a:buSzPts val="900"/>
            </a:pPr>
            <a:r>
              <a:rPr lang="ru-RU" sz="9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Невостребованный вид работы</a:t>
            </a:r>
          </a:p>
        </p:txBody>
      </p:sp>
      <p:sp>
        <p:nvSpPr>
          <p:cNvPr id="74" name="Google Shape;310;p33">
            <a:extLst>
              <a:ext uri="{FF2B5EF4-FFF2-40B4-BE49-F238E27FC236}">
                <a16:creationId xmlns:a16="http://schemas.microsoft.com/office/drawing/2014/main" id="{BD45C46F-B594-4F87-B979-AB06913BCE5F}"/>
              </a:ext>
            </a:extLst>
          </p:cNvPr>
          <p:cNvSpPr/>
          <p:nvPr/>
        </p:nvSpPr>
        <p:spPr>
          <a:xfrm>
            <a:off x="8813339" y="4348138"/>
            <a:ext cx="1719385" cy="269686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 algn="ctr">
              <a:buClr>
                <a:schemeClr val="lt1"/>
              </a:buClr>
              <a:buSzPts val="900"/>
            </a:pPr>
            <a:r>
              <a:rPr lang="ru-RU" sz="9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Дороговизна элементной базы</a:t>
            </a:r>
          </a:p>
        </p:txBody>
      </p:sp>
      <p:sp>
        <p:nvSpPr>
          <p:cNvPr id="75" name="Google Shape;310;p33">
            <a:extLst>
              <a:ext uri="{FF2B5EF4-FFF2-40B4-BE49-F238E27FC236}">
                <a16:creationId xmlns:a16="http://schemas.microsoft.com/office/drawing/2014/main" id="{C94CFDC0-CE13-462D-9015-97474C0F7F29}"/>
              </a:ext>
            </a:extLst>
          </p:cNvPr>
          <p:cNvSpPr/>
          <p:nvPr/>
        </p:nvSpPr>
        <p:spPr>
          <a:xfrm>
            <a:off x="8363488" y="4953678"/>
            <a:ext cx="1719385" cy="269686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 algn="ctr">
              <a:buClr>
                <a:schemeClr val="lt1"/>
              </a:buClr>
              <a:buSzPts val="900"/>
            </a:pPr>
            <a:r>
              <a:rPr lang="ru-RU" sz="9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Применение старых методов и устройств контроля</a:t>
            </a:r>
          </a:p>
        </p:txBody>
      </p:sp>
      <p:cxnSp>
        <p:nvCxnSpPr>
          <p:cNvPr id="76" name="Google Shape;329;p33">
            <a:extLst>
              <a:ext uri="{FF2B5EF4-FFF2-40B4-BE49-F238E27FC236}">
                <a16:creationId xmlns:a16="http://schemas.microsoft.com/office/drawing/2014/main" id="{8CC5EA75-2AEB-4935-AA5C-35916B0DC833}"/>
              </a:ext>
            </a:extLst>
          </p:cNvPr>
          <p:cNvCxnSpPr>
            <a:cxnSpLocks/>
            <a:endCxn id="74" idx="0"/>
          </p:cNvCxnSpPr>
          <p:nvPr/>
        </p:nvCxnSpPr>
        <p:spPr>
          <a:xfrm>
            <a:off x="8891807" y="4158316"/>
            <a:ext cx="781225" cy="189822"/>
          </a:xfrm>
          <a:prstGeom prst="bentConnector2">
            <a:avLst/>
          </a:prstGeom>
          <a:noFill/>
          <a:ln w="19050" cap="flat" cmpd="sng">
            <a:solidFill>
              <a:srgbClr val="060823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78" name="Google Shape;329;p33">
            <a:extLst>
              <a:ext uri="{FF2B5EF4-FFF2-40B4-BE49-F238E27FC236}">
                <a16:creationId xmlns:a16="http://schemas.microsoft.com/office/drawing/2014/main" id="{831305D4-250C-49D7-8B45-0BCA3CC88441}"/>
              </a:ext>
            </a:extLst>
          </p:cNvPr>
          <p:cNvCxnSpPr>
            <a:cxnSpLocks/>
            <a:endCxn id="72" idx="0"/>
          </p:cNvCxnSpPr>
          <p:nvPr/>
        </p:nvCxnSpPr>
        <p:spPr>
          <a:xfrm rot="10800000" flipV="1">
            <a:off x="7710557" y="4167998"/>
            <a:ext cx="1181212" cy="196476"/>
          </a:xfrm>
          <a:prstGeom prst="bentConnector2">
            <a:avLst/>
          </a:prstGeom>
          <a:noFill/>
          <a:ln w="19050" cap="flat" cmpd="sng">
            <a:solidFill>
              <a:srgbClr val="060823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81" name="Google Shape;329;p33">
            <a:extLst>
              <a:ext uri="{FF2B5EF4-FFF2-40B4-BE49-F238E27FC236}">
                <a16:creationId xmlns:a16="http://schemas.microsoft.com/office/drawing/2014/main" id="{F1030DC9-4463-4DBF-B2B8-19722D4E6E45}"/>
              </a:ext>
            </a:extLst>
          </p:cNvPr>
          <p:cNvCxnSpPr>
            <a:cxnSpLocks/>
            <a:stCxn id="74" idx="2"/>
            <a:endCxn id="75" idx="0"/>
          </p:cNvCxnSpPr>
          <p:nvPr/>
        </p:nvCxnSpPr>
        <p:spPr>
          <a:xfrm rot="5400000">
            <a:off x="9280180" y="4560826"/>
            <a:ext cx="335854" cy="44985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60823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84" name="Google Shape;329;p33">
            <a:extLst>
              <a:ext uri="{FF2B5EF4-FFF2-40B4-BE49-F238E27FC236}">
                <a16:creationId xmlns:a16="http://schemas.microsoft.com/office/drawing/2014/main" id="{3DD4C653-11D3-4419-BAF4-17F6B88CBFAC}"/>
              </a:ext>
            </a:extLst>
          </p:cNvPr>
          <p:cNvCxnSpPr>
            <a:cxnSpLocks/>
            <a:stCxn id="75" idx="2"/>
            <a:endCxn id="175" idx="0"/>
          </p:cNvCxnSpPr>
          <p:nvPr/>
        </p:nvCxnSpPr>
        <p:spPr>
          <a:xfrm rot="5400000">
            <a:off x="9051974" y="5394571"/>
            <a:ext cx="342415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60823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51" name="Google Shape;310;p33">
            <a:extLst>
              <a:ext uri="{FF2B5EF4-FFF2-40B4-BE49-F238E27FC236}">
                <a16:creationId xmlns:a16="http://schemas.microsoft.com/office/drawing/2014/main" id="{5EE6AEA9-E9E3-4785-A866-682335E19E8E}"/>
              </a:ext>
            </a:extLst>
          </p:cNvPr>
          <p:cNvSpPr/>
          <p:nvPr/>
        </p:nvSpPr>
        <p:spPr>
          <a:xfrm>
            <a:off x="6457362" y="4953678"/>
            <a:ext cx="1719385" cy="269686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 algn="ctr">
              <a:buClr>
                <a:schemeClr val="lt1"/>
              </a:buClr>
              <a:buSzPts val="900"/>
            </a:pPr>
            <a:r>
              <a:rPr lang="ru-RU" sz="9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Нет систем оповещения о скрытых зонах</a:t>
            </a:r>
          </a:p>
        </p:txBody>
      </p:sp>
      <p:cxnSp>
        <p:nvCxnSpPr>
          <p:cNvPr id="52" name="Google Shape;329;p33">
            <a:extLst>
              <a:ext uri="{FF2B5EF4-FFF2-40B4-BE49-F238E27FC236}">
                <a16:creationId xmlns:a16="http://schemas.microsoft.com/office/drawing/2014/main" id="{1B273A8A-EA65-4471-B23F-CDE32BFBC962}"/>
              </a:ext>
            </a:extLst>
          </p:cNvPr>
          <p:cNvCxnSpPr>
            <a:cxnSpLocks/>
            <a:endCxn id="51" idx="0"/>
          </p:cNvCxnSpPr>
          <p:nvPr/>
        </p:nvCxnSpPr>
        <p:spPr>
          <a:xfrm rot="10800000" flipV="1">
            <a:off x="7317055" y="4706702"/>
            <a:ext cx="2355976" cy="246975"/>
          </a:xfrm>
          <a:prstGeom prst="bentConnector2">
            <a:avLst/>
          </a:prstGeom>
          <a:noFill/>
          <a:ln w="19050" cap="flat" cmpd="sng">
            <a:solidFill>
              <a:srgbClr val="060823"/>
            </a:solidFill>
            <a:prstDash val="solid"/>
            <a:miter lim="800000"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19088" y="149335"/>
            <a:ext cx="6883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Корневая проблема</a:t>
            </a:r>
          </a:p>
        </p:txBody>
      </p:sp>
      <p:sp>
        <p:nvSpPr>
          <p:cNvPr id="2" name="Google Shape;305;p33"/>
          <p:cNvSpPr/>
          <p:nvPr/>
        </p:nvSpPr>
        <p:spPr>
          <a:xfrm>
            <a:off x="177034" y="977640"/>
            <a:ext cx="11548794" cy="5779600"/>
          </a:xfrm>
          <a:prstGeom prst="roundRect">
            <a:avLst>
              <a:gd name="adj" fmla="val 8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ym typeface="Arial" panose="020B0604020202020204"/>
            </a:endParaRPr>
          </a:p>
        </p:txBody>
      </p:sp>
      <p:sp>
        <p:nvSpPr>
          <p:cNvPr id="5" name="Google Shape;306;p33"/>
          <p:cNvSpPr/>
          <p:nvPr/>
        </p:nvSpPr>
        <p:spPr>
          <a:xfrm>
            <a:off x="319088" y="1285796"/>
            <a:ext cx="2473985" cy="717134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 panose="020B0604020202020204"/>
              <a:buNone/>
            </a:pPr>
            <a:r>
              <a:rPr lang="ru-RU" sz="1600" b="1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Почему мы не можем замерить габарит?</a:t>
            </a:r>
            <a:endParaRPr sz="1600" dirty="0"/>
          </a:p>
        </p:txBody>
      </p:sp>
      <p:sp>
        <p:nvSpPr>
          <p:cNvPr id="20" name="Google Shape;308;p33"/>
          <p:cNvSpPr/>
          <p:nvPr/>
        </p:nvSpPr>
        <p:spPr>
          <a:xfrm>
            <a:off x="7995557" y="6035375"/>
            <a:ext cx="2954620" cy="648465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 algn="ctr">
              <a:buClr>
                <a:srgbClr val="642DC0"/>
              </a:buClr>
              <a:buSzPts val="900"/>
            </a:pPr>
            <a:r>
              <a:rPr lang="ru-RU" sz="16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Отсутствие автоматизации в нынешних устройствах</a:t>
            </a:r>
            <a:endParaRPr lang="ru-RU" sz="1600" dirty="0"/>
          </a:p>
        </p:txBody>
      </p:sp>
      <p:sp>
        <p:nvSpPr>
          <p:cNvPr id="22" name="Google Shape;310;p33"/>
          <p:cNvSpPr/>
          <p:nvPr/>
        </p:nvSpPr>
        <p:spPr>
          <a:xfrm>
            <a:off x="2566541" y="3182837"/>
            <a:ext cx="3174584" cy="715554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 algn="ctr">
              <a:buClr>
                <a:srgbClr val="642DC0"/>
              </a:buClr>
              <a:buSzPts val="900"/>
            </a:pPr>
            <a:r>
              <a:rPr lang="ru-RU" sz="1600" dirty="0">
                <a:latin typeface="Arial" panose="020B0604020202020204"/>
                <a:cs typeface="Arial" panose="020B0604020202020204"/>
                <a:sym typeface="Arial" panose="020B0604020202020204"/>
              </a:rPr>
              <a:t>Не соответствуют эргономическим требованиям</a:t>
            </a:r>
            <a:endParaRPr lang="ru-RU" sz="1600" dirty="0"/>
          </a:p>
        </p:txBody>
      </p:sp>
      <p:sp>
        <p:nvSpPr>
          <p:cNvPr id="24" name="Google Shape;312;p33"/>
          <p:cNvSpPr/>
          <p:nvPr/>
        </p:nvSpPr>
        <p:spPr>
          <a:xfrm>
            <a:off x="6393897" y="5110670"/>
            <a:ext cx="1969747" cy="620706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 algn="ctr">
              <a:buClr>
                <a:schemeClr val="lt1"/>
              </a:buClr>
              <a:buSzPts val="900"/>
            </a:pPr>
            <a:r>
              <a:rPr lang="ru-RU" sz="16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Дороговизна элементной базы</a:t>
            </a:r>
          </a:p>
        </p:txBody>
      </p:sp>
      <p:sp>
        <p:nvSpPr>
          <p:cNvPr id="25" name="Google Shape;313;p33"/>
          <p:cNvSpPr/>
          <p:nvPr/>
        </p:nvSpPr>
        <p:spPr>
          <a:xfrm>
            <a:off x="4889273" y="4114944"/>
            <a:ext cx="2677106" cy="715554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 algn="ctr">
              <a:buClr>
                <a:schemeClr val="lt1"/>
              </a:buClr>
              <a:buSzPts val="900"/>
            </a:pPr>
            <a:r>
              <a:rPr lang="ru-RU" sz="16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Сложно реализуемые  концепты оборудования</a:t>
            </a:r>
          </a:p>
        </p:txBody>
      </p:sp>
      <p:sp>
        <p:nvSpPr>
          <p:cNvPr id="26" name="Google Shape;314;p33"/>
          <p:cNvSpPr/>
          <p:nvPr/>
        </p:nvSpPr>
        <p:spPr>
          <a:xfrm>
            <a:off x="1439971" y="2194501"/>
            <a:ext cx="2395183" cy="715554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 algn="ctr">
              <a:buClr>
                <a:srgbClr val="642DC0"/>
              </a:buClr>
              <a:buSzPts val="900"/>
            </a:pPr>
            <a:r>
              <a:rPr lang="ru-RU" sz="1600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Неудобные технические средства</a:t>
            </a:r>
            <a:endParaRPr lang="ru-RU" sz="1600" dirty="0"/>
          </a:p>
        </p:txBody>
      </p:sp>
      <p:cxnSp>
        <p:nvCxnSpPr>
          <p:cNvPr id="35" name="Google Shape;323;p33"/>
          <p:cNvCxnSpPr/>
          <p:nvPr/>
        </p:nvCxnSpPr>
        <p:spPr>
          <a:xfrm>
            <a:off x="185918" y="2004572"/>
            <a:ext cx="11548794" cy="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36" name="Google Shape;324;p33"/>
          <p:cNvCxnSpPr/>
          <p:nvPr/>
        </p:nvCxnSpPr>
        <p:spPr>
          <a:xfrm>
            <a:off x="177044" y="2954053"/>
            <a:ext cx="11548784" cy="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37" name="Google Shape;325;p33"/>
          <p:cNvCxnSpPr/>
          <p:nvPr/>
        </p:nvCxnSpPr>
        <p:spPr>
          <a:xfrm>
            <a:off x="177044" y="3958856"/>
            <a:ext cx="11548784" cy="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38" name="Google Shape;326;p33"/>
          <p:cNvCxnSpPr/>
          <p:nvPr/>
        </p:nvCxnSpPr>
        <p:spPr>
          <a:xfrm>
            <a:off x="177044" y="4859737"/>
            <a:ext cx="11548784" cy="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39" name="Google Shape;327;p33"/>
          <p:cNvCxnSpPr/>
          <p:nvPr/>
        </p:nvCxnSpPr>
        <p:spPr>
          <a:xfrm>
            <a:off x="177042" y="5782703"/>
            <a:ext cx="11548786" cy="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0" name="Google Shape;328;p33"/>
          <p:cNvCxnSpPr>
            <a:cxnSpLocks/>
            <a:stCxn id="5" idx="2"/>
            <a:endCxn id="26" idx="0"/>
          </p:cNvCxnSpPr>
          <p:nvPr/>
        </p:nvCxnSpPr>
        <p:spPr>
          <a:xfrm rot="16200000" flipH="1">
            <a:off x="2001037" y="1557974"/>
            <a:ext cx="191571" cy="1081482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60823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2" name="Google Shape;330;p33"/>
          <p:cNvCxnSpPr>
            <a:cxnSpLocks/>
            <a:stCxn id="26" idx="2"/>
            <a:endCxn id="22" idx="0"/>
          </p:cNvCxnSpPr>
          <p:nvPr/>
        </p:nvCxnSpPr>
        <p:spPr>
          <a:xfrm rot="16200000" flipH="1">
            <a:off x="3259307" y="2288311"/>
            <a:ext cx="272782" cy="151627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60823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pic>
        <p:nvPicPr>
          <p:cNvPr id="43" name="Google Shape;331;p33" descr="Изображение выглядит как черный, темнота&#10;&#10;Автоматически созданное описание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1127563" y="1731517"/>
            <a:ext cx="714375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332;p33" descr="Изображение выглядит как черный, темнота&#10;&#10;Автоматически созданное описание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1146701" y="2654482"/>
            <a:ext cx="714375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333;p33" descr="Изображение выглядит как черный, темнота&#10;&#10;Автоматически созданное описание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1079077" y="3686465"/>
            <a:ext cx="714375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334;p33" descr="Изображение выглядит как черный, темнота&#10;&#10;Автоматически созданное описание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1146702" y="4596925"/>
            <a:ext cx="714375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335;p33" descr="Изображение выглядит как черный, темнота&#10;&#10;Автоматически созданное описание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1153496" y="5506031"/>
            <a:ext cx="714375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335;p33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514BD41D-E59F-4854-B217-64C4CAC915DF}"/>
              </a:ext>
            </a:extLst>
          </p:cNvPr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1109106" y="6276551"/>
            <a:ext cx="714375" cy="3619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" name="Google Shape;328;p33">
            <a:extLst>
              <a:ext uri="{FF2B5EF4-FFF2-40B4-BE49-F238E27FC236}">
                <a16:creationId xmlns:a16="http://schemas.microsoft.com/office/drawing/2014/main" id="{825E7BEF-892C-41A4-B737-88179C6A937D}"/>
              </a:ext>
            </a:extLst>
          </p:cNvPr>
          <p:cNvCxnSpPr>
            <a:cxnSpLocks/>
            <a:stCxn id="24" idx="2"/>
            <a:endCxn id="20" idx="0"/>
          </p:cNvCxnSpPr>
          <p:nvPr/>
        </p:nvCxnSpPr>
        <p:spPr>
          <a:xfrm rot="16200000" flipH="1">
            <a:off x="8273820" y="4836327"/>
            <a:ext cx="303999" cy="2094096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60823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51" name="Google Shape;328;p33">
            <a:extLst>
              <a:ext uri="{FF2B5EF4-FFF2-40B4-BE49-F238E27FC236}">
                <a16:creationId xmlns:a16="http://schemas.microsoft.com/office/drawing/2014/main" id="{2F2C94DB-882D-424A-9670-730F2BD07680}"/>
              </a:ext>
            </a:extLst>
          </p:cNvPr>
          <p:cNvCxnSpPr>
            <a:cxnSpLocks/>
            <a:stCxn id="25" idx="2"/>
            <a:endCxn id="24" idx="0"/>
          </p:cNvCxnSpPr>
          <p:nvPr/>
        </p:nvCxnSpPr>
        <p:spPr>
          <a:xfrm rot="16200000" flipH="1">
            <a:off x="6663212" y="4395111"/>
            <a:ext cx="280172" cy="1150945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60823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cxnSp>
        <p:nvCxnSpPr>
          <p:cNvPr id="41" name="Google Shape;330;p33">
            <a:extLst>
              <a:ext uri="{FF2B5EF4-FFF2-40B4-BE49-F238E27FC236}">
                <a16:creationId xmlns:a16="http://schemas.microsoft.com/office/drawing/2014/main" id="{FA640256-7E49-4B96-8B56-BBF4F6186602}"/>
              </a:ext>
            </a:extLst>
          </p:cNvPr>
          <p:cNvCxnSpPr>
            <a:cxnSpLocks/>
            <a:stCxn id="22" idx="2"/>
            <a:endCxn id="25" idx="0"/>
          </p:cNvCxnSpPr>
          <p:nvPr/>
        </p:nvCxnSpPr>
        <p:spPr>
          <a:xfrm rot="16200000" flipH="1">
            <a:off x="5082553" y="2969670"/>
            <a:ext cx="216553" cy="2073993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60823"/>
            </a:solidFill>
            <a:prstDash val="solid"/>
            <a:miter lim="800000"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" y="15304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3705" y="438713"/>
            <a:ext cx="80167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Идеи решения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10669637" y="908966"/>
            <a:ext cx="947775" cy="9477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056" y="435078"/>
            <a:ext cx="947775" cy="947775"/>
          </a:xfrm>
          <a:prstGeom prst="rect">
            <a:avLst/>
          </a:prstGeom>
        </p:spPr>
      </p:pic>
      <p:sp>
        <p:nvSpPr>
          <p:cNvPr id="2" name="Google Shape;226;p30"/>
          <p:cNvSpPr/>
          <p:nvPr/>
        </p:nvSpPr>
        <p:spPr>
          <a:xfrm>
            <a:off x="953128" y="1382853"/>
            <a:ext cx="9609991" cy="4984941"/>
          </a:xfrm>
          <a:prstGeom prst="roundRect">
            <a:avLst>
              <a:gd name="adj" fmla="val 8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5" name="Google Shape;228;p30"/>
          <p:cNvGrpSpPr/>
          <p:nvPr/>
        </p:nvGrpSpPr>
        <p:grpSpPr>
          <a:xfrm>
            <a:off x="590117" y="2322318"/>
            <a:ext cx="5505883" cy="4026281"/>
            <a:chOff x="653811" y="1798548"/>
            <a:chExt cx="5463732" cy="4753647"/>
          </a:xfrm>
        </p:grpSpPr>
        <p:cxnSp>
          <p:nvCxnSpPr>
            <p:cNvPr id="9" name="Google Shape;229;p30"/>
            <p:cNvCxnSpPr/>
            <p:nvPr/>
          </p:nvCxnSpPr>
          <p:spPr>
            <a:xfrm rot="10800000">
              <a:off x="977652" y="1798548"/>
              <a:ext cx="0" cy="4302493"/>
            </a:xfrm>
            <a:prstGeom prst="straightConnector1">
              <a:avLst/>
            </a:prstGeom>
            <a:noFill/>
            <a:ln w="19050" cap="flat" cmpd="sng">
              <a:solidFill>
                <a:srgbClr val="0054B8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10" name="Google Shape;230;p30"/>
            <p:cNvCxnSpPr/>
            <p:nvPr/>
          </p:nvCxnSpPr>
          <p:spPr>
            <a:xfrm>
              <a:off x="977652" y="6101041"/>
              <a:ext cx="5139891" cy="0"/>
            </a:xfrm>
            <a:prstGeom prst="straightConnector1">
              <a:avLst/>
            </a:prstGeom>
            <a:noFill/>
            <a:ln w="19050" cap="flat" cmpd="sng">
              <a:solidFill>
                <a:srgbClr val="0054B8"/>
              </a:solidFill>
              <a:prstDash val="solid"/>
              <a:miter lim="800000"/>
              <a:headEnd type="none" w="med" len="med"/>
              <a:tailEnd type="triangle" w="med" len="med"/>
            </a:ln>
          </p:spPr>
        </p:cxnSp>
        <p:cxnSp>
          <p:nvCxnSpPr>
            <p:cNvPr id="11" name="Google Shape;231;p30"/>
            <p:cNvCxnSpPr/>
            <p:nvPr/>
          </p:nvCxnSpPr>
          <p:spPr>
            <a:xfrm rot="10800000">
              <a:off x="3568424" y="2063930"/>
              <a:ext cx="0" cy="3958734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cxnSp>
          <p:nvCxnSpPr>
            <p:cNvPr id="12" name="Google Shape;232;p30"/>
            <p:cNvCxnSpPr/>
            <p:nvPr/>
          </p:nvCxnSpPr>
          <p:spPr>
            <a:xfrm>
              <a:off x="1095218" y="3972483"/>
              <a:ext cx="4678565" cy="0"/>
            </a:xfrm>
            <a:prstGeom prst="straightConnector1">
              <a:avLst/>
            </a:prstGeom>
            <a:noFill/>
            <a:ln w="19050" cap="flat" cmpd="sng">
              <a:solidFill>
                <a:srgbClr val="D9D9D9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13" name="Google Shape;233;p30"/>
            <p:cNvSpPr txBox="1"/>
            <p:nvPr/>
          </p:nvSpPr>
          <p:spPr>
            <a:xfrm rot="16200000">
              <a:off x="-585646" y="3356700"/>
              <a:ext cx="2746127" cy="2672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60823"/>
                </a:buClr>
                <a:buSzPts val="900"/>
                <a:buFont typeface="Arial" panose="020B0604020202020204"/>
                <a:buNone/>
              </a:pPr>
              <a:r>
                <a:rPr lang="en-US" sz="1300" dirty="0">
                  <a:solidFill>
                    <a:srgbClr val="060823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Реальность воплощения</a:t>
              </a:r>
              <a:endParaRPr sz="1300" dirty="0"/>
            </a:p>
          </p:txBody>
        </p:sp>
        <p:sp>
          <p:nvSpPr>
            <p:cNvPr id="14" name="Google Shape;234;p30"/>
            <p:cNvSpPr txBox="1"/>
            <p:nvPr/>
          </p:nvSpPr>
          <p:spPr>
            <a:xfrm>
              <a:off x="4769113" y="6143431"/>
              <a:ext cx="1265054" cy="4087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60823"/>
                </a:buClr>
                <a:buSzPts val="900"/>
                <a:buFont typeface="Arial" panose="020B0604020202020204"/>
                <a:buNone/>
              </a:pPr>
              <a:r>
                <a:rPr lang="en-US" sz="900" dirty="0">
                  <a:solidFill>
                    <a:srgbClr val="060823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Ожидаемая эффективность</a:t>
              </a:r>
              <a:endParaRPr sz="1100" dirty="0"/>
            </a:p>
          </p:txBody>
        </p:sp>
      </p:grpSp>
      <p:sp>
        <p:nvSpPr>
          <p:cNvPr id="15" name="Google Shape;235;p30"/>
          <p:cNvSpPr txBox="1"/>
          <p:nvPr/>
        </p:nvSpPr>
        <p:spPr>
          <a:xfrm>
            <a:off x="6644569" y="1501936"/>
            <a:ext cx="3580765" cy="1054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lvl="0">
              <a:buClr>
                <a:schemeClr val="dk1"/>
              </a:buClr>
              <a:buSzPts val="1500"/>
            </a:pPr>
            <a:r>
              <a:rPr lang="ru-RU" sz="1600" b="1" dirty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ПРИЧИНЫ, ПО КОТОРЫМ МЫ ОТОБРАЛИ ОДНУ КОНКРЕТНУЮ ИДЕЮ ПОД НАЗВАНИЕМ </a:t>
            </a:r>
            <a:r>
              <a:rPr lang="ru-RU" sz="1600" b="1" dirty="0">
                <a:solidFill>
                  <a:srgbClr val="005CC9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«Габарит-М»</a:t>
            </a:r>
            <a:endParaRPr lang="ru-RU" sz="1600" dirty="0">
              <a:solidFill>
                <a:srgbClr val="005CC9"/>
              </a:solidFill>
            </a:endParaRPr>
          </a:p>
        </p:txBody>
      </p:sp>
      <p:sp>
        <p:nvSpPr>
          <p:cNvPr id="16" name="Google Shape;236;p30"/>
          <p:cNvSpPr txBox="1"/>
          <p:nvPr/>
        </p:nvSpPr>
        <p:spPr>
          <a:xfrm>
            <a:off x="6644583" y="2527171"/>
            <a:ext cx="3719363" cy="3639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228600" indent="-228600" algn="just">
              <a:buFont typeface="+mj-lt"/>
              <a:buAutoNum type="arabicPeriod"/>
            </a:pP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Автоматизированные датчики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Использование ультразвуковых и оптических сенсоров для обеспечения точности контроля.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Интеграция с цифровыми системами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Объединение результатов с центральной платформой для мониторинга.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3. Удобство измерений в любое время суток. 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Ультразвуковой датчик позволяет замерять днем и ночью.</a:t>
            </a:r>
          </a:p>
          <a:p>
            <a:pPr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60823"/>
              </a:buClr>
              <a:buSzPts val="1200"/>
            </a:pPr>
            <a:endParaRPr sz="1600" dirty="0">
              <a:solidFill>
                <a:srgbClr val="060823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7" name="Google Shape;237;p30"/>
          <p:cNvSpPr txBox="1"/>
          <p:nvPr/>
        </p:nvSpPr>
        <p:spPr>
          <a:xfrm>
            <a:off x="1068694" y="3640611"/>
            <a:ext cx="2561034" cy="407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2DC0"/>
              </a:buClr>
              <a:buSzPts val="1100"/>
              <a:buFont typeface="Arial" panose="020B0604020202020204"/>
              <a:buNone/>
            </a:pPr>
            <a:r>
              <a:rPr lang="en-US" sz="1100" b="1" dirty="0">
                <a:solidFill>
                  <a:srgbClr val="0054B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Введите информацию и разместите на карте</a:t>
            </a:r>
            <a:endParaRPr sz="1100" dirty="0">
              <a:solidFill>
                <a:srgbClr val="0054B8"/>
              </a:solidFill>
            </a:endParaRPr>
          </a:p>
        </p:txBody>
      </p:sp>
      <p:pic>
        <p:nvPicPr>
          <p:cNvPr id="18" name="Рисунок 1">
            <a:extLst>
              <a:ext uri="{FF2B5EF4-FFF2-40B4-BE49-F238E27FC236}">
                <a16:creationId xmlns:a16="http://schemas.microsoft.com/office/drawing/2014/main" id="{DDB3344C-CAC2-480A-A15E-B7EC554CCC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893" y="1436171"/>
            <a:ext cx="5145087" cy="487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https://sun9-87.userapi.com/s/v1/ig2/wT8j5T8xDiv8FlolqwMzm2_20yPMznxxvmhJyVAXyXy8N-xrKHRbwW-vKJAMi2Hf8QG1Ncq1yUOWf7cXTdLmIHjw.jpg?quality=95&amp;as=32x69,48x104,72x156,108x234,160x347,240x520,360x780,480x1040,540x1170,640x1386,720x1559,1080x2339,1182x2560&amp;from=bu&amp;u=qiwy8aVF1WXBq_aGKnVp5Md5_azmPGP1mM2PPYvtRfc&amp;cs=1182x0">
            <a:extLst>
              <a:ext uri="{FF2B5EF4-FFF2-40B4-BE49-F238E27FC236}">
                <a16:creationId xmlns:a16="http://schemas.microsoft.com/office/drawing/2014/main" id="{E456F151-BD5B-4CDA-AFC6-509551921B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6" t="27740" b="25539"/>
          <a:stretch/>
        </p:blipFill>
        <p:spPr bwMode="auto">
          <a:xfrm>
            <a:off x="865654" y="1395781"/>
            <a:ext cx="5510335" cy="487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323705" y="438713"/>
            <a:ext cx="80167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Требования к решению</a:t>
            </a:r>
          </a:p>
        </p:txBody>
      </p:sp>
      <p:sp>
        <p:nvSpPr>
          <p:cNvPr id="63" name="Google Shape;381;p35"/>
          <p:cNvSpPr/>
          <p:nvPr/>
        </p:nvSpPr>
        <p:spPr>
          <a:xfrm>
            <a:off x="319088" y="1269206"/>
            <a:ext cx="11549207" cy="5022123"/>
          </a:xfrm>
          <a:prstGeom prst="roundRect">
            <a:avLst>
              <a:gd name="adj" fmla="val 8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" name="Google Shape;383;p35"/>
          <p:cNvSpPr/>
          <p:nvPr/>
        </p:nvSpPr>
        <p:spPr>
          <a:xfrm>
            <a:off x="565545" y="1632968"/>
            <a:ext cx="5299049" cy="4572523"/>
          </a:xfrm>
          <a:prstGeom prst="roundRect">
            <a:avLst>
              <a:gd name="adj" fmla="val 847"/>
            </a:avLst>
          </a:prstGeom>
          <a:solidFill>
            <a:srgbClr val="005CC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5" name="Google Shape;384;p35"/>
          <p:cNvSpPr/>
          <p:nvPr/>
        </p:nvSpPr>
        <p:spPr>
          <a:xfrm>
            <a:off x="6188300" y="1597047"/>
            <a:ext cx="5438155" cy="4572522"/>
          </a:xfrm>
          <a:prstGeom prst="roundRect">
            <a:avLst>
              <a:gd name="adj" fmla="val 84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6" name="Google Shape;385;p35"/>
          <p:cNvSpPr txBox="1"/>
          <p:nvPr/>
        </p:nvSpPr>
        <p:spPr>
          <a:xfrm>
            <a:off x="959228" y="1755906"/>
            <a:ext cx="4023968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 panose="020B0604020202020204"/>
              <a:buNone/>
            </a:pPr>
            <a:r>
              <a:rPr lang="en-US" sz="2100" b="1" dirty="0">
                <a:solidFill>
                  <a:schemeClr val="l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РЕШЕНИЕ ДОЛЖНО БЫТЬ:</a:t>
            </a:r>
            <a:endParaRPr sz="2100" dirty="0"/>
          </a:p>
        </p:txBody>
      </p:sp>
      <p:sp>
        <p:nvSpPr>
          <p:cNvPr id="67" name="Google Shape;386;p35"/>
          <p:cNvSpPr txBox="1"/>
          <p:nvPr/>
        </p:nvSpPr>
        <p:spPr>
          <a:xfrm>
            <a:off x="6772254" y="1690430"/>
            <a:ext cx="4270245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2DC0"/>
              </a:buClr>
              <a:buSzPts val="1500"/>
              <a:buFont typeface="Arial" panose="020B0604020202020204"/>
              <a:buNone/>
            </a:pPr>
            <a:r>
              <a:rPr lang="en-US" sz="2100" b="1" dirty="0">
                <a:solidFill>
                  <a:srgbClr val="005CC9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РЕШЕНИЕ ИМЕЕТ СЛЕДУЮЩИЕ ФУНКЦИИ:</a:t>
            </a:r>
            <a:endParaRPr sz="2100" dirty="0">
              <a:solidFill>
                <a:srgbClr val="005CC9"/>
              </a:solidFill>
            </a:endParaRPr>
          </a:p>
        </p:txBody>
      </p:sp>
      <p:sp>
        <p:nvSpPr>
          <p:cNvPr id="68" name="Google Shape;387;p35"/>
          <p:cNvSpPr txBox="1"/>
          <p:nvPr/>
        </p:nvSpPr>
        <p:spPr>
          <a:xfrm>
            <a:off x="827196" y="2178882"/>
            <a:ext cx="4775746" cy="4016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283464" indent="-283464" algn="just" fontAlgn="ctr">
              <a:buSzPts val="1600"/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соответствием нормативных документов: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ctr"/>
            <a:r>
              <a:rPr lang="ru-RU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 234.1326000.2015(п. 6): требования к контролю габарита.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</a:t>
            </a:r>
            <a:r>
              <a:rPr lang="ru-RU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ТО-136 - 139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 fontAlgn="ctr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Удобство использования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3464" indent="-283464" algn="just" fontAlgn="ctr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Устойчивость к погодным условиям: 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IP56/IP65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3464" indent="-283464" algn="just" fontAlgn="ctr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безопасности данных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3464" indent="-283464" algn="just" fontAlgn="ctr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Гибкость конфигурации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3464" indent="-283464" algn="just" fontAlgn="ctr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Отчётность и аналитика в формате 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XML (</a:t>
            </a:r>
            <a:r>
              <a:rPr lang="ru-RU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ГОСТ Р 7.0.97-20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25)</a:t>
            </a:r>
            <a:endParaRPr lang="ru-RU" sz="19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3464" indent="-283464" algn="just" fontAlgn="ctr">
              <a:buFont typeface="Arial" panose="020B0604020202020204" pitchFamily="34" charset="0"/>
              <a:buChar char="•"/>
            </a:pP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4000" marR="0" lvl="0" indent="-2603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 panose="020B0604020202020204"/>
              <a:buChar char="•"/>
            </a:pPr>
            <a:endParaRPr sz="1900" dirty="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9" name="Google Shape;388;p35"/>
          <p:cNvSpPr txBox="1"/>
          <p:nvPr/>
        </p:nvSpPr>
        <p:spPr>
          <a:xfrm>
            <a:off x="6533149" y="2463984"/>
            <a:ext cx="4748454" cy="3146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171450" indent="-171450" algn="just" fontAlgn="ctr">
              <a:buSzPts val="1800"/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Ультразвуковые датчики фиксируют верхнюю и нижнею точки светофора (с учетом ограничений датчиков в 4 метра, верхний расположен под углом в 60 градусов)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 fontAlgn="ctr">
              <a:buSzPts val="1800"/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Устройство позволяет контролировать независимо от времени суток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 fontAlgn="ctr">
              <a:buSzPts val="1800"/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Интуитивный интерфейс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 fontAlgn="ctr">
              <a:buSzPts val="1800"/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Защита оборудования.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4880426-1C08-4991-A920-5BC8836823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10669637" y="908966"/>
            <a:ext cx="947775" cy="94777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4E3C9C9-62E3-45A1-BBC4-16D2510309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056" y="435078"/>
            <a:ext cx="947775" cy="9477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8649" y="309408"/>
            <a:ext cx="6883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Переход к продукту</a:t>
            </a:r>
          </a:p>
        </p:txBody>
      </p:sp>
      <p:sp>
        <p:nvSpPr>
          <p:cNvPr id="4" name="Google Shape;162;p27"/>
          <p:cNvSpPr/>
          <p:nvPr/>
        </p:nvSpPr>
        <p:spPr>
          <a:xfrm>
            <a:off x="238650" y="1310969"/>
            <a:ext cx="8372690" cy="4987309"/>
          </a:xfrm>
          <a:prstGeom prst="roundRect">
            <a:avLst>
              <a:gd name="adj" fmla="val 8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164;p27"/>
          <p:cNvSpPr/>
          <p:nvPr/>
        </p:nvSpPr>
        <p:spPr>
          <a:xfrm>
            <a:off x="578426" y="1489107"/>
            <a:ext cx="2069306" cy="566315"/>
          </a:xfrm>
          <a:prstGeom prst="roundRect">
            <a:avLst>
              <a:gd name="adj" fmla="val 2400"/>
            </a:avLst>
          </a:prstGeom>
          <a:solidFill>
            <a:schemeClr val="tx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 panose="020B0604020202020204"/>
              <a:buNone/>
            </a:pPr>
            <a:r>
              <a:rPr lang="en-US" sz="1400" b="1" dirty="0">
                <a:solidFill>
                  <a:schemeClr val="bg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Кто-то</a:t>
            </a:r>
            <a:endParaRPr sz="1100" dirty="0">
              <a:solidFill>
                <a:schemeClr val="bg1"/>
              </a:solidFill>
            </a:endParaRPr>
          </a:p>
        </p:txBody>
      </p:sp>
      <p:sp>
        <p:nvSpPr>
          <p:cNvPr id="7" name="Google Shape;165;p27"/>
          <p:cNvSpPr/>
          <p:nvPr/>
        </p:nvSpPr>
        <p:spPr>
          <a:xfrm>
            <a:off x="590566" y="2266668"/>
            <a:ext cx="2069306" cy="566315"/>
          </a:xfrm>
          <a:prstGeom prst="roundRect">
            <a:avLst>
              <a:gd name="adj" fmla="val 2400"/>
            </a:avLst>
          </a:prstGeom>
          <a:solidFill>
            <a:schemeClr val="tx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 panose="020B0604020202020204"/>
              <a:buNone/>
            </a:pPr>
            <a:r>
              <a:rPr lang="en-US" sz="1200" b="1" dirty="0">
                <a:solidFill>
                  <a:schemeClr val="bg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Чего-то хочет </a:t>
            </a:r>
            <a:endParaRPr sz="1200" dirty="0">
              <a:solidFill>
                <a:schemeClr val="bg1"/>
              </a:solidFill>
            </a:endParaRPr>
          </a:p>
        </p:txBody>
      </p:sp>
      <p:sp>
        <p:nvSpPr>
          <p:cNvPr id="9" name="Google Shape;166;p27"/>
          <p:cNvSpPr/>
          <p:nvPr/>
        </p:nvSpPr>
        <p:spPr>
          <a:xfrm>
            <a:off x="566286" y="3035646"/>
            <a:ext cx="2069306" cy="566315"/>
          </a:xfrm>
          <a:prstGeom prst="roundRect">
            <a:avLst>
              <a:gd name="adj" fmla="val 2400"/>
            </a:avLst>
          </a:prstGeom>
          <a:solidFill>
            <a:schemeClr val="tx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 panose="020B0604020202020204"/>
              <a:buNone/>
            </a:pPr>
            <a:r>
              <a:rPr lang="en-US" sz="1200" b="1" dirty="0">
                <a:solidFill>
                  <a:schemeClr val="bg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Но ему что-то мешает</a:t>
            </a:r>
            <a:endParaRPr sz="1200" dirty="0">
              <a:solidFill>
                <a:schemeClr val="bg1"/>
              </a:solidFill>
            </a:endParaRPr>
          </a:p>
        </p:txBody>
      </p:sp>
      <p:sp>
        <p:nvSpPr>
          <p:cNvPr id="10" name="Google Shape;167;p27"/>
          <p:cNvSpPr/>
          <p:nvPr/>
        </p:nvSpPr>
        <p:spPr>
          <a:xfrm>
            <a:off x="578426" y="4569713"/>
            <a:ext cx="2069306" cy="566315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 panose="020B0604020202020204"/>
              <a:buNone/>
            </a:pPr>
            <a:r>
              <a:rPr lang="en-US" sz="1200" b="1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Поэтому мы создаём что-то новое</a:t>
            </a:r>
            <a:endParaRPr sz="1200" dirty="0"/>
          </a:p>
        </p:txBody>
      </p:sp>
      <p:sp>
        <p:nvSpPr>
          <p:cNvPr id="11" name="Google Shape;168;p27"/>
          <p:cNvSpPr/>
          <p:nvPr/>
        </p:nvSpPr>
        <p:spPr>
          <a:xfrm>
            <a:off x="2894191" y="1489107"/>
            <a:ext cx="5512961" cy="566315"/>
          </a:xfrm>
          <a:prstGeom prst="roundRect">
            <a:avLst>
              <a:gd name="adj" fmla="val 240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76200" lvl="0">
              <a:buClr>
                <a:srgbClr val="060823"/>
              </a:buClr>
              <a:buSzPts val="1400"/>
            </a:pPr>
            <a:r>
              <a:rPr lang="ru-RU" sz="1400" dirty="0">
                <a:solidFill>
                  <a:srgbClr val="060823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Электромеханик дистанции СЦБ</a:t>
            </a:r>
            <a:endParaRPr lang="ru-RU" sz="1100" dirty="0"/>
          </a:p>
        </p:txBody>
      </p:sp>
      <p:sp>
        <p:nvSpPr>
          <p:cNvPr id="12" name="Google Shape;169;p27"/>
          <p:cNvSpPr/>
          <p:nvPr/>
        </p:nvSpPr>
        <p:spPr>
          <a:xfrm>
            <a:off x="2888121" y="2240370"/>
            <a:ext cx="5512961" cy="687884"/>
          </a:xfrm>
          <a:prstGeom prst="roundRect">
            <a:avLst>
              <a:gd name="adj" fmla="val 240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107950">
              <a:defRPr/>
            </a:pPr>
            <a:r>
              <a:rPr lang="ru-RU" sz="1400" noProof="1">
                <a:solidFill>
                  <a:srgbClr val="0608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обеспечить технологический контроль нахождения мачтового светофора вне габарита приближения строений, в том числе и в ночное время, и регистрацию соответствующих данных.</a:t>
            </a:r>
          </a:p>
        </p:txBody>
      </p:sp>
      <p:sp>
        <p:nvSpPr>
          <p:cNvPr id="13" name="Google Shape;170;p27"/>
          <p:cNvSpPr/>
          <p:nvPr/>
        </p:nvSpPr>
        <p:spPr>
          <a:xfrm>
            <a:off x="2882052" y="3039535"/>
            <a:ext cx="5525101" cy="687884"/>
          </a:xfrm>
          <a:prstGeom prst="roundRect">
            <a:avLst>
              <a:gd name="adj" fmla="val 240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76200" lvl="0">
              <a:buClr>
                <a:srgbClr val="060823"/>
              </a:buClr>
              <a:buSzPts val="1400"/>
            </a:pPr>
            <a:r>
              <a:rPr lang="ru-RU" sz="1400" dirty="0">
                <a:solidFill>
                  <a:srgbClr val="06082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измерение габарита осуществляется с применением ручного труда, что влечет за собой возможную ошибку и вносит погрешность измерений.</a:t>
            </a:r>
          </a:p>
        </p:txBody>
      </p:sp>
      <p:sp>
        <p:nvSpPr>
          <p:cNvPr id="14" name="Google Shape;171;p27"/>
          <p:cNvSpPr/>
          <p:nvPr/>
        </p:nvSpPr>
        <p:spPr>
          <a:xfrm>
            <a:off x="2894192" y="4569713"/>
            <a:ext cx="5512960" cy="566315"/>
          </a:xfrm>
          <a:prstGeom prst="roundRect">
            <a:avLst>
              <a:gd name="adj" fmla="val 240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76200" lvl="0">
              <a:buClr>
                <a:srgbClr val="060823"/>
              </a:buClr>
              <a:buSzPts val="1400"/>
            </a:pPr>
            <a:r>
              <a:rPr lang="ru-RU" sz="1400" dirty="0">
                <a:solidFill>
                  <a:srgbClr val="06082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Прибор для контроля габарита, использующий современные методы контроля и сравнения с базой данных</a:t>
            </a:r>
          </a:p>
        </p:txBody>
      </p:sp>
      <p:sp>
        <p:nvSpPr>
          <p:cNvPr id="15" name="Google Shape;172;p27"/>
          <p:cNvSpPr txBox="1"/>
          <p:nvPr/>
        </p:nvSpPr>
        <p:spPr>
          <a:xfrm>
            <a:off x="7765198" y="1803099"/>
            <a:ext cx="559980" cy="23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100"/>
              <a:buFont typeface="Arial" panose="020B0604020202020204"/>
              <a:buNone/>
            </a:pPr>
            <a:r>
              <a:rPr lang="en-US" sz="1100" dirty="0">
                <a:solidFill>
                  <a:srgbClr val="80808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Кто?</a:t>
            </a:r>
            <a:endParaRPr sz="1100" dirty="0"/>
          </a:p>
        </p:txBody>
      </p:sp>
      <p:sp>
        <p:nvSpPr>
          <p:cNvPr id="16" name="Google Shape;173;p27"/>
          <p:cNvSpPr txBox="1"/>
          <p:nvPr/>
        </p:nvSpPr>
        <p:spPr>
          <a:xfrm>
            <a:off x="7333477" y="2405537"/>
            <a:ext cx="1073675" cy="407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100"/>
              <a:buFont typeface="Arial" panose="020B0604020202020204"/>
              <a:buNone/>
            </a:pPr>
            <a:r>
              <a:rPr lang="en-US" sz="1100" dirty="0">
                <a:solidFill>
                  <a:srgbClr val="80808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Что конкретно?</a:t>
            </a:r>
            <a:endParaRPr sz="1100" dirty="0"/>
          </a:p>
        </p:txBody>
      </p:sp>
      <p:sp>
        <p:nvSpPr>
          <p:cNvPr id="17" name="Google Shape;174;p27"/>
          <p:cNvSpPr txBox="1"/>
          <p:nvPr/>
        </p:nvSpPr>
        <p:spPr>
          <a:xfrm>
            <a:off x="6861197" y="3120482"/>
            <a:ext cx="1370408" cy="407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100"/>
              <a:buFont typeface="Arial" panose="020B0604020202020204"/>
              <a:buNone/>
            </a:pPr>
            <a:r>
              <a:rPr lang="en-US" sz="1100" dirty="0">
                <a:solidFill>
                  <a:srgbClr val="80808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 чём </a:t>
            </a:r>
            <a:br>
              <a:rPr lang="en-US" sz="1100" dirty="0">
                <a:solidFill>
                  <a:srgbClr val="80808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1100" dirty="0">
                <a:solidFill>
                  <a:srgbClr val="80808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основной сбой?</a:t>
            </a:r>
            <a:endParaRPr sz="1100" dirty="0"/>
          </a:p>
        </p:txBody>
      </p:sp>
      <p:sp>
        <p:nvSpPr>
          <p:cNvPr id="18" name="Google Shape;175;p27"/>
          <p:cNvSpPr txBox="1"/>
          <p:nvPr/>
        </p:nvSpPr>
        <p:spPr>
          <a:xfrm>
            <a:off x="7122017" y="4877670"/>
            <a:ext cx="1370409" cy="23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100"/>
              <a:buFont typeface="Arial" panose="020B0604020202020204"/>
              <a:buNone/>
            </a:pPr>
            <a:r>
              <a:rPr lang="en-US" sz="1100" dirty="0">
                <a:solidFill>
                  <a:srgbClr val="80808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Что конкретно?</a:t>
            </a:r>
            <a:endParaRPr sz="1100" dirty="0"/>
          </a:p>
        </p:txBody>
      </p:sp>
      <p:sp>
        <p:nvSpPr>
          <p:cNvPr id="2" name="Google Shape;167;p27"/>
          <p:cNvSpPr/>
          <p:nvPr/>
        </p:nvSpPr>
        <p:spPr>
          <a:xfrm>
            <a:off x="578426" y="3804624"/>
            <a:ext cx="2069306" cy="566315"/>
          </a:xfrm>
          <a:prstGeom prst="roundRect">
            <a:avLst>
              <a:gd name="adj" fmla="val 2400"/>
            </a:avLst>
          </a:prstGeom>
          <a:solidFill>
            <a:schemeClr val="tx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 panose="020B0604020202020204"/>
              <a:buNone/>
            </a:pPr>
            <a:r>
              <a:rPr lang="en-US" sz="1200" b="1" dirty="0">
                <a:solidFill>
                  <a:schemeClr val="bg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А имеющиеся решения не подходят, потому что…</a:t>
            </a:r>
            <a:endParaRPr sz="1200" dirty="0">
              <a:solidFill>
                <a:schemeClr val="bg1"/>
              </a:solidFill>
            </a:endParaRPr>
          </a:p>
        </p:txBody>
      </p:sp>
      <p:sp>
        <p:nvSpPr>
          <p:cNvPr id="5" name="Google Shape;171;p27"/>
          <p:cNvSpPr/>
          <p:nvPr/>
        </p:nvSpPr>
        <p:spPr>
          <a:xfrm>
            <a:off x="2894192" y="3804624"/>
            <a:ext cx="5525101" cy="566315"/>
          </a:xfrm>
          <a:prstGeom prst="roundRect">
            <a:avLst>
              <a:gd name="adj" fmla="val 240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76200" lvl="0">
              <a:buClr>
                <a:srgbClr val="060823"/>
              </a:buClr>
              <a:buSzPts val="1400"/>
            </a:pPr>
            <a:r>
              <a:rPr lang="ru-RU" sz="1400" dirty="0">
                <a:solidFill>
                  <a:srgbClr val="060823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Существующие решения не учитывают все технические и эксплуатационные требования</a:t>
            </a:r>
            <a:endParaRPr sz="1400" dirty="0"/>
          </a:p>
        </p:txBody>
      </p:sp>
      <p:sp>
        <p:nvSpPr>
          <p:cNvPr id="19" name="Google Shape;175;p27"/>
          <p:cNvSpPr txBox="1"/>
          <p:nvPr/>
        </p:nvSpPr>
        <p:spPr>
          <a:xfrm>
            <a:off x="7122017" y="3963165"/>
            <a:ext cx="1370409" cy="407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100"/>
              <a:buFont typeface="Arial" panose="020B0604020202020204"/>
              <a:buNone/>
            </a:pPr>
            <a:r>
              <a:rPr lang="en-US" sz="1100" dirty="0">
                <a:solidFill>
                  <a:srgbClr val="80808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Почему</a:t>
            </a:r>
            <a:br>
              <a:rPr lang="en-US" sz="1100" dirty="0">
                <a:solidFill>
                  <a:srgbClr val="80808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en-US" sz="1100" dirty="0">
                <a:solidFill>
                  <a:srgbClr val="80808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не подходят?</a:t>
            </a:r>
            <a:endParaRPr sz="1100" dirty="0"/>
          </a:p>
        </p:txBody>
      </p:sp>
      <p:sp>
        <p:nvSpPr>
          <p:cNvPr id="20" name="Google Shape;167;p27"/>
          <p:cNvSpPr/>
          <p:nvPr/>
        </p:nvSpPr>
        <p:spPr>
          <a:xfrm>
            <a:off x="566286" y="5334802"/>
            <a:ext cx="2069306" cy="710891"/>
          </a:xfrm>
          <a:prstGeom prst="roundRect">
            <a:avLst>
              <a:gd name="adj" fmla="val 2400"/>
            </a:avLst>
          </a:prstGeom>
          <a:solidFill>
            <a:srgbClr val="FCECD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76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 panose="020B0604020202020204"/>
              <a:buNone/>
            </a:pPr>
            <a:r>
              <a:rPr lang="en-US" sz="1200" b="1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Что частично или полностью решит проблему благодаря:</a:t>
            </a:r>
            <a:endParaRPr sz="1200" dirty="0"/>
          </a:p>
        </p:txBody>
      </p:sp>
      <p:sp>
        <p:nvSpPr>
          <p:cNvPr id="21" name="Google Shape;171;p27"/>
          <p:cNvSpPr/>
          <p:nvPr/>
        </p:nvSpPr>
        <p:spPr>
          <a:xfrm>
            <a:off x="2882052" y="5334802"/>
            <a:ext cx="5537241" cy="710891"/>
          </a:xfrm>
          <a:prstGeom prst="roundRect">
            <a:avLst>
              <a:gd name="adj" fmla="val 240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107950">
              <a:defRPr/>
            </a:pPr>
            <a:r>
              <a:rPr lang="ru-RU" sz="1400" noProof="1">
                <a:latin typeface="Arial" panose="020B0604020202020204" pitchFamily="34" charset="0"/>
                <a:cs typeface="Arial" panose="020B0604020202020204" pitchFamily="34" charset="0"/>
              </a:rPr>
              <a:t>Автоматизации и облегчению процедуры контроля габаритов светофоров</a:t>
            </a:r>
          </a:p>
        </p:txBody>
      </p:sp>
      <p:sp>
        <p:nvSpPr>
          <p:cNvPr id="22" name="Google Shape;175;p27"/>
          <p:cNvSpPr txBox="1"/>
          <p:nvPr/>
        </p:nvSpPr>
        <p:spPr>
          <a:xfrm>
            <a:off x="6318995" y="5642759"/>
            <a:ext cx="2173431" cy="407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100"/>
              <a:buFont typeface="Arial" panose="020B0604020202020204"/>
              <a:buNone/>
            </a:pPr>
            <a:r>
              <a:rPr lang="en-US" sz="1100" dirty="0">
                <a:solidFill>
                  <a:srgbClr val="80808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Какие уникальные способности могут пом</a:t>
            </a:r>
            <a:r>
              <a:rPr lang="ru-RU" sz="1100" dirty="0">
                <a:solidFill>
                  <a:srgbClr val="80808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о</a:t>
            </a:r>
            <a:r>
              <a:rPr lang="en-US" sz="1100" dirty="0">
                <a:solidFill>
                  <a:srgbClr val="80808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чь?</a:t>
            </a:r>
            <a:endParaRPr sz="1100" dirty="0"/>
          </a:p>
        </p:txBody>
      </p:sp>
      <p:pic>
        <p:nvPicPr>
          <p:cNvPr id="23" name="Рисунок 7">
            <a:extLst>
              <a:ext uri="{FF2B5EF4-FFF2-40B4-BE49-F238E27FC236}">
                <a16:creationId xmlns:a16="http://schemas.microsoft.com/office/drawing/2014/main" id="{F5EB6321-2C96-453D-8174-58ED01077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2047" y="1310969"/>
            <a:ext cx="3351303" cy="1697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4">
            <a:extLst>
              <a:ext uri="{FF2B5EF4-FFF2-40B4-BE49-F238E27FC236}">
                <a16:creationId xmlns:a16="http://schemas.microsoft.com/office/drawing/2014/main" id="{39EB533B-0D5F-480B-8B87-BACBF323B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574" y="3008103"/>
            <a:ext cx="3343543" cy="2988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947</TotalTime>
  <Words>1228</Words>
  <Application>Microsoft Office PowerPoint</Application>
  <PresentationFormat>Широкоэкранный</PresentationFormat>
  <Paragraphs>230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Aptos Display</vt:lpstr>
      <vt:lpstr>Arial</vt:lpstr>
      <vt:lpstr>Calibri</vt:lpstr>
      <vt:lpstr>Calibri Light</vt:lpstr>
      <vt:lpstr>Impact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коменасай</dc:creator>
  <cp:lastModifiedBy>коменасай</cp:lastModifiedBy>
  <cp:revision>113</cp:revision>
  <dcterms:created xsi:type="dcterms:W3CDTF">2026-05-01T08:31:38Z</dcterms:created>
  <dcterms:modified xsi:type="dcterms:W3CDTF">2026-06-01T12:20:53Z</dcterms:modified>
</cp:coreProperties>
</file>