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65" r:id="rId4"/>
    <p:sldId id="257" r:id="rId5"/>
    <p:sldId id="267" r:id="rId6"/>
    <p:sldId id="258" r:id="rId7"/>
    <p:sldId id="259" r:id="rId8"/>
    <p:sldId id="266" r:id="rId9"/>
    <p:sldId id="268" r:id="rId10"/>
    <p:sldId id="269" r:id="rId11"/>
    <p:sldId id="262" r:id="rId12"/>
    <p:sldId id="263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87" userDrawn="1">
          <p15:clr>
            <a:srgbClr val="A4A3A4"/>
          </p15:clr>
        </p15:guide>
        <p15:guide id="2" pos="2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7FACDD6-7895-44A7-9487-568C5E7B06CD}" styleName="Table_0">
    <a:wholeTbl>
      <a:tcTxStyle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99" d="100"/>
          <a:sy n="99" d="100"/>
        </p:scale>
        <p:origin x="-546" y="-24"/>
      </p:cViewPr>
      <p:guideLst>
        <p:guide orient="horz" pos="1587"/>
        <p:guide pos="284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15458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/>
            </a:pP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(При необходимости выбрать одно </a:t>
            </a:r>
            <a:r>
              <a:rPr lang="ru-RU" sz="1100" b="0" i="0" u="none" strike="noStrike" cap="none" dirty="0" err="1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напарвления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из полного перечня,</a:t>
            </a:r>
            <a:r>
              <a:rPr lang="ru-RU" sz="1100" b="0" i="0" u="none" strike="noStrike" cap="none" baseline="0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комментарий удалить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):</a:t>
            </a: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</a:t>
            </a:r>
            <a:r>
              <a:rPr lang="ru-RU" dirty="0" err="1"/>
              <a:t>Биокаталитические</a:t>
            </a:r>
            <a:r>
              <a:rPr lang="ru-RU" dirty="0"/>
              <a:t>, биосинтетические и </a:t>
            </a:r>
            <a:r>
              <a:rPr lang="ru-RU" dirty="0" err="1"/>
              <a:t>биосенсорные</a:t>
            </a:r>
            <a:r>
              <a:rPr lang="ru-RU" dirty="0"/>
              <a:t> технологии. 4) Биомедицинские и ветеринарные технологии. 5) Геномные, </a:t>
            </a:r>
            <a:r>
              <a:rPr lang="ru-RU" dirty="0" err="1"/>
              <a:t>протеомные</a:t>
            </a:r>
            <a:r>
              <a:rPr lang="ru-RU" dirty="0"/>
              <a:t> и </a:t>
            </a:r>
            <a:r>
              <a:rPr lang="ru-RU" dirty="0" err="1"/>
              <a:t>постгеномные</a:t>
            </a:r>
            <a:r>
              <a:rPr lang="ru-RU" dirty="0"/>
              <a:t> технологии. 6) Клеточные технологии. 7) Компьютерное моделирование </a:t>
            </a:r>
            <a:r>
              <a:rPr lang="ru-RU" dirty="0" err="1"/>
              <a:t>наноматериалов</a:t>
            </a:r>
            <a:r>
              <a:rPr lang="ru-RU" dirty="0"/>
              <a:t>, </a:t>
            </a:r>
            <a:r>
              <a:rPr lang="ru-RU" dirty="0" err="1"/>
              <a:t>наноустройств</a:t>
            </a:r>
            <a:r>
              <a:rPr lang="ru-RU" dirty="0"/>
              <a:t> и </a:t>
            </a:r>
            <a:r>
              <a:rPr lang="ru-RU" dirty="0" err="1"/>
              <a:t>нанотехнологий</a:t>
            </a:r>
            <a:r>
              <a:rPr lang="ru-RU" dirty="0"/>
              <a:t>. 8) Нано-,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</a:t>
            </a:r>
            <a:r>
              <a:rPr lang="ru-RU" dirty="0" err="1"/>
              <a:t>наноматериалов</a:t>
            </a:r>
            <a:r>
              <a:rPr lang="ru-RU" dirty="0"/>
              <a:t> и </a:t>
            </a:r>
            <a:r>
              <a:rPr lang="ru-RU" dirty="0" err="1"/>
              <a:t>наноустройств</a:t>
            </a:r>
            <a:r>
              <a:rPr lang="ru-RU" dirty="0"/>
              <a:t>. 12) Технологии доступа к широкополосным мультимедийным услугам. 13) Технологии информационных, управляющих, навигационных систем. 14) Технологии </a:t>
            </a:r>
            <a:r>
              <a:rPr lang="ru-RU" dirty="0" err="1"/>
              <a:t>наноустройств</a:t>
            </a:r>
            <a:r>
              <a:rPr lang="ru-RU" dirty="0"/>
              <a:t>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</a:t>
            </a:r>
            <a:r>
              <a:rPr lang="ru-RU" dirty="0" err="1"/>
              <a:t>наноматериалов</a:t>
            </a:r>
            <a:r>
              <a:rPr lang="ru-RU" dirty="0"/>
              <a:t>. 17) Технологии получения и обработки функциональных </a:t>
            </a:r>
            <a:r>
              <a:rPr lang="ru-RU" dirty="0" err="1"/>
              <a:t>наноматериалов</a:t>
            </a:r>
            <a:r>
              <a:rPr lang="ru-RU" dirty="0"/>
              <a:t>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</a:t>
            </a:r>
            <a:r>
              <a:rPr lang="ru-RU" dirty="0" err="1"/>
              <a:t>энергоэффективных</a:t>
            </a:r>
            <a:r>
              <a:rPr lang="ru-RU" dirty="0"/>
              <a:t> световых устройств. 26) Технологии создания энергосберегающих систем транспортировки, распределения и использования энергии. 27) Технологии </a:t>
            </a:r>
            <a:r>
              <a:rPr lang="ru-RU" dirty="0" err="1"/>
              <a:t>энергоэффективного</a:t>
            </a:r>
            <a:r>
              <a:rPr lang="ru-RU" dirty="0"/>
              <a:t> производства и преобразования энергии на органическом топливе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6CD42-F391-41DA-9F90-C58F28DB0AF5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bg1">
              <a:lumMod val="65000"/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8000"/>
              <a:buFont typeface="Arial" panose="020B0604020202020204"/>
              <a:buNone/>
            </a:pPr>
            <a:r>
              <a:rPr lang="ru-RU" sz="2800" b="0" i="0" u="none" strike="noStrike" cap="none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sym typeface="Arial" panose="020B0604020202020204"/>
              </a:rPr>
              <a:t>Технологическое направление: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8000"/>
              <a:buFont typeface="Arial" panose="020B0604020202020204"/>
              <a:buNone/>
            </a:pPr>
            <a:r>
              <a:rPr lang="ru-RU" sz="2800" b="0" i="0" u="none" strike="noStrike" cap="none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sym typeface="Arial" panose="020B0604020202020204"/>
              </a:rPr>
              <a:t>Биомедицинские и ветеринарные технологии</a:t>
            </a:r>
            <a:endParaRPr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17668" y="1723701"/>
            <a:ext cx="6952534" cy="1102519"/>
          </a:xfrm>
        </p:spPr>
        <p:txBody>
          <a:bodyPr>
            <a:normAutofit/>
          </a:bodyPr>
          <a:lstStyle/>
          <a:p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TailedLove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xmlns="" id="{D08797C0-BD9E-DA8F-19E5-B3D5A2421BFC}"/>
              </a:ext>
            </a:extLst>
          </p:cNvPr>
          <p:cNvSpPr txBox="1"/>
          <p:nvPr/>
        </p:nvSpPr>
        <p:spPr>
          <a:xfrm>
            <a:off x="3423844" y="2868539"/>
            <a:ext cx="5720156" cy="624057"/>
          </a:xfrm>
          <a:prstGeom prst="rect">
            <a:avLst/>
          </a:prstGeom>
          <a:solidFill>
            <a:schemeClr val="bg1">
              <a:lumMod val="65000"/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Наставник: Никонова Наталья Александровна</a:t>
            </a:r>
            <a:endParaRPr sz="105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988" y="19477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37" y="945475"/>
            <a:ext cx="4204859" cy="207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062" y="1064472"/>
            <a:ext cx="3916548" cy="19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91" y="3059276"/>
            <a:ext cx="4111353" cy="2084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085" y="3059276"/>
            <a:ext cx="4070503" cy="2084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4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503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blob:https://web.telegram.org/44781beb-99c3-419e-905e-e8e2ca2eaf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235839"/>
            <a:ext cx="5261707" cy="260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blob:https://web.telegram.org/9eef6dc0-b7f3-479e-887e-606e02f6af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963" y="758966"/>
            <a:ext cx="5537701" cy="227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5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91695" y="223279"/>
            <a:ext cx="614547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29196" y="1636295"/>
            <a:ext cx="5827843" cy="3292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342900"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Люди с породистыми домашними животными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которые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ищут для них партнера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Сложность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поиске среди множества питомников того самого животного, с которым хотелось бы свести своего любимца для получения чудесного потомства с наилучшими породными характеристиками.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algn="just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Решения данной проблемы, которые используют владельцы в настоящее время: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Поиск питомников, заводчиков в интернете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Знакомые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Ветеринарные клиники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Клубы любителей животных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Отложили вязку до поиска подходящего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кандидата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24263" y="1152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xmlns="" id="{E330C658-7D7C-0E54-18A0-A760B3FFA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2"/>
          <a:stretch/>
        </p:blipFill>
        <p:spPr bwMode="auto">
          <a:xfrm>
            <a:off x="6307756" y="1"/>
            <a:ext cx="2836244" cy="22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xmlns="" id="{501393B5-9FCF-4254-C9EE-6BF19B1BA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0"/>
          <a:stretch/>
        </p:blipFill>
        <p:spPr bwMode="auto">
          <a:xfrm>
            <a:off x="6307755" y="2275687"/>
            <a:ext cx="2836243" cy="28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Потенциальные потребительские сегменты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325" y="1896176"/>
            <a:ext cx="5424957" cy="3125085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Наш клиент - люди которые хотят получить здоровое породистое потомство</a:t>
            </a:r>
          </a:p>
          <a:p>
            <a:endParaRPr lang="ru-RU" sz="2400" dirty="0">
              <a:latin typeface="Times New Roman" pitchFamily="18" charset="0"/>
              <a:ea typeface="Arial" panose="020B0604020202020204" pitchFamily="34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Потребитель, заходя на сайт, выбирает понравившееся животное для вязки и списывается с ним о встрече.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Клиент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получает упрощенный поиск животного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B2C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rcRect l="21712" t="-582" r="18928"/>
          <a:stretch>
            <a:fillRect/>
          </a:stretch>
        </p:blipFill>
        <p:spPr>
          <a:xfrm>
            <a:off x="6174707" y="2079057"/>
            <a:ext cx="2593908" cy="24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A6D37EE4-EA1B-46EE-A54B-5233C63C96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85260" cy="107581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SzPct val="111000"/>
            </a:pP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sketch line">
            <a:extLst>
              <a:ext uri="{FF2B5EF4-FFF2-40B4-BE49-F238E27FC236}">
                <a16:creationId xmlns:a16="http://schemas.microsoft.com/office/drawing/2014/main" xmlns="" id="{927D5270-6648-4CC1-8F78-48BE299CAC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9369" y="1325781"/>
            <a:ext cx="8229600" cy="13716"/>
          </a:xfrm>
          <a:custGeom>
            <a:avLst/>
            <a:gdLst>
              <a:gd name="connsiteX0" fmla="*/ 0 w 8229600"/>
              <a:gd name="connsiteY0" fmla="*/ 0 h 13716"/>
              <a:gd name="connsiteX1" fmla="*/ 521208 w 8229600"/>
              <a:gd name="connsiteY1" fmla="*/ 0 h 13716"/>
              <a:gd name="connsiteX2" fmla="*/ 1371600 w 8229600"/>
              <a:gd name="connsiteY2" fmla="*/ 0 h 13716"/>
              <a:gd name="connsiteX3" fmla="*/ 2221992 w 8229600"/>
              <a:gd name="connsiteY3" fmla="*/ 0 h 13716"/>
              <a:gd name="connsiteX4" fmla="*/ 3072384 w 8229600"/>
              <a:gd name="connsiteY4" fmla="*/ 0 h 13716"/>
              <a:gd name="connsiteX5" fmla="*/ 3511296 w 8229600"/>
              <a:gd name="connsiteY5" fmla="*/ 0 h 13716"/>
              <a:gd name="connsiteX6" fmla="*/ 4114800 w 8229600"/>
              <a:gd name="connsiteY6" fmla="*/ 0 h 13716"/>
              <a:gd name="connsiteX7" fmla="*/ 4553712 w 8229600"/>
              <a:gd name="connsiteY7" fmla="*/ 0 h 13716"/>
              <a:gd name="connsiteX8" fmla="*/ 5239512 w 8229600"/>
              <a:gd name="connsiteY8" fmla="*/ 0 h 13716"/>
              <a:gd name="connsiteX9" fmla="*/ 5843016 w 8229600"/>
              <a:gd name="connsiteY9" fmla="*/ 0 h 13716"/>
              <a:gd name="connsiteX10" fmla="*/ 6611112 w 8229600"/>
              <a:gd name="connsiteY10" fmla="*/ 0 h 13716"/>
              <a:gd name="connsiteX11" fmla="*/ 7461504 w 8229600"/>
              <a:gd name="connsiteY11" fmla="*/ 0 h 13716"/>
              <a:gd name="connsiteX12" fmla="*/ 8229600 w 8229600"/>
              <a:gd name="connsiteY12" fmla="*/ 0 h 13716"/>
              <a:gd name="connsiteX13" fmla="*/ 8229600 w 8229600"/>
              <a:gd name="connsiteY13" fmla="*/ 13716 h 13716"/>
              <a:gd name="connsiteX14" fmla="*/ 7461504 w 8229600"/>
              <a:gd name="connsiteY14" fmla="*/ 13716 h 13716"/>
              <a:gd name="connsiteX15" fmla="*/ 6940296 w 8229600"/>
              <a:gd name="connsiteY15" fmla="*/ 13716 h 13716"/>
              <a:gd name="connsiteX16" fmla="*/ 6419088 w 8229600"/>
              <a:gd name="connsiteY16" fmla="*/ 13716 h 13716"/>
              <a:gd name="connsiteX17" fmla="*/ 5650992 w 8229600"/>
              <a:gd name="connsiteY17" fmla="*/ 13716 h 13716"/>
              <a:gd name="connsiteX18" fmla="*/ 5129784 w 8229600"/>
              <a:gd name="connsiteY18" fmla="*/ 13716 h 13716"/>
              <a:gd name="connsiteX19" fmla="*/ 4690872 w 8229600"/>
              <a:gd name="connsiteY19" fmla="*/ 13716 h 13716"/>
              <a:gd name="connsiteX20" fmla="*/ 4087368 w 8229600"/>
              <a:gd name="connsiteY20" fmla="*/ 13716 h 13716"/>
              <a:gd name="connsiteX21" fmla="*/ 3401568 w 8229600"/>
              <a:gd name="connsiteY21" fmla="*/ 13716 h 13716"/>
              <a:gd name="connsiteX22" fmla="*/ 2798064 w 8229600"/>
              <a:gd name="connsiteY22" fmla="*/ 13716 h 13716"/>
              <a:gd name="connsiteX23" fmla="*/ 2276856 w 8229600"/>
              <a:gd name="connsiteY23" fmla="*/ 13716 h 13716"/>
              <a:gd name="connsiteX24" fmla="*/ 1426464 w 8229600"/>
              <a:gd name="connsiteY24" fmla="*/ 13716 h 13716"/>
              <a:gd name="connsiteX25" fmla="*/ 740664 w 8229600"/>
              <a:gd name="connsiteY25" fmla="*/ 13716 h 13716"/>
              <a:gd name="connsiteX26" fmla="*/ 0 w 8229600"/>
              <a:gd name="connsiteY26" fmla="*/ 13716 h 13716"/>
              <a:gd name="connsiteX27" fmla="*/ 0 w 8229600"/>
              <a:gd name="connsiteY27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9169" y="6566"/>
                  <a:pt x="8229218" y="9895"/>
                  <a:pt x="8229600" y="13716"/>
                </a:cubicBezTo>
                <a:cubicBezTo>
                  <a:pt x="7940706" y="-13865"/>
                  <a:pt x="7792584" y="-20581"/>
                  <a:pt x="7461504" y="13716"/>
                </a:cubicBezTo>
                <a:cubicBezTo>
                  <a:pt x="7130424" y="48013"/>
                  <a:pt x="7080072" y="39273"/>
                  <a:pt x="6940296" y="13716"/>
                </a:cubicBezTo>
                <a:cubicBezTo>
                  <a:pt x="6800520" y="-11841"/>
                  <a:pt x="6672872" y="22099"/>
                  <a:pt x="6419088" y="13716"/>
                </a:cubicBezTo>
                <a:cubicBezTo>
                  <a:pt x="6165304" y="5333"/>
                  <a:pt x="5869721" y="415"/>
                  <a:pt x="5650992" y="13716"/>
                </a:cubicBezTo>
                <a:cubicBezTo>
                  <a:pt x="5432263" y="27017"/>
                  <a:pt x="5308310" y="-1549"/>
                  <a:pt x="5129784" y="13716"/>
                </a:cubicBezTo>
                <a:cubicBezTo>
                  <a:pt x="4951258" y="28981"/>
                  <a:pt x="4799696" y="10785"/>
                  <a:pt x="4690872" y="13716"/>
                </a:cubicBezTo>
                <a:cubicBezTo>
                  <a:pt x="4582048" y="16647"/>
                  <a:pt x="4311124" y="-12408"/>
                  <a:pt x="4087368" y="13716"/>
                </a:cubicBezTo>
                <a:cubicBezTo>
                  <a:pt x="3863612" y="39840"/>
                  <a:pt x="3730288" y="8802"/>
                  <a:pt x="3401568" y="13716"/>
                </a:cubicBezTo>
                <a:cubicBezTo>
                  <a:pt x="3072848" y="18630"/>
                  <a:pt x="3020684" y="27853"/>
                  <a:pt x="2798064" y="13716"/>
                </a:cubicBezTo>
                <a:cubicBezTo>
                  <a:pt x="2575444" y="-421"/>
                  <a:pt x="2440915" y="-11924"/>
                  <a:pt x="2276856" y="13716"/>
                </a:cubicBezTo>
                <a:cubicBezTo>
                  <a:pt x="2112797" y="39356"/>
                  <a:pt x="1726502" y="-14132"/>
                  <a:pt x="1426464" y="13716"/>
                </a:cubicBezTo>
                <a:cubicBezTo>
                  <a:pt x="1126426" y="41564"/>
                  <a:pt x="992925" y="16444"/>
                  <a:pt x="740664" y="13716"/>
                </a:cubicBezTo>
                <a:cubicBezTo>
                  <a:pt x="488403" y="10988"/>
                  <a:pt x="195650" y="-20633"/>
                  <a:pt x="0" y="13716"/>
                </a:cubicBezTo>
                <a:cubicBezTo>
                  <a:pt x="120" y="8944"/>
                  <a:pt x="-32" y="6034"/>
                  <a:pt x="0" y="0"/>
                </a:cubicBezTo>
                <a:close/>
              </a:path>
              <a:path w="8229600" h="13716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29365" y="6754"/>
                  <a:pt x="8229865" y="9234"/>
                  <a:pt x="8229600" y="13716"/>
                </a:cubicBezTo>
                <a:cubicBezTo>
                  <a:pt x="8075287" y="30482"/>
                  <a:pt x="7821366" y="17278"/>
                  <a:pt x="7626096" y="13716"/>
                </a:cubicBezTo>
                <a:cubicBezTo>
                  <a:pt x="7430826" y="10154"/>
                  <a:pt x="7320004" y="-14241"/>
                  <a:pt x="7022592" y="13716"/>
                </a:cubicBezTo>
                <a:cubicBezTo>
                  <a:pt x="6725180" y="41673"/>
                  <a:pt x="6348804" y="-18597"/>
                  <a:pt x="6172200" y="13716"/>
                </a:cubicBezTo>
                <a:cubicBezTo>
                  <a:pt x="5995596" y="46029"/>
                  <a:pt x="5788102" y="18318"/>
                  <a:pt x="5650992" y="13716"/>
                </a:cubicBezTo>
                <a:cubicBezTo>
                  <a:pt x="5513882" y="9114"/>
                  <a:pt x="5198399" y="24549"/>
                  <a:pt x="4882896" y="13716"/>
                </a:cubicBezTo>
                <a:cubicBezTo>
                  <a:pt x="4567393" y="2883"/>
                  <a:pt x="4557008" y="22393"/>
                  <a:pt x="4443984" y="13716"/>
                </a:cubicBezTo>
                <a:cubicBezTo>
                  <a:pt x="4330960" y="5039"/>
                  <a:pt x="4061674" y="24319"/>
                  <a:pt x="3758184" y="13716"/>
                </a:cubicBezTo>
                <a:cubicBezTo>
                  <a:pt x="3454694" y="3113"/>
                  <a:pt x="3380392" y="14547"/>
                  <a:pt x="3236976" y="13716"/>
                </a:cubicBezTo>
                <a:cubicBezTo>
                  <a:pt x="3093560" y="12885"/>
                  <a:pt x="2632116" y="33035"/>
                  <a:pt x="2386584" y="13716"/>
                </a:cubicBezTo>
                <a:cubicBezTo>
                  <a:pt x="2141052" y="-5603"/>
                  <a:pt x="2110884" y="24205"/>
                  <a:pt x="1947672" y="13716"/>
                </a:cubicBezTo>
                <a:cubicBezTo>
                  <a:pt x="1784460" y="3227"/>
                  <a:pt x="1535467" y="-4111"/>
                  <a:pt x="1261872" y="13716"/>
                </a:cubicBezTo>
                <a:cubicBezTo>
                  <a:pt x="988277" y="31543"/>
                  <a:pt x="1021096" y="5803"/>
                  <a:pt x="822960" y="13716"/>
                </a:cubicBezTo>
                <a:cubicBezTo>
                  <a:pt x="624824" y="21629"/>
                  <a:pt x="298309" y="-3289"/>
                  <a:pt x="0" y="13716"/>
                </a:cubicBezTo>
                <a:cubicBezTo>
                  <a:pt x="52" y="10594"/>
                  <a:pt x="386" y="5364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млекопитающее, текст, собак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48D6B81-FE8B-E70F-CF98-54B2443A93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6" r="1215" b="-1"/>
          <a:stretch/>
        </p:blipFill>
        <p:spPr>
          <a:xfrm>
            <a:off x="429369" y="1553748"/>
            <a:ext cx="2957886" cy="3138045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679466" y="1339497"/>
            <a:ext cx="5035164" cy="3530886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TailedLove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котором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пользователь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сможет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подобрать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пару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своего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питомца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участвовать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разведении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анкетах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будут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указываться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необходимые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данные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порода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пол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возраст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кличка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параметры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животного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его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родословная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с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какого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питомника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брали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пушистого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друга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награды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такие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имеются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паспорт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вакцинаций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фотографии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животного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людей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занимаются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чистопородным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разведением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удобный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вариант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получения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потомства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стабильно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передаваемыми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качествами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минимальным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количеством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нестандартных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особей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878771" y="67212"/>
            <a:ext cx="5511585" cy="79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710832"/>
              </p:ext>
            </p:extLst>
          </p:nvPr>
        </p:nvGraphicFramePr>
        <p:xfrm>
          <a:off x="0" y="1263569"/>
          <a:ext cx="5974538" cy="3071346"/>
        </p:xfrm>
        <a:graphic>
          <a:graphicData uri="http://schemas.openxmlformats.org/drawingml/2006/table">
            <a:tbl>
              <a:tblPr firstRow="1" bandRow="1">
                <a:tableStyleId>{67FACDD6-7895-44A7-9487-568C5E7B06CD}</a:tableStyleId>
              </a:tblPr>
              <a:tblGrid>
                <a:gridCol w="19538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09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96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08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Альтернатива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Плюсы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Минусы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088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Animal Meet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Большое разнообразие видов животных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Не работает в России, проблемы со скачиванием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7896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ParaNu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1088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Vet.city</a:t>
                      </a:r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 Adoption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Сайт работает в России. Большое разнообразие животных. Простой функционал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Сайт для поиска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питомца, а не партнёра для случек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1088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PawsLikeMe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9098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MetPet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F6E8080-C746-1F81-6B6E-DB174F4DAD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64" b="6410"/>
          <a:stretch/>
        </p:blipFill>
        <p:spPr>
          <a:xfrm>
            <a:off x="7862516" y="0"/>
            <a:ext cx="1281483" cy="23444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3D21245-16FB-9498-B2D7-0510D0CF34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77" b="6432"/>
          <a:stretch/>
        </p:blipFill>
        <p:spPr>
          <a:xfrm>
            <a:off x="7862517" y="2600756"/>
            <a:ext cx="1281483" cy="25427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4F2F411-A072-4A72-915F-22161E3A55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294" b="3491"/>
          <a:stretch/>
        </p:blipFill>
        <p:spPr>
          <a:xfrm>
            <a:off x="6052236" y="866596"/>
            <a:ext cx="1810280" cy="34683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" y="4334915"/>
            <a:ext cx="5303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настоящее время в России нет сайтов для поиска животного для вязки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13379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Дополнительные услуги конкурентов, которые они предлагали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2338" y="1446480"/>
            <a:ext cx="3615407" cy="2470567"/>
          </a:xfrm>
        </p:spPr>
        <p:txBody>
          <a:bodyPr>
            <a:normAutofit lnSpcReduction="10000"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Форум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Возможность выложить объявление, касающееся животных (о продаже, поиске)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Возможность выложить свою статью или ссылку на неё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Новости сайта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Разнообразие видов животных (от аквариумных рыбок до млекопитающих)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079" y="1393248"/>
            <a:ext cx="3364134" cy="178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98" y="3176337"/>
            <a:ext cx="4291297" cy="174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87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063" y="185143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Базовая бизнес-идея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53" y="934175"/>
            <a:ext cx="7742905" cy="393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23318" y="4398746"/>
            <a:ext cx="308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х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2574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325" y="117765"/>
            <a:ext cx="8520600" cy="63300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Промежуточный итог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528" y="847030"/>
            <a:ext cx="6495432" cy="407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4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20147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5830" t="13810" r="6000" b="5500"/>
          <a:stretch>
            <a:fillRect/>
          </a:stretch>
        </p:blipFill>
        <p:spPr>
          <a:xfrm>
            <a:off x="5753571" y="827516"/>
            <a:ext cx="1209711" cy="1549383"/>
          </a:xfrm>
          <a:prstGeom prst="ellipse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t="21740"/>
          <a:stretch>
            <a:fillRect/>
          </a:stretch>
        </p:blipFill>
        <p:spPr>
          <a:xfrm>
            <a:off x="141760" y="2898665"/>
            <a:ext cx="1230356" cy="1629070"/>
          </a:xfrm>
          <a:prstGeom prst="ellipse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19970" t="6030" r="15340"/>
          <a:stretch>
            <a:fillRect/>
          </a:stretch>
        </p:blipFill>
        <p:spPr>
          <a:xfrm>
            <a:off x="1875683" y="2898665"/>
            <a:ext cx="1217250" cy="1592526"/>
          </a:xfrm>
          <a:prstGeom prst="ellipse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-810" t="-630" r="770" b="630"/>
          <a:stretch>
            <a:fillRect/>
          </a:stretch>
        </p:blipFill>
        <p:spPr>
          <a:xfrm>
            <a:off x="1008403" y="821039"/>
            <a:ext cx="1123010" cy="1497474"/>
          </a:xfrm>
          <a:prstGeom prst="ellipse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4210" t="8990" r="160"/>
          <a:stretch>
            <a:fillRect/>
          </a:stretch>
        </p:blipFill>
        <p:spPr>
          <a:xfrm>
            <a:off x="6687671" y="2916937"/>
            <a:ext cx="1216040" cy="1592526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881753-61FC-BF22-A0AC-48A6B34A20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718" y="1440306"/>
            <a:ext cx="1651561" cy="2494436"/>
          </a:xfrm>
          <a:prstGeom prst="ellipse">
            <a:avLst/>
          </a:prstGeom>
          <a:noFill/>
          <a:ln>
            <a:noFill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5CC5025-144F-3CC1-2C01-96129773C4B6}"/>
              </a:ext>
            </a:extLst>
          </p:cNvPr>
          <p:cNvSpPr txBox="1"/>
          <p:nvPr/>
        </p:nvSpPr>
        <p:spPr>
          <a:xfrm>
            <a:off x="996588" y="2395137"/>
            <a:ext cx="1146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Кичигина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Софья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7883EA2-99A2-8D64-2B1C-60DFEF23F6A1}"/>
              </a:ext>
            </a:extLst>
          </p:cNvPr>
          <p:cNvSpPr txBox="1"/>
          <p:nvPr/>
        </p:nvSpPr>
        <p:spPr>
          <a:xfrm>
            <a:off x="165065" y="4521971"/>
            <a:ext cx="1183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Ромашова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Диана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BBEF972-B6A0-0935-3A5C-479111CBF99D}"/>
              </a:ext>
            </a:extLst>
          </p:cNvPr>
          <p:cNvSpPr txBox="1"/>
          <p:nvPr/>
        </p:nvSpPr>
        <p:spPr>
          <a:xfrm>
            <a:off x="5911293" y="2534181"/>
            <a:ext cx="894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Попова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Юлия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80CD406-0D0D-0590-B96D-1C192B8F6A3C}"/>
              </a:ext>
            </a:extLst>
          </p:cNvPr>
          <p:cNvSpPr txBox="1"/>
          <p:nvPr/>
        </p:nvSpPr>
        <p:spPr>
          <a:xfrm>
            <a:off x="1569908" y="452773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Батракова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Елизавета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A5DC852-052D-30C1-1A2A-AB14B78F04B6}"/>
              </a:ext>
            </a:extLst>
          </p:cNvPr>
          <p:cNvSpPr txBox="1"/>
          <p:nvPr/>
        </p:nvSpPr>
        <p:spPr>
          <a:xfrm>
            <a:off x="6381291" y="4509463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Батуева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Елизавета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EC4EAEC-F5B8-EE18-1040-2BB9CA964183}"/>
              </a:ext>
            </a:extLst>
          </p:cNvPr>
          <p:cNvSpPr txBox="1"/>
          <p:nvPr/>
        </p:nvSpPr>
        <p:spPr>
          <a:xfrm>
            <a:off x="3645099" y="3952582"/>
            <a:ext cx="182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Никонова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Наталья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Александровна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Наставник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4" b="8187"/>
          <a:stretch/>
        </p:blipFill>
        <p:spPr bwMode="auto">
          <a:xfrm>
            <a:off x="7549779" y="827516"/>
            <a:ext cx="1228459" cy="15970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8293" y="2552786"/>
            <a:ext cx="1071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Сенюков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Даниил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к экспертам</a:t>
            </a:r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640</Words>
  <Application>Microsoft Office PowerPoint</Application>
  <PresentationFormat>Экран (16:9)</PresentationFormat>
  <Paragraphs>69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TailedLove</vt:lpstr>
      <vt:lpstr>Актуальность проекта</vt:lpstr>
      <vt:lpstr>Актуальность проекта</vt:lpstr>
      <vt:lpstr>Пользователь и его проблема</vt:lpstr>
      <vt:lpstr>Потенциальные потребительские сегменты</vt:lpstr>
      <vt:lpstr>Решение</vt:lpstr>
      <vt:lpstr>Аналоги решения</vt:lpstr>
      <vt:lpstr>Дополнительные услуги конкурентов, которые они предлагали</vt:lpstr>
      <vt:lpstr>Базовая бизнес-идея</vt:lpstr>
      <vt:lpstr>Промежуточный итог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Вадим</dc:creator>
  <cp:lastModifiedBy>1</cp:lastModifiedBy>
  <cp:revision>32</cp:revision>
  <dcterms:created xsi:type="dcterms:W3CDTF">2024-10-03T20:44:00Z</dcterms:created>
  <dcterms:modified xsi:type="dcterms:W3CDTF">2024-10-29T16:01:33Z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78CD6622C72C4064BF1DC80B993473AC_12</vt:lpwstr>
  </property>
  <property fmtid="{D5CDD505-2E9C-101B-9397-08002B2CF9AE}" pid="3" name="KSOProductBuildVer">
    <vt:lpwstr>1049-12.2.0.18283</vt:lpwstr>
  </property>
</Properties>
</file>