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8"/>
  </p:notesMasterIdLst>
  <p:sldIdLst>
    <p:sldId id="256" r:id="rId2"/>
    <p:sldId id="286" r:id="rId3"/>
    <p:sldId id="288" r:id="rId4"/>
    <p:sldId id="281" r:id="rId5"/>
    <p:sldId id="259" r:id="rId6"/>
    <p:sldId id="289" r:id="rId7"/>
  </p:sldIdLst>
  <p:sldSz cx="24382413" cy="13716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Tahoma" panose="020B0604030504040204" pitchFamily="34" charset="0"/>
      <p:regular r:id="rId13"/>
      <p:bold r:id="rId14"/>
      <p:italic r:id="rId15"/>
    </p:embeddedFont>
    <p:embeddedFont>
      <p:font typeface="TT Norms Pro" panose="02000503030000090003" charset="0"/>
      <p:regular r:id="rId16"/>
      <p:bold r:id="rId17"/>
      <p:italic r:id="rId18"/>
      <p:boldItalic r:id="rId19"/>
    </p:embeddedFont>
    <p:embeddedFont>
      <p:font typeface="TT Norms Pro Medium" panose="02000803020000090003" charset="0"/>
      <p:regular r:id="rId20"/>
      <p:italic r:id="rId21"/>
    </p:embeddedFont>
  </p:embeddedFontLst>
  <p:custDataLst>
    <p:tags r:id="rId22"/>
  </p:custDataLst>
  <p:defaultTextStyle>
    <a:defPPr>
      <a:defRPr lang="ru-RU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978" userDrawn="1">
          <p15:clr>
            <a:srgbClr val="A4A3A4"/>
          </p15:clr>
        </p15:guide>
        <p15:guide id="2" pos="150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569"/>
    <a:srgbClr val="FFFFFF"/>
    <a:srgbClr val="62646E"/>
    <a:srgbClr val="0A1E64"/>
    <a:srgbClr val="054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1" autoAdjust="0"/>
    <p:restoredTop sz="84284" autoAdjust="0"/>
  </p:normalViewPr>
  <p:slideViewPr>
    <p:cSldViewPr snapToGrid="0" showGuides="1">
      <p:cViewPr varScale="1">
        <p:scale>
          <a:sx n="31" d="100"/>
          <a:sy n="31" d="100"/>
        </p:scale>
        <p:origin x="904" y="68"/>
      </p:cViewPr>
      <p:guideLst>
        <p:guide orient="horz" pos="4978"/>
        <p:guide pos="150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508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E627D-15EB-40F5-AEC0-AD078B3D9203}" type="datetimeFigureOut">
              <a:rPr lang="ru-RU" smtClean="0"/>
              <a:t>08.06.2025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FAC02-5901-4D7E-90A5-4DB54C8C6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49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1EDC1-9F0B-6905-9543-7A8400327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17F6FDF-7212-506C-FAE2-EDC2E78F9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CFE0EA6-2A70-9AB5-BBD4-009F26B09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E3292B-1B93-79F3-E114-829534B480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39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26B25-CAB3-E4B1-8553-DD6E0F4CD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FDC575B-69C0-39C7-9240-E581F1ED5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50BA203-73DA-5FFE-95F4-6E21B1A0B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00161A-4EF4-1055-7DEE-D174B4F0E9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475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6836F-BC9C-AAF6-78C5-52BEAB0F5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0E0BAC6-BF4C-E9C8-093B-17510056D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AB7AC54-7C75-BCF1-9AEA-169703A4B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9D1B51-0652-3594-FCB1-685DFD79D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655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638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29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5185743"/>
            <a:ext cx="9952581" cy="3850681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Заголовок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9036424"/>
            <a:ext cx="9952581" cy="199955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Фамилия Имя Отчество</a:t>
            </a:r>
            <a:br>
              <a:rPr lang="ru-RU" dirty="0"/>
            </a:br>
            <a:r>
              <a:rPr lang="ru-RU" dirty="0"/>
              <a:t>Должность спикера в одну</a:t>
            </a:r>
            <a:br>
              <a:rPr lang="ru-RU" dirty="0"/>
            </a:br>
            <a:r>
              <a:rPr lang="ru-RU" dirty="0"/>
              <a:t>или более строк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0560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890843"/>
            <a:ext cx="9952581" cy="2091357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10362149"/>
            <a:ext cx="9952581" cy="121022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Подзаголовок в одну, две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054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362700" y="5147643"/>
            <a:ext cx="12573000" cy="5539407"/>
          </a:xfrm>
        </p:spPr>
        <p:txBody>
          <a:bodyPr anchor="t">
            <a:noAutofit/>
          </a:bodyPr>
          <a:lstStyle>
            <a:lvl1pPr marL="0" marR="0" indent="0" algn="l" defTabSz="1828709" rtl="0" eaLnBrk="1" fontAlgn="auto" latinLnBrk="0" hangingPunct="1">
              <a:lnSpc>
                <a:spcPts val="13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9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13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</a:t>
            </a:r>
            <a:r>
              <a:rPr lang="ru-RU" dirty="0"/>
              <a:t>Заголовок</a:t>
            </a:r>
            <a:br>
              <a:rPr lang="ru-RU" dirty="0"/>
            </a:br>
            <a:r>
              <a:rPr lang="en-US" dirty="0"/>
              <a:t>       </a:t>
            </a:r>
            <a:r>
              <a:rPr lang="ru-RU" dirty="0"/>
              <a:t>раздела</a:t>
            </a:r>
            <a:br>
              <a:rPr lang="ru-RU" dirty="0"/>
            </a:br>
            <a:r>
              <a:rPr lang="ru-RU" dirty="0"/>
              <a:t>или главы</a:t>
            </a:r>
            <a:br>
              <a:rPr lang="ru-R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1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620000" y="5147643"/>
            <a:ext cx="12573000" cy="3748707"/>
          </a:xfrm>
        </p:spPr>
        <p:txBody>
          <a:bodyPr anchor="t">
            <a:noAutofit/>
          </a:bodyPr>
          <a:lstStyle>
            <a:lvl1pPr algn="l">
              <a:lnSpc>
                <a:spcPts val="13700"/>
              </a:lnSpc>
              <a:defRPr sz="159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</a:t>
            </a:r>
            <a:r>
              <a:rPr lang="ru-RU" dirty="0"/>
              <a:t>короткий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60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7" y="2163817"/>
            <a:ext cx="7451784" cy="3130078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раздела</a:t>
            </a:r>
            <a:br>
              <a:rPr lang="ru-RU" dirty="0"/>
            </a:br>
            <a:r>
              <a:rPr lang="ru-RU" dirty="0"/>
              <a:t>или главы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7017374"/>
            <a:ext cx="9952581" cy="29929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При наличии может</a:t>
            </a:r>
            <a:br>
              <a:rPr lang="ru-RU" dirty="0"/>
            </a:br>
            <a:r>
              <a:rPr lang="ru-RU" dirty="0"/>
              <a:t>размещаться общая</a:t>
            </a:r>
            <a:br>
              <a:rPr lang="ru-RU" dirty="0"/>
            </a:br>
            <a:r>
              <a:rPr lang="ru-RU" dirty="0"/>
              <a:t>информация данного</a:t>
            </a:r>
            <a:br>
              <a:rPr lang="ru-RU" dirty="0"/>
            </a:br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06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4379496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5787113"/>
            <a:ext cx="10626783" cy="65429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</a:t>
            </a:r>
            <a:br>
              <a:rPr lang="en-US" dirty="0"/>
            </a:br>
            <a:r>
              <a:rPr lang="en-US" dirty="0"/>
              <a:t>of the printing and typesetting industry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Lorem Ipsum has been the industry's</a:t>
            </a:r>
            <a:br>
              <a:rPr lang="en-US" dirty="0"/>
            </a:br>
            <a:r>
              <a:rPr lang="en-US" dirty="0"/>
              <a:t>standard dummy text ever since the 1500s, when an unknown printer took a galley</a:t>
            </a:r>
            <a:br>
              <a:rPr lang="en-US" dirty="0"/>
            </a:br>
            <a:r>
              <a:rPr lang="en-US" dirty="0"/>
              <a:t>of type and scrambled it to make a type</a:t>
            </a:r>
            <a:br>
              <a:rPr lang="en-US" dirty="0"/>
            </a:br>
            <a:r>
              <a:rPr lang="en-US" dirty="0"/>
              <a:t>specimen book</a:t>
            </a:r>
            <a:endParaRPr lang="ru-RU" dirty="0"/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18060989" y="9152022"/>
            <a:ext cx="4930774" cy="59355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8060989" y="9745579"/>
            <a:ext cx="4930774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is simply dummy text</a:t>
            </a:r>
            <a:br>
              <a:rPr lang="en-US" dirty="0"/>
            </a:br>
            <a:r>
              <a:rPr lang="en-US" dirty="0"/>
              <a:t>Lorem Ipsum is simply 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878842" y="8839203"/>
            <a:ext cx="2120397" cy="22699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72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6050292" y="4474746"/>
            <a:ext cx="7362158" cy="247850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«Хотел бы отметить особую роль НИТУ «</a:t>
            </a:r>
            <a:r>
              <a:rPr lang="ru-RU" dirty="0" err="1"/>
              <a:t>МИСиС</a:t>
            </a:r>
            <a:r>
              <a:rPr lang="ru-RU" dirty="0"/>
              <a:t>»</a:t>
            </a:r>
            <a:br>
              <a:rPr lang="ru-RU" dirty="0"/>
            </a:br>
            <a:r>
              <a:rPr lang="ru-RU" dirty="0"/>
              <a:t>в подготовке специалистов для предприятий ОМК.</a:t>
            </a:r>
            <a:br>
              <a:rPr lang="ru-RU" dirty="0"/>
            </a:br>
            <a:r>
              <a:rPr lang="ru-RU" dirty="0"/>
              <a:t>Блестящее качество образования и глубина знаний</a:t>
            </a:r>
            <a:br>
              <a:rPr lang="ru-RU" dirty="0"/>
            </a:br>
            <a:r>
              <a:rPr lang="ru-RU" dirty="0"/>
              <a:t>наших сотрудников, уникальные учебные программы</a:t>
            </a:r>
            <a:br>
              <a:rPr lang="ru-RU" dirty="0"/>
            </a:br>
            <a:r>
              <a:rPr lang="ru-RU" dirty="0"/>
              <a:t>университета, в том числе разработанные специально</a:t>
            </a:r>
            <a:br>
              <a:rPr lang="ru-RU" dirty="0"/>
            </a:br>
            <a:r>
              <a:rPr lang="ru-RU" dirty="0"/>
              <a:t>для нас, — один из главных факторов успеха ОМК»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6050292" y="7110162"/>
            <a:ext cx="7362158" cy="30931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Анатолий Седых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6050292" y="7382126"/>
            <a:ext cx="7362158" cy="8284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Председатель правления АО «ОМК».</a:t>
            </a:r>
            <a:br>
              <a:rPr lang="ru-RU" dirty="0"/>
            </a:br>
            <a:r>
              <a:rPr lang="ru-RU" dirty="0"/>
              <a:t>Выпускник МИСИС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50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 userDrawn="1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 userDrawn="1">
          <p15:clr>
            <a:srgbClr val="FBAE40"/>
          </p15:clr>
        </p15:guide>
        <p15:guide id="16" orient="horz" pos="5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737165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7" y="3760060"/>
            <a:ext cx="8461710" cy="29301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is simply dummy</a:t>
            </a:r>
            <a:br>
              <a:rPr lang="en-US" dirty="0"/>
            </a:br>
            <a:r>
              <a:rPr lang="en-US" dirty="0"/>
              <a:t>text of the printing and typesetting</a:t>
            </a:r>
            <a:br>
              <a:rPr lang="en-US" dirty="0"/>
            </a:br>
            <a:r>
              <a:rPr lang="en-US" dirty="0"/>
              <a:t>industry. Lorem Ipsum has been</a:t>
            </a:r>
            <a:br>
              <a:rPr lang="en-US" dirty="0"/>
            </a:br>
            <a:r>
              <a:rPr lang="en-US" dirty="0"/>
              <a:t>the industry's standard dummy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63313" y="7655253"/>
            <a:ext cx="10682129" cy="46748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has been the industry's </a:t>
            </a:r>
            <a:br>
              <a:rPr lang="en-US" dirty="0"/>
            </a:br>
            <a:r>
              <a:rPr lang="en-US" dirty="0"/>
              <a:t>standard dummy text ever since the 1500s,</a:t>
            </a:r>
            <a:br>
              <a:rPr lang="en-US" dirty="0"/>
            </a:br>
            <a:r>
              <a:rPr lang="en-US" dirty="0"/>
              <a:t>when an unknown printer took a galley </a:t>
            </a:r>
          </a:p>
          <a:p>
            <a:pPr lvl="0"/>
            <a:r>
              <a:rPr lang="en-US" dirty="0"/>
              <a:t>Lorem Ipsum has been the industry's </a:t>
            </a:r>
            <a:br>
              <a:rPr lang="en-US" dirty="0"/>
            </a:br>
            <a:r>
              <a:rPr lang="en-US" dirty="0"/>
              <a:t>standard dummy text ever since the 1500s,</a:t>
            </a:r>
            <a:br>
              <a:rPr lang="en-US" dirty="0"/>
            </a:br>
            <a:r>
              <a:rPr lang="en-US" dirty="0"/>
              <a:t>when an unknown printer took a galley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23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298516" y="7672908"/>
            <a:ext cx="7129868" cy="247850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«НИТУ «МИСИС» полноправно вошёл в «обойму» тех организаций, которые сотрудничают с CERN. Теперь НИТУ «МИСИС» — не только университет, блистающий в области новых материалов и технологий, но и организация, имеющая отношение к участию России  в самых ярких проектах в области</a:t>
            </a:r>
            <a:r>
              <a:rPr lang="en-US" dirty="0"/>
              <a:t> </a:t>
            </a:r>
            <a:r>
              <a:rPr lang="ru-RU" dirty="0"/>
              <a:t>физики частиц»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298516" y="10548418"/>
            <a:ext cx="7129868" cy="2719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Григорий Трубников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298516" y="10820381"/>
            <a:ext cx="7129868" cy="8284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заместитель министра науки </a:t>
            </a:r>
            <a:br>
              <a:rPr lang="ru-RU" dirty="0"/>
            </a:br>
            <a:r>
              <a:rPr lang="ru-RU" dirty="0"/>
              <a:t>и высшего образования РФ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47487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5990107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115</a:t>
            </a:r>
            <a:endParaRPr lang="ru-RU" dirty="0"/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4" hasCustomPrompt="1"/>
          </p:nvPr>
        </p:nvSpPr>
        <p:spPr>
          <a:xfrm>
            <a:off x="19722471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9665091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24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7" y="2030650"/>
            <a:ext cx="6956483" cy="29301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is simply</a:t>
            </a:r>
            <a:br>
              <a:rPr lang="en-US" dirty="0"/>
            </a:br>
            <a:r>
              <a:rPr lang="en-US" dirty="0"/>
              <a:t>dummy text of the printing and typesetting industry</a:t>
            </a:r>
          </a:p>
          <a:p>
            <a:pPr lvl="0"/>
            <a:r>
              <a:rPr lang="en-US" dirty="0"/>
              <a:t>Lorem Ipsum has been</a:t>
            </a:r>
            <a:br>
              <a:rPr lang="en-US" dirty="0"/>
            </a:br>
            <a:r>
              <a:rPr lang="en-US" dirty="0"/>
              <a:t>the industry's standard dummy text ever since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47575" y="8534188"/>
            <a:ext cx="10738355" cy="95663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Lorem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3744860"/>
            <a:ext cx="3761338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 dummy</a:t>
            </a:r>
            <a:br>
              <a:rPr lang="en-US" dirty="0"/>
            </a:br>
            <a:r>
              <a:rPr lang="en-US" dirty="0"/>
              <a:t>text of the printing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1707008"/>
            <a:ext cx="3749905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62%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298516" y="7096435"/>
            <a:ext cx="6135954" cy="287550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«НИТУ «МИСИС» полноправно вошёл в «обойму» тех организаций, которые сотрудничают с CERN. Теперь НИТУ «МИСИС» — не только университет, блистающий в области новых материалов и технологий, но и организация, имеющая отношение к участию  России в самых ярких проектах в области</a:t>
            </a:r>
            <a:r>
              <a:rPr lang="en-US" dirty="0"/>
              <a:t> </a:t>
            </a:r>
            <a:r>
              <a:rPr lang="ru-RU" dirty="0"/>
              <a:t>физики частиц»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298516" y="10309875"/>
            <a:ext cx="6956484" cy="2719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Григорий Трубников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298516" y="10581838"/>
            <a:ext cx="6956484" cy="8291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заместитель министра науки </a:t>
            </a:r>
            <a:br>
              <a:rPr lang="ru-RU" dirty="0"/>
            </a:br>
            <a:r>
              <a:rPr lang="ru-RU" dirty="0"/>
              <a:t>и высшего образования РФ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4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363313" y="9448799"/>
            <a:ext cx="10738355" cy="29003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text of the</a:t>
            </a:r>
            <a:br>
              <a:rPr lang="en-US" dirty="0"/>
            </a:br>
            <a:r>
              <a:rPr lang="en-US" dirty="0"/>
              <a:t>printing and typesetting industry Lorem Ipsum has been the industry's standard dummy text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563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ул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3655596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5399" y="5123398"/>
            <a:ext cx="6937375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8674101" y="5123397"/>
            <a:ext cx="6937374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52801" y="5123397"/>
            <a:ext cx="6938961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</p:spTree>
    <p:extLst>
      <p:ext uri="{BB962C8B-B14F-4D97-AF65-F5344CB8AC3E}">
        <p14:creationId xmlns:p14="http://schemas.microsoft.com/office/powerpoint/2010/main" val="3236260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 userDrawn="1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Управление науки формирует приоритетные направления научно-исследовательской деятельности университета </a:t>
            </a:r>
            <a:br>
              <a:rPr lang="ru-RU" dirty="0"/>
            </a:br>
            <a:r>
              <a:rPr lang="ru-RU" dirty="0"/>
              <a:t>с целью создания и освоения </a:t>
            </a:r>
            <a:br>
              <a:rPr lang="ru-RU" dirty="0"/>
            </a:br>
            <a:r>
              <a:rPr lang="ru-RU" dirty="0"/>
              <a:t>новых технологий, становления </a:t>
            </a:r>
            <a:br>
              <a:rPr lang="ru-RU" dirty="0"/>
            </a:br>
            <a:r>
              <a:rPr lang="ru-RU" dirty="0"/>
              <a:t>и развития научных школ</a:t>
            </a: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1338232" y="7037794"/>
            <a:ext cx="6897051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Достижения науки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8674101" y="7037794"/>
            <a:ext cx="6937374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Научное сообщество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54389" y="7037793"/>
            <a:ext cx="6937374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События отрасли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4" hasCustomPrompt="1"/>
          </p:nvPr>
        </p:nvSpPr>
        <p:spPr>
          <a:xfrm>
            <a:off x="8674101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Управление науки занимается развитием научно-технического потенциала подразделений университета, отдельных сотрудников и университета</a:t>
            </a:r>
            <a:br>
              <a:rPr lang="ru-RU" dirty="0"/>
            </a:br>
            <a:r>
              <a:rPr lang="ru-RU" dirty="0"/>
              <a:t>в целом, способствует правовой охране</a:t>
            </a:r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6054996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Информация о реализуемых образовательных программах,</a:t>
            </a:r>
            <a:br>
              <a:rPr lang="ru-RU" dirty="0"/>
            </a:br>
            <a:r>
              <a:rPr lang="ru-RU" dirty="0"/>
              <a:t>в том числе о реализуемых адаптированных образователь-</a:t>
            </a:r>
            <a:br>
              <a:rPr lang="ru-RU" dirty="0"/>
            </a:br>
            <a:r>
              <a:rPr lang="ru-RU" dirty="0" err="1"/>
              <a:t>ных</a:t>
            </a:r>
            <a:r>
              <a:rPr lang="ru-RU" dirty="0"/>
              <a:t> программах, с указанием </a:t>
            </a:r>
            <a:br>
              <a:rPr lang="ru-RU" dirty="0"/>
            </a:br>
            <a:r>
              <a:rPr lang="ru-RU" dirty="0"/>
              <a:t>в отношении каждой </a:t>
            </a:r>
            <a:r>
              <a:rPr lang="ru-RU" dirty="0" err="1"/>
              <a:t>образо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 err="1"/>
              <a:t>вательной</a:t>
            </a:r>
            <a:r>
              <a:rPr lang="ru-RU" dirty="0"/>
              <a:t> программы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4776190"/>
            <a:ext cx="2217600" cy="183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351" y="4599790"/>
            <a:ext cx="1764000" cy="2016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300" y="4401790"/>
            <a:ext cx="1924670" cy="22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35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2442825" y="4707604"/>
            <a:ext cx="11939588" cy="571274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7765" y="4572755"/>
            <a:ext cx="10627535" cy="770020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>
                <a:solidFill>
                  <a:schemeClr val="tx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  <a:p>
            <a:pPr lvl="0"/>
            <a:r>
              <a:rPr lang="en-US" dirty="0"/>
              <a:t>Lorem Ipsum has been the industry's standard dummy text ever since the 1500s, when an unknown printer took a galley </a:t>
            </a:r>
            <a:br>
              <a:rPr lang="en-US" dirty="0"/>
            </a:br>
            <a:r>
              <a:rPr lang="en-US" dirty="0"/>
              <a:t>of type and scrambled it to make a type </a:t>
            </a:r>
            <a:br>
              <a:rPr lang="en-US" dirty="0"/>
            </a:br>
            <a:r>
              <a:rPr lang="en-US" dirty="0"/>
              <a:t>specimen book. It has survived not only </a:t>
            </a:r>
            <a:br>
              <a:rPr lang="en-US" dirty="0"/>
            </a:br>
            <a:r>
              <a:rPr lang="en-US" dirty="0"/>
              <a:t>five centuries, but also the leap into electronic typesetting, remaining essentially unchanged. It was </a:t>
            </a:r>
            <a:r>
              <a:rPr lang="en-US" dirty="0" err="1"/>
              <a:t>popularised</a:t>
            </a:r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35339" y="5373052"/>
            <a:ext cx="6937374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1-е место</a:t>
            </a:r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6035946" y="6648450"/>
            <a:ext cx="6936767" cy="33147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>
                <a:solidFill>
                  <a:schemeClr val="bg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 err="1"/>
              <a:t>cреди</a:t>
            </a:r>
            <a:r>
              <a:rPr lang="ru-RU" dirty="0"/>
              <a:t> вузов Проекта 5–100 </a:t>
            </a:r>
            <a:br>
              <a:rPr lang="ru-RU" dirty="0"/>
            </a:br>
            <a:r>
              <a:rPr lang="ru-RU" dirty="0"/>
              <a:t>по количеству публикаций </a:t>
            </a:r>
            <a:br>
              <a:rPr lang="ru-RU" dirty="0"/>
            </a:br>
            <a:r>
              <a:rPr lang="ru-RU" dirty="0"/>
              <a:t>в материаловедении </a:t>
            </a:r>
            <a:br>
              <a:rPr lang="ru-RU" dirty="0"/>
            </a:br>
            <a:r>
              <a:rPr lang="ru-RU" dirty="0"/>
              <a:t>в журналах первого квартиля по SNIP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3279" y="5430202"/>
            <a:ext cx="2167200" cy="181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15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 userDrawn="1"/>
        </p:nvSpPr>
        <p:spPr>
          <a:xfrm>
            <a:off x="0" y="4707604"/>
            <a:ext cx="24382413" cy="73700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7765" y="6553200"/>
            <a:ext cx="10627535" cy="2057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  <a:p>
            <a:pPr lvl="0"/>
            <a:r>
              <a:rPr lang="en-US" dirty="0"/>
              <a:t>Lorem Ipsum is simply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14" name="Текст 6"/>
          <p:cNvSpPr>
            <a:spLocks noGrp="1"/>
          </p:cNvSpPr>
          <p:nvPr>
            <p:ph type="body" sz="quarter" idx="26" hasCustomPrompt="1"/>
          </p:nvPr>
        </p:nvSpPr>
        <p:spPr>
          <a:xfrm>
            <a:off x="1297765" y="564668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27" hasCustomPrompt="1"/>
          </p:nvPr>
        </p:nvSpPr>
        <p:spPr>
          <a:xfrm>
            <a:off x="1297765" y="9692640"/>
            <a:ext cx="10627535" cy="2057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8" hasCustomPrompt="1"/>
          </p:nvPr>
        </p:nvSpPr>
        <p:spPr>
          <a:xfrm>
            <a:off x="1297765" y="878612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4" name="Текст 6"/>
          <p:cNvSpPr>
            <a:spLocks noGrp="1"/>
          </p:cNvSpPr>
          <p:nvPr>
            <p:ph type="body" sz="quarter" idx="29" hasCustomPrompt="1"/>
          </p:nvPr>
        </p:nvSpPr>
        <p:spPr>
          <a:xfrm>
            <a:off x="12364228" y="6553200"/>
            <a:ext cx="10627535" cy="51968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br>
              <a:rPr lang="en-US" dirty="0"/>
            </a:br>
            <a:r>
              <a:rPr lang="en-US" dirty="0"/>
              <a:t>It has survived not only five centuries</a:t>
            </a:r>
          </a:p>
        </p:txBody>
      </p:sp>
      <p:sp>
        <p:nvSpPr>
          <p:cNvPr id="25" name="Текст 6"/>
          <p:cNvSpPr>
            <a:spLocks noGrp="1"/>
          </p:cNvSpPr>
          <p:nvPr>
            <p:ph type="body" sz="quarter" idx="30" hasCustomPrompt="1"/>
          </p:nvPr>
        </p:nvSpPr>
        <p:spPr>
          <a:xfrm>
            <a:off x="12364228" y="564668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</p:spTree>
    <p:extLst>
      <p:ext uri="{BB962C8B-B14F-4D97-AF65-F5344CB8AC3E}">
        <p14:creationId xmlns:p14="http://schemas.microsoft.com/office/powerpoint/2010/main" val="76621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 userDrawn="1"/>
        </p:nvSpPr>
        <p:spPr>
          <a:xfrm>
            <a:off x="1" y="3907504"/>
            <a:ext cx="11668538" cy="73700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7" hasCustomPrompt="1"/>
          </p:nvPr>
        </p:nvSpPr>
        <p:spPr>
          <a:xfrm>
            <a:off x="1297766" y="5697107"/>
            <a:ext cx="9217834" cy="507691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8" hasCustomPrompt="1"/>
          </p:nvPr>
        </p:nvSpPr>
        <p:spPr>
          <a:xfrm>
            <a:off x="1297765" y="4790588"/>
            <a:ext cx="92178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4370696"/>
            <a:ext cx="3749905" cy="20974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62%</a:t>
            </a:r>
            <a:endParaRPr lang="ru-RU" dirty="0"/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6468184"/>
            <a:ext cx="3761338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 dummy</a:t>
            </a:r>
            <a:br>
              <a:rPr lang="en-US" dirty="0"/>
            </a:br>
            <a:r>
              <a:rPr lang="en-US" dirty="0"/>
              <a:t>text of the printing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51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7281725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8328993"/>
            <a:ext cx="14312959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</a:t>
            </a:r>
            <a:br>
              <a:rPr lang="en-US" dirty="0"/>
            </a:br>
            <a:r>
              <a:rPr lang="en-US" dirty="0"/>
              <a:t>typesetting industry. Lorem Ipsum has been the industry's</a:t>
            </a:r>
            <a:br>
              <a:rPr lang="en-US" dirty="0"/>
            </a:br>
            <a:r>
              <a:rPr lang="en-US" dirty="0"/>
              <a:t>standard dummy text ever since the 1500s, when </a:t>
            </a:r>
            <a:br>
              <a:rPr lang="en-US" dirty="0"/>
            </a:br>
            <a:r>
              <a:rPr lang="en-US" dirty="0"/>
              <a:t>an unknown printer took a galley of type and scrambled</a:t>
            </a:r>
            <a:br>
              <a:rPr lang="en-US" dirty="0"/>
            </a:br>
            <a:r>
              <a:rPr lang="en-US" dirty="0"/>
              <a:t>it to make a type specimen book</a:t>
            </a:r>
            <a:endParaRPr lang="ru-RU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5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7" y="4572001"/>
            <a:ext cx="10626784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Стратегической целью НИТУ «МИСИС», согласно </a:t>
            </a:r>
            <a:br>
              <a:rPr lang="ru-RU" dirty="0"/>
            </a:br>
            <a:r>
              <a:rPr lang="ru-RU" dirty="0"/>
              <a:t>участию в Проекте «5–100», является вхождение </a:t>
            </a:r>
            <a:br>
              <a:rPr lang="ru-RU" dirty="0"/>
            </a:br>
            <a:r>
              <a:rPr lang="ru-RU" dirty="0"/>
              <a:t>и закрепление в числе ведущих мировых университетов </a:t>
            </a:r>
            <a:br>
              <a:rPr lang="ru-RU" dirty="0"/>
            </a:br>
            <a:r>
              <a:rPr lang="ru-RU" dirty="0"/>
              <a:t>по основным международным рейтингам (THE, QS), </a:t>
            </a:r>
            <a:br>
              <a:rPr lang="ru-RU" dirty="0"/>
            </a:br>
            <a:r>
              <a:rPr lang="ru-RU" dirty="0"/>
              <a:t>за счёт фундаментальных и прикладных исследований мирового уровня в материаловедении, нано- и </a:t>
            </a:r>
            <a:r>
              <a:rPr lang="ru-RU" dirty="0" err="1"/>
              <a:t>био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/>
              <a:t>технологиях, металлургии и горном деле.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8533870"/>
            <a:ext cx="11939588" cy="339308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4943270" y="8909945"/>
            <a:ext cx="6982029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ТОП-10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6411" y="10189483"/>
            <a:ext cx="6968889" cy="1379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spc="-70" baseline="0">
                <a:solidFill>
                  <a:schemeClr val="bg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Среди лучших вузов России, </a:t>
            </a:r>
            <a:br>
              <a:rPr lang="ru-RU" dirty="0"/>
            </a:br>
            <a:r>
              <a:rPr lang="ru-RU" dirty="0"/>
              <a:t>по версии «Интерфакс»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81" y="9141922"/>
            <a:ext cx="2286000" cy="189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09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Название данного</a:t>
            </a:r>
            <a:br>
              <a:rPr lang="ru-RU" dirty="0"/>
            </a:br>
            <a:r>
              <a:rPr lang="ru-RU" dirty="0"/>
              <a:t>блока информации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Постоянный поиск наиболее эффективных действующих</a:t>
            </a:r>
            <a:br>
              <a:rPr lang="ru-RU" dirty="0"/>
            </a:br>
            <a:r>
              <a:rPr lang="ru-RU" dirty="0"/>
              <a:t>веществ и их комбинаций,</a:t>
            </a:r>
            <a:br>
              <a:rPr lang="ru-RU" dirty="0"/>
            </a:br>
            <a:r>
              <a:rPr lang="ru-RU" dirty="0"/>
              <a:t>а также оригинальные</a:t>
            </a:r>
            <a:br>
              <a:rPr lang="ru-RU" dirty="0"/>
            </a:br>
            <a:r>
              <a:rPr lang="ru-RU" dirty="0"/>
              <a:t>инновационные препараты</a:t>
            </a:r>
          </a:p>
        </p:txBody>
      </p:sp>
    </p:spTree>
    <p:extLst>
      <p:ext uri="{BB962C8B-B14F-4D97-AF65-F5344CB8AC3E}">
        <p14:creationId xmlns:p14="http://schemas.microsoft.com/office/powerpoint/2010/main" val="2522694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Название данного</a:t>
            </a:r>
            <a:br>
              <a:rPr lang="ru-RU" dirty="0"/>
            </a:br>
            <a:r>
              <a:rPr lang="ru-RU" dirty="0"/>
              <a:t>блока информации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Постоянный поиск наиболее эффективных действующих</a:t>
            </a:r>
            <a:br>
              <a:rPr lang="ru-RU" dirty="0"/>
            </a:br>
            <a:r>
              <a:rPr lang="ru-RU" dirty="0"/>
              <a:t>веществ и их комбинаций,</a:t>
            </a:r>
            <a:br>
              <a:rPr lang="ru-RU" dirty="0"/>
            </a:br>
            <a:r>
              <a:rPr lang="ru-RU" dirty="0"/>
              <a:t>а также оригинальные</a:t>
            </a:r>
            <a:br>
              <a:rPr lang="ru-RU" dirty="0"/>
            </a:br>
            <a:r>
              <a:rPr lang="ru-RU" dirty="0"/>
              <a:t>инновационные препараты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042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368" y="3512130"/>
            <a:ext cx="3259345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Таблица 2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5007804" y="3512131"/>
            <a:ext cx="6937374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Сопроводительный текст</a:t>
            </a:r>
            <a:br>
              <a:rPr lang="ru-RU" dirty="0"/>
            </a:br>
            <a:r>
              <a:rPr lang="ru-RU" dirty="0"/>
              <a:t>к данной таблице</a:t>
            </a:r>
          </a:p>
        </p:txBody>
      </p:sp>
    </p:spTree>
    <p:extLst>
      <p:ext uri="{BB962C8B-B14F-4D97-AF65-F5344CB8AC3E}">
        <p14:creationId xmlns:p14="http://schemas.microsoft.com/office/powerpoint/2010/main" val="1398338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98516" y="10086693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Ленинский проспект, д. 4</a:t>
            </a:r>
            <a:br>
              <a:rPr lang="ru-RU" dirty="0"/>
            </a:br>
            <a:r>
              <a:rPr lang="ru-RU" dirty="0"/>
              <a:t>Москва, 119049</a:t>
            </a:r>
            <a:br>
              <a:rPr lang="ru-RU" dirty="0"/>
            </a:br>
            <a:r>
              <a:rPr lang="ru-RU" dirty="0"/>
              <a:t>тел. +7 (495) 955-00-32</a:t>
            </a:r>
            <a:br>
              <a:rPr lang="ru-RU" dirty="0"/>
            </a:br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 kancela@misis.ru</a:t>
            </a:r>
            <a:br>
              <a:rPr lang="ru-RU" dirty="0"/>
            </a:br>
            <a:r>
              <a:rPr lang="ru-RU" dirty="0"/>
              <a:t>misis.ru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184650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58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5E2A4-72D4-4DC4-9470-54C0EE06E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53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6" r:id="rId3"/>
    <p:sldLayoutId id="2147483677" r:id="rId4"/>
    <p:sldLayoutId id="2147483678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</p:sldLayoutIdLst>
  <p:hf hdr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34545" y="4104838"/>
            <a:ext cx="6363240" cy="10282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806" y="4104838"/>
            <a:ext cx="6322979" cy="1081653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98516" y="4158222"/>
            <a:ext cx="4936029" cy="974887"/>
          </a:xfrm>
        </p:spPr>
        <p:txBody>
          <a:bodyPr/>
          <a:lstStyle/>
          <a:p>
            <a:r>
              <a:rPr lang="ru-RU" sz="8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endParaRPr lang="ru-RU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8516" y="8542069"/>
            <a:ext cx="9952581" cy="1999559"/>
          </a:xfrm>
        </p:spPr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Инжиниринг нового поколения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1300459" y="11867187"/>
            <a:ext cx="5761821" cy="730250"/>
          </a:xfrm>
        </p:spPr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Анастасия Халимова</a:t>
            </a:r>
          </a:p>
        </p:txBody>
      </p:sp>
      <p:sp>
        <p:nvSpPr>
          <p:cNvPr id="2" name="Дата 11">
            <a:extLst>
              <a:ext uri="{FF2B5EF4-FFF2-40B4-BE49-F238E27FC236}">
                <a16:creationId xmlns:a16="http://schemas.microsoft.com/office/drawing/2014/main" id="{EC80368E-2407-E700-0EAC-FFDA58FBA3C2}"/>
              </a:ext>
            </a:extLst>
          </p:cNvPr>
          <p:cNvSpPr txBox="1">
            <a:spLocks/>
          </p:cNvSpPr>
          <p:nvPr/>
        </p:nvSpPr>
        <p:spPr>
          <a:xfrm>
            <a:off x="1300459" y="11322004"/>
            <a:ext cx="593692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1828709" rtl="0" eaLnBrk="1" latinLnBrk="0" hangingPunct="1"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98516" y="5355126"/>
            <a:ext cx="121888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СТУДЕНЧЕСКОГО КОНСТРУКТОРСКОГО БЮРО УНИВЕРСИТЕТА МИСИС 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167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E8583-E94F-C6D5-0549-4E1771D37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5" t="17568" r="23897" b="15780"/>
          <a:stretch/>
        </p:blipFill>
        <p:spPr>
          <a:xfrm>
            <a:off x="12192000" y="2452254"/>
            <a:ext cx="11977255" cy="11263745"/>
          </a:xfrm>
          <a:prstGeom prst="roundRect">
            <a:avLst>
              <a:gd name="adj" fmla="val 5295"/>
            </a:avLst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543E76-EBCE-175D-A663-276FA00D50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ABDE67B-19AF-E5B7-D95C-F63B3C740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516" y="2163817"/>
            <a:ext cx="10838066" cy="3130078"/>
          </a:xfrm>
        </p:spPr>
        <p:txBody>
          <a:bodyPr/>
          <a:lstStyle/>
          <a:p>
            <a:r>
              <a:rPr lang="ru-RU" sz="6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ЛУЧШИЙ ГОРИЗОНТАЛЬНЫЙ СПИННЕР 2024</a:t>
            </a:r>
            <a:endParaRPr lang="ru-RU" sz="6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2721CF7-8C28-2F65-23E0-C29F805E9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8517" y="7017374"/>
            <a:ext cx="7201247" cy="4534809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Наш робот «Легенда 17» стал первым горизонтальным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спиннером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победителем.</a:t>
            </a:r>
          </a:p>
          <a:p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Побеждал все типы роботов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144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1418C-0737-B095-F08B-BDADF1939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1F48F69-E97C-3C14-6335-7172B01CA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516" y="2115691"/>
            <a:ext cx="10626783" cy="897673"/>
          </a:xfrm>
        </p:spPr>
        <p:txBody>
          <a:bodyPr/>
          <a:lstStyle/>
          <a:p>
            <a:pPr>
              <a:tabLst>
                <a:tab pos="9871075" algn="l"/>
              </a:tabLst>
            </a:pPr>
            <a:r>
              <a:rPr lang="ru-RU" sz="7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ОПЫТ УЧАСТИЯ</a:t>
            </a:r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53F28C-3E73-B730-5AE9-27330855EC2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Инжиниринг нового поколения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ABD2A9CC-7B1C-B295-52BD-525915E2EBB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место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BD21410F-BD94-6DA5-5C36-A0ED24319C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региональном 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этапе 2024 года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9263BD13-54CD-DCCC-3E21-FF6A1ABA4EC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3</a:t>
            </a:fld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C4EF8EC-4BE9-3BC5-F1BE-0C56DD6BE91F}"/>
              </a:ext>
            </a:extLst>
          </p:cNvPr>
          <p:cNvGrpSpPr/>
          <p:nvPr/>
        </p:nvGrpSpPr>
        <p:grpSpPr>
          <a:xfrm>
            <a:off x="12465875" y="2153294"/>
            <a:ext cx="10525887" cy="9821648"/>
            <a:chOff x="12465875" y="2153294"/>
            <a:chExt cx="10525887" cy="98216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1817886-083D-34F3-8A8A-582ED7E038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1" r="2156" b="3784"/>
            <a:stretch/>
          </p:blipFill>
          <p:spPr bwMode="auto">
            <a:xfrm>
              <a:off x="12465875" y="2153295"/>
              <a:ext cx="6599365" cy="6359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8EE689E-C173-55F1-86A8-F7E6BD857B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42" t="45620" r="27260" b="23083"/>
            <a:stretch/>
          </p:blipFill>
          <p:spPr>
            <a:xfrm>
              <a:off x="12465875" y="8208704"/>
              <a:ext cx="10525887" cy="3766238"/>
            </a:xfrm>
            <a:prstGeom prst="roundRect">
              <a:avLst>
                <a:gd name="adj" fmla="val 0"/>
              </a:avLst>
            </a:prstGeom>
          </p:spPr>
        </p:pic>
        <p:pic>
          <p:nvPicPr>
            <p:cNvPr id="15" name="Рисунок 14" descr="Изображение выглядит как шина, автоспорт, колесо, Гоночный автомобиль&#10;&#10;Автоматически созданное описание">
              <a:extLst>
                <a:ext uri="{FF2B5EF4-FFF2-40B4-BE49-F238E27FC236}">
                  <a16:creationId xmlns:a16="http://schemas.microsoft.com/office/drawing/2014/main" id="{0EC5A661-F098-6A90-266B-3EEA87B8D3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44" t="2224" r="3398" b="-619"/>
            <a:stretch/>
          </p:blipFill>
          <p:spPr>
            <a:xfrm>
              <a:off x="18049201" y="2153294"/>
              <a:ext cx="4942561" cy="6096183"/>
            </a:xfrm>
            <a:prstGeom prst="rect">
              <a:avLst/>
            </a:prstGeom>
          </p:spPr>
        </p:pic>
      </p:grpSp>
      <p:sp>
        <p:nvSpPr>
          <p:cNvPr id="2" name="Текст 7">
            <a:extLst>
              <a:ext uri="{FF2B5EF4-FFF2-40B4-BE49-F238E27FC236}">
                <a16:creationId xmlns:a16="http://schemas.microsoft.com/office/drawing/2014/main" id="{E2A8B64D-9596-7A2A-8232-5306485AA9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8516" y="4521914"/>
            <a:ext cx="9445684" cy="287948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 </a:t>
            </a:r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международном этапе Битвы роботов 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 и 2024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 в показательных боях на Играх Будущего 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Всего участие в 8 боях за 2023-2024 </a:t>
            </a:r>
            <a:r>
              <a:rPr lang="ru-RU" sz="3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гг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986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EEC07-621A-97FA-7373-C4D6B279E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7" r="6393"/>
          <a:stretch/>
        </p:blipFill>
        <p:spPr>
          <a:xfrm>
            <a:off x="7590703" y="0"/>
            <a:ext cx="17792849" cy="13715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DB8598-A003-4A43-34CE-FBF41EA8B0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0"/>
          <a:stretch/>
        </p:blipFill>
        <p:spPr>
          <a:xfrm>
            <a:off x="0" y="0"/>
            <a:ext cx="22901564" cy="1371600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6C91519-FA9C-7451-6E68-917028191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517" y="2163817"/>
            <a:ext cx="7451784" cy="1147831"/>
          </a:xfrm>
        </p:spPr>
        <p:txBody>
          <a:bodyPr/>
          <a:lstStyle/>
          <a:p>
            <a:r>
              <a:rPr lang="ru-RU" sz="8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endParaRPr lang="ru-RU"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64C01C4-5092-DD40-448E-1534EEA79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8518" y="5687337"/>
            <a:ext cx="7055774" cy="29929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состав СКБ входит более 15 студентов инженеров МИСИС, в том числе сотрудники ЦНИ РТК</a:t>
            </a:r>
          </a:p>
        </p:txBody>
      </p:sp>
    </p:spTree>
    <p:extLst>
      <p:ext uri="{BB962C8B-B14F-4D97-AF65-F5344CB8AC3E}">
        <p14:creationId xmlns:p14="http://schemas.microsoft.com/office/powerpoint/2010/main" val="1537161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>
          <a:xfrm>
            <a:off x="1298516" y="2115691"/>
            <a:ext cx="15831243" cy="1737165"/>
          </a:xfrm>
        </p:spPr>
        <p:txBody>
          <a:bodyPr/>
          <a:lstStyle/>
          <a:p>
            <a:r>
              <a:rPr lang="ru-RU" sz="7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СОЦСЕТИ</a:t>
            </a:r>
            <a: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298516" y="3043458"/>
            <a:ext cx="9030048" cy="809398"/>
          </a:xfrm>
        </p:spPr>
        <p:txBody>
          <a:bodyPr/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 набирают тысячи просмотров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Инжиниринг нового поколения</a:t>
            </a:r>
          </a:p>
        </p:txBody>
      </p:sp>
      <p:sp>
        <p:nvSpPr>
          <p:cNvPr id="40" name="Номер слайда 3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5</a:t>
            </a:fld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2229886" y="5260108"/>
            <a:ext cx="19922640" cy="5997080"/>
            <a:chOff x="1298516" y="5260108"/>
            <a:chExt cx="19922640" cy="5997080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8" t="19056" r="8598" b="10010"/>
            <a:stretch/>
          </p:blipFill>
          <p:spPr>
            <a:xfrm>
              <a:off x="1298516" y="5261678"/>
              <a:ext cx="5995903" cy="5993939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1" t="2836" r="2841" b="2512"/>
            <a:stretch/>
          </p:blipFill>
          <p:spPr>
            <a:xfrm>
              <a:off x="15263917" y="5264530"/>
              <a:ext cx="5957239" cy="5991087"/>
            </a:xfrm>
            <a:prstGeom prst="rect">
              <a:avLst/>
            </a:prstGeom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3" t="2931" r="2885" b="3218"/>
            <a:stretch/>
          </p:blipFill>
          <p:spPr>
            <a:xfrm>
              <a:off x="8255000" y="5260108"/>
              <a:ext cx="6048336" cy="5997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1691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>
          <a:xfrm>
            <a:off x="1298516" y="2115691"/>
            <a:ext cx="15831243" cy="1737165"/>
          </a:xfrm>
        </p:spPr>
        <p:txBody>
          <a:bodyPr/>
          <a:lstStyle/>
          <a:p>
            <a:r>
              <a:rPr lang="ru-RU" sz="7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КОНТАКТЫ</a:t>
            </a:r>
            <a: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7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4821382" y="5151816"/>
            <a:ext cx="8382001" cy="4389113"/>
          </a:xfrm>
        </p:spPr>
        <p:txBody>
          <a:bodyPr/>
          <a:lstStyle/>
          <a:p>
            <a:pPr algn="r"/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 и капитан: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Анастасия Халимова</a:t>
            </a:r>
          </a:p>
          <a:p>
            <a:pPr algn="r"/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г: @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nastenka_khalimova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Номер: +7 915 620 8838 </a:t>
            </a:r>
          </a:p>
          <a:p>
            <a:pPr algn="r"/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Почта: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an.khalimova@edu.misis.ru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Инжиниринг нового поколения</a:t>
            </a:r>
          </a:p>
        </p:txBody>
      </p:sp>
      <p:sp>
        <p:nvSpPr>
          <p:cNvPr id="40" name="Номер слайда 3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6B5E2A4-72D4-4DC4-9470-54C0EE06E412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6" b="25020"/>
          <a:stretch/>
        </p:blipFill>
        <p:spPr>
          <a:xfrm>
            <a:off x="14102345" y="3241963"/>
            <a:ext cx="8084260" cy="820881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236789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b046ea12b569ac8bf86d82b576cb1034ccd2f"/>
</p:tagLst>
</file>

<file path=ppt/theme/theme1.xml><?xml version="1.0" encoding="utf-8"?>
<a:theme xmlns:a="http://schemas.openxmlformats.org/drawingml/2006/main" name="Misis">
  <a:themeElements>
    <a:clrScheme name="MISIS">
      <a:dk1>
        <a:sysClr val="windowText" lastClr="000000"/>
      </a:dk1>
      <a:lt1>
        <a:srgbClr val="FFFFFF"/>
      </a:lt1>
      <a:dk2>
        <a:srgbClr val="505569"/>
      </a:dk2>
      <a:lt2>
        <a:srgbClr val="FFFFFF"/>
      </a:lt2>
      <a:accent1>
        <a:srgbClr val="0541F0"/>
      </a:accent1>
      <a:accent2>
        <a:srgbClr val="37EBFF"/>
      </a:accent2>
      <a:accent3>
        <a:srgbClr val="505569"/>
      </a:accent3>
      <a:accent4>
        <a:srgbClr val="0541F0"/>
      </a:accent4>
      <a:accent5>
        <a:srgbClr val="0A1E64"/>
      </a:accent5>
      <a:accent6>
        <a:srgbClr val="0A1E64"/>
      </a:accent6>
      <a:hlink>
        <a:srgbClr val="00B5E2"/>
      </a:hlink>
      <a:folHlink>
        <a:srgbClr val="E4002B"/>
      </a:folHlink>
    </a:clrScheme>
    <a:fontScheme name="Другая 9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2527</TotalTime>
  <Words>128</Words>
  <Application>Microsoft Office PowerPoint</Application>
  <PresentationFormat>Произвольный</PresentationFormat>
  <Paragraphs>38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Tahoma</vt:lpstr>
      <vt:lpstr>TT Norms Pro</vt:lpstr>
      <vt:lpstr>TT Norms Pro Medium</vt:lpstr>
      <vt:lpstr>Misis</vt:lpstr>
      <vt:lpstr>Команда</vt:lpstr>
      <vt:lpstr>ЛУЧШИЙ ГОРИЗОНТАЛЬНЫЙ СПИННЕР 2024</vt:lpstr>
      <vt:lpstr>ОПЫТ УЧАСТИЯ</vt:lpstr>
      <vt:lpstr>КОМАНДА</vt:lpstr>
      <vt:lpstr>СОЦСЕТИ </vt:lpstr>
      <vt:lpstr>КОНТАКТЫ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ДД</dc:creator>
  <cp:lastModifiedBy>Настя Халимова</cp:lastModifiedBy>
  <cp:revision>139</cp:revision>
  <dcterms:created xsi:type="dcterms:W3CDTF">2022-07-26T11:52:44Z</dcterms:created>
  <dcterms:modified xsi:type="dcterms:W3CDTF">2025-06-08T07:32:09Z</dcterms:modified>
</cp:coreProperties>
</file>