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301" r:id="rId3"/>
    <p:sldId id="303" r:id="rId4"/>
    <p:sldId id="266" r:id="rId5"/>
    <p:sldId id="309" r:id="rId6"/>
    <p:sldId id="312" r:id="rId7"/>
    <p:sldId id="316" r:id="rId8"/>
    <p:sldId id="318" r:id="rId9"/>
    <p:sldId id="322" r:id="rId10"/>
    <p:sldId id="323" r:id="rId11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1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3" Type="http://schemas.openxmlformats.org/officeDocument/2006/relationships/image" Target="../media/image3.png" /><Relationship Id="rId7" Type="http://schemas.openxmlformats.org/officeDocument/2006/relationships/image" Target="../media/image6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1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8.png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9.png" /><Relationship Id="rId4" Type="http://schemas.openxmlformats.org/officeDocument/2006/relationships/image" Target="../media/image3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0.png" /><Relationship Id="rId4" Type="http://schemas.openxmlformats.org/officeDocument/2006/relationships/image" Target="../media/image3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2.png" /><Relationship Id="rId5" Type="http://schemas.openxmlformats.org/officeDocument/2006/relationships/image" Target="../media/image11.png" /><Relationship Id="rId4" Type="http://schemas.openxmlformats.org/officeDocument/2006/relationships/image" Target="../media/image1.pn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3.png" /><Relationship Id="rId4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89;p1"/>
          <p:cNvGrpSpPr/>
          <p:nvPr/>
        </p:nvGrpSpPr>
        <p:grpSpPr>
          <a:xfrm>
            <a:off x="-132522" y="-642"/>
            <a:ext cx="12192000" cy="6858001"/>
            <a:chOff x="0" y="0"/>
            <a:chExt cx="12192000" cy="6857999"/>
          </a:xfrm>
        </p:grpSpPr>
        <p:pic>
          <p:nvPicPr>
            <p:cNvPr id="115" name="Google Shape;90;p1" descr="Google Shape;90;p1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" name="Google Shape;91;p1"/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sp>
        <p:nvSpPr>
          <p:cNvPr id="118" name="Google Shape;92;p1"/>
          <p:cNvSpPr/>
          <p:nvPr/>
        </p:nvSpPr>
        <p:spPr>
          <a:xfrm>
            <a:off x="179447" y="4043163"/>
            <a:ext cx="6451601" cy="579121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Google Shape;93;p1"/>
          <p:cNvSpPr txBox="1"/>
          <p:nvPr/>
        </p:nvSpPr>
        <p:spPr>
          <a:xfrm>
            <a:off x="168517" y="1213327"/>
            <a:ext cx="7980686" cy="23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5800" b="1"/>
            </a:pP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Улучшение безопасности общеобразовательных учреждений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Google Shape;94;p1" descr="Google Shape;94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95;p1" descr="Google Shape;95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39" y="81350"/>
            <a:ext cx="1158241" cy="485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-43543" y="-81352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34CBD7B4-1A61-952D-6512-F467526BA2FF}"/>
              </a:ext>
            </a:extLst>
          </p:cNvPr>
          <p:cNvSpPr txBox="1"/>
          <p:nvPr/>
        </p:nvSpPr>
        <p:spPr>
          <a:xfrm>
            <a:off x="594376" y="2743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Профиль команды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47;p4">
            <a:extLst>
              <a:ext uri="{FF2B5EF4-FFF2-40B4-BE49-F238E27FC236}">
                <a16:creationId xmlns:a16="http://schemas.microsoft.com/office/drawing/2014/main" id="{B97A52C0-A04E-65CB-459D-D941FB5539F0}"/>
              </a:ext>
            </a:extLst>
          </p:cNvPr>
          <p:cNvSpPr/>
          <p:nvPr/>
        </p:nvSpPr>
        <p:spPr>
          <a:xfrm>
            <a:off x="-1" y="761999"/>
            <a:ext cx="4500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1E3420F-5A1A-6AE7-81D0-FBE5E87128AB}"/>
              </a:ext>
            </a:extLst>
          </p:cNvPr>
          <p:cNvSpPr/>
          <p:nvPr/>
        </p:nvSpPr>
        <p:spPr>
          <a:xfrm>
            <a:off x="327875" y="1635759"/>
            <a:ext cx="2895600" cy="3320553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2434E-AB9E-C1AF-5E14-C5C2B844D983}"/>
              </a:ext>
            </a:extLst>
          </p:cNvPr>
          <p:cNvSpPr txBox="1"/>
          <p:nvPr/>
        </p:nvSpPr>
        <p:spPr>
          <a:xfrm>
            <a:off x="640709" y="5133339"/>
            <a:ext cx="24143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Эльвира Меликова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ПС-22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E171F9-0E4C-1EEA-2CBB-1055D189581F}"/>
              </a:ext>
            </a:extLst>
          </p:cNvPr>
          <p:cNvSpPr/>
          <p:nvPr/>
        </p:nvSpPr>
        <p:spPr>
          <a:xfrm>
            <a:off x="3784165" y="2368934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147B22F-AD4B-1D9C-A833-09D522FB1E32}"/>
              </a:ext>
            </a:extLst>
          </p:cNvPr>
          <p:cNvSpPr/>
          <p:nvPr/>
        </p:nvSpPr>
        <p:spPr>
          <a:xfrm>
            <a:off x="6349225" y="2399888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F9C8270-37D1-312E-26B5-752C1458BCAF}"/>
              </a:ext>
            </a:extLst>
          </p:cNvPr>
          <p:cNvSpPr/>
          <p:nvPr/>
        </p:nvSpPr>
        <p:spPr>
          <a:xfrm>
            <a:off x="8986606" y="2399888"/>
            <a:ext cx="1860729" cy="1854201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BE691B-B724-CC18-981E-F066D433ECE6}"/>
              </a:ext>
            </a:extLst>
          </p:cNvPr>
          <p:cNvSpPr txBox="1"/>
          <p:nvPr/>
        </p:nvSpPr>
        <p:spPr>
          <a:xfrm>
            <a:off x="3666148" y="4534908"/>
            <a:ext cx="2093522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Шахлар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Абдуллаев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Веб-дизайнер,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ПС-22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D5F1A0-F75A-C88E-7E01-462640ACE20B}"/>
              </a:ext>
            </a:extLst>
          </p:cNvPr>
          <p:cNvSpPr txBox="1"/>
          <p:nvPr/>
        </p:nvSpPr>
        <p:spPr>
          <a:xfrm>
            <a:off x="8937236" y="4534908"/>
            <a:ext cx="2252924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Александр Лупка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Генератор идей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ПС-22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F93156-26FA-1DC3-5C70-87F45A0FE76F}"/>
              </a:ext>
            </a:extLst>
          </p:cNvPr>
          <p:cNvSpPr txBox="1"/>
          <p:nvPr/>
        </p:nvSpPr>
        <p:spPr>
          <a:xfrm>
            <a:off x="6096000" y="4534908"/>
            <a:ext cx="2526204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Альтимир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Стрельников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Аналитик,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ПС-22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8B849C-47D9-245F-4A37-31E69B2225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509" r="29434" b="18911"/>
          <a:stretch/>
        </p:blipFill>
        <p:spPr>
          <a:xfrm>
            <a:off x="8986605" y="2394445"/>
            <a:ext cx="1860729" cy="1854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65B7FB5-2D40-EB51-16D5-1D55F2C88A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747" b="29577"/>
          <a:stretch/>
        </p:blipFill>
        <p:spPr>
          <a:xfrm>
            <a:off x="342171" y="1578602"/>
            <a:ext cx="2881303" cy="335101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43EE99F-FBFD-794B-154D-9606C3562C0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066" t="12526" r="2306" b="18170"/>
          <a:stretch/>
        </p:blipFill>
        <p:spPr>
          <a:xfrm>
            <a:off x="3784164" y="2350899"/>
            <a:ext cx="1857490" cy="189774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D31171F-3215-1EA6-7737-7810774969F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154" t="23515" r="23248" b="25160"/>
          <a:stretch/>
        </p:blipFill>
        <p:spPr>
          <a:xfrm>
            <a:off x="6345985" y="2375384"/>
            <a:ext cx="1863969" cy="187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085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66;p10"/>
          <p:cNvGrpSpPr/>
          <p:nvPr/>
        </p:nvGrpSpPr>
        <p:grpSpPr>
          <a:xfrm>
            <a:off x="71318" y="1"/>
            <a:ext cx="12192000" cy="6857999"/>
            <a:chOff x="0" y="0"/>
            <a:chExt cx="12192000" cy="6858000"/>
          </a:xfrm>
        </p:grpSpPr>
        <p:grpSp>
          <p:nvGrpSpPr>
            <p:cNvPr id="239" name="Google Shape;267;p10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37" name="Google Shape;268;p10" descr="Google Shape;268;p10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8" name="Google Shape;269;p10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40" name="Google Shape;270;p10" descr="Google Shape;270;p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Google Shape;271;p10" descr="Google Shape;271;p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Google Shape;272;p10"/>
          <p:cNvSpPr txBox="1"/>
          <p:nvPr/>
        </p:nvSpPr>
        <p:spPr>
          <a:xfrm>
            <a:off x="594376" y="274324"/>
            <a:ext cx="2885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44" name="Google Shape;273;p10"/>
          <p:cNvSpPr/>
          <p:nvPr/>
        </p:nvSpPr>
        <p:spPr>
          <a:xfrm>
            <a:off x="-1" y="761999"/>
            <a:ext cx="3276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74;p10">
            <a:extLst>
              <a:ext uri="{FF2B5EF4-FFF2-40B4-BE49-F238E27FC236}">
                <a16:creationId xmlns:a16="http://schemas.microsoft.com/office/drawing/2014/main" id="{B1403F65-A442-7379-084E-2416179D857F}"/>
              </a:ext>
            </a:extLst>
          </p:cNvPr>
          <p:cNvSpPr txBox="1"/>
          <p:nvPr/>
        </p:nvSpPr>
        <p:spPr>
          <a:xfrm>
            <a:off x="594376" y="1132098"/>
            <a:ext cx="7880714" cy="526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городе существует проблема обеспечения безопасности в общеобразовательных учреждениях. Отсутствие арочных металлодетекторов, турникетов, а также подготовленного охранника подвергают риску безопасность людей.</a:t>
            </a: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эту проблему решают, оснащая специальным оборудование лишь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небольшую часть школ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методы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неэффективны, потому что охватывают не все школы нашего города, а именно около 60% от общего количества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этом уровень подростковой преступности в Норильских школах составляет 50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- 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сточник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УПРиУ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 sz="1800"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943CAF-0648-9BBA-8010-15ABE251A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4792" y="1739790"/>
            <a:ext cx="3445890" cy="344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150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85;p11"/>
          <p:cNvGrpSpPr/>
          <p:nvPr/>
        </p:nvGrpSpPr>
        <p:grpSpPr>
          <a:xfrm>
            <a:off x="0" y="-643"/>
            <a:ext cx="12192000" cy="6858001"/>
            <a:chOff x="0" y="0"/>
            <a:chExt cx="12192000" cy="6858000"/>
          </a:xfrm>
        </p:grpSpPr>
        <p:grpSp>
          <p:nvGrpSpPr>
            <p:cNvPr id="255" name="Google Shape;286;p11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253" name="Google Shape;287;p11" descr="Google Shape;287;p11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54" name="Google Shape;288;p11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6" name="Google Shape;289;p11" descr="Google Shape;289;p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7" name="Google Shape;290;p11" descr="Google Shape;290;p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9" name="Google Shape;291;p11"/>
          <p:cNvSpPr txBox="1"/>
          <p:nvPr/>
        </p:nvSpPr>
        <p:spPr>
          <a:xfrm>
            <a:off x="594375" y="274324"/>
            <a:ext cx="52779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</p:txBody>
      </p:sp>
      <p:sp>
        <p:nvSpPr>
          <p:cNvPr id="260" name="Google Shape;292;p11"/>
          <p:cNvSpPr/>
          <p:nvPr/>
        </p:nvSpPr>
        <p:spPr>
          <a:xfrm>
            <a:off x="-1" y="761999"/>
            <a:ext cx="5292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Google Shape;296;p11"/>
          <p:cNvSpPr txBox="1"/>
          <p:nvPr/>
        </p:nvSpPr>
        <p:spPr>
          <a:xfrm>
            <a:off x="465038" y="2981669"/>
            <a:ext cx="3007941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i="1">
                <a:solidFill>
                  <a:srgbClr val="7F7F7F"/>
                </a:solidFill>
              </a:defRPr>
            </a:lvl1pPr>
          </a:lstStyle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Google Shape;297;p11"/>
          <p:cNvSpPr txBox="1"/>
          <p:nvPr/>
        </p:nvSpPr>
        <p:spPr>
          <a:xfrm>
            <a:off x="3716027" y="1054382"/>
            <a:ext cx="8010935" cy="5078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</a:t>
            </a:r>
            <a:r>
              <a:rPr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r>
              <a:rPr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-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МБОУ</a:t>
            </a:r>
            <a:r>
              <a:rPr lang="az-Latn-AZ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среднего образования, школы, гимназии, лицеи слабо оснащённые безопасностью при входе около 40%, покупатели департаменты отвечающие за обеспечение безопасности в образовательных учреждениях</a:t>
            </a:r>
            <a:r>
              <a:rPr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 подготовленных специалистов и оснащени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специальным оборудованием, обеспечение безопасности учащихся, преподавателей и персонала, улучшение репутации школы среди остальных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</a:t>
            </a:r>
            <a:r>
              <a:rPr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металлодетекторы и сотрудники охраны в школах, охранные предприятия 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 оснащенная система оборудования и низкая квалификация сотрудников охран, старение персонала, недостаток финансовых средств(высокие цены на оборудование)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 b="1">
                <a:solidFill>
                  <a:srgbClr val="20A1D4"/>
                </a:solidFill>
              </a:defRPr>
            </a:pP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ценит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потребитель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обращает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качество продукта и приемлемую цену, доступность и понятность, простоту в использовании, результативность и эффективность</a:t>
            </a:r>
            <a:r>
              <a:rPr lang="ru-RU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E5ADF9-58E1-A5DF-3A84-AE00A8805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19" y="1919129"/>
            <a:ext cx="3199560" cy="2125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-98243" y="-1"/>
            <a:ext cx="12192000" cy="6858001"/>
            <a:chOff x="0" y="0"/>
            <a:chExt cx="12192000" cy="6858000"/>
          </a:xfrm>
        </p:grpSpPr>
        <p:grpSp>
          <p:nvGrpSpPr>
            <p:cNvPr id="303" name="Google Shape;343;p14"/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7999"/>
            </a:xfrm>
          </p:grpSpPr>
          <p:pic>
            <p:nvPicPr>
              <p:cNvPr id="301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02" name="Google Shape;345;p14"/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2772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5" y="274319"/>
            <a:ext cx="203246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98243" y="1158192"/>
            <a:ext cx="731080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FaceControl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сканер, считыватель, основанный на технологии нейросети (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нтерактивная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база данных, устройство учитывающее специфику НПР),хранящая в себе биометрию учащихся и сотрудников. Отличается от других методов прохода через контрольно – пропускные пункты тем, что для прохода не требует ношения карточек.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/ возможности: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Нейросеть, точно распознающая лица. Более э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ффективна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безопасность в образовательных учреждениях.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использования</a:t>
            </a:r>
            <a:r>
              <a:rPr lang="en-US" sz="20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при входе в учебное заведение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385495-A4AC-8C31-6678-331B7A00445D}"/>
              </a:ext>
            </a:extLst>
          </p:cNvPr>
          <p:cNvSpPr/>
          <p:nvPr/>
        </p:nvSpPr>
        <p:spPr>
          <a:xfrm>
            <a:off x="7361178" y="1198880"/>
            <a:ext cx="3469382" cy="3590161"/>
          </a:xfrm>
          <a:prstGeom prst="rect">
            <a:avLst/>
          </a:prstGeom>
          <a:noFill/>
          <a:ln w="19050">
            <a:solidFill>
              <a:srgbClr val="08C8D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045F95-3D5A-C298-84AA-797A68B17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4015" y="798001"/>
            <a:ext cx="4544009" cy="416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-132133" y="-81352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246016" y="1151248"/>
            <a:ext cx="722830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Наше решение основано на технологии: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Биометрических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данных (накопление базы данных обучающихся, сотрудников школы) и специального кода для родителей. Систему невозможно обмануть – технология анализирует уникальную геометрию лица каждого посетителя. Также для распознавания лица требуется всего секунда, что помогает избегать толп и давки на проходной. Важным преимуществом для безопасности можно отнести то, что ключи и карточки можно подделать, а прохождение по сканеру лица невозможно, если человека нет в базе системы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обладает следующими техническими параметрами: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Точное определение личности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скорость передачи информации,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высокий объем памяти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 технологии: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TRL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23FF41-6D44-C3AB-EEEE-34D7EA222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8558" y="931100"/>
            <a:ext cx="3764197" cy="2751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62F764-C0D7-3752-3F22-A841F4E31F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558" y="3909527"/>
            <a:ext cx="3764196" cy="2491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83;p16"/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2193418469"/>
              </p:ext>
            </p:extLst>
          </p:nvPr>
        </p:nvGraphicFramePr>
        <p:xfrm>
          <a:off x="377632" y="1099692"/>
          <a:ext cx="11136343" cy="5266949"/>
        </p:xfrm>
        <a:graphic>
          <a:graphicData uri="http://schemas.openxmlformats.org/drawingml/2006/table">
            <a:tbl>
              <a:tblPr firstRow="1" bandRow="1"/>
              <a:tblGrid>
                <a:gridCol w="3312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8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8817">
                  <a:extLst>
                    <a:ext uri="{9D8B030D-6E8A-4147-A177-3AD203B41FA5}">
                      <a16:colId xmlns:a16="http://schemas.microsoft.com/office/drawing/2014/main" val="4064528809"/>
                    </a:ext>
                  </a:extLst>
                </a:gridCol>
              </a:tblGrid>
              <a:tr h="111314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Критерии</a:t>
                      </a:r>
                      <a:endParaRPr sz="24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Наш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sz="2400" b="1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проект</a:t>
                      </a:r>
                      <a:endParaRPr sz="24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2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«СБИС»</a:t>
                      </a:r>
                      <a:endParaRPr sz="20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2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«</a:t>
                      </a: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HIKVISION</a:t>
                      </a:r>
                      <a:r>
                        <a:rPr lang="ru-RU" sz="2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»</a:t>
                      </a:r>
                      <a:endParaRPr sz="20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9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Объем</a:t>
                      </a:r>
                      <a:r>
                        <a:rPr lang="ru-RU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памяти базы данных</a:t>
                      </a:r>
                      <a:endParaRPr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67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Точность р</a:t>
                      </a: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аспознавания</a:t>
                      </a:r>
                      <a:r>
                        <a:rPr lang="ru-RU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личности</a:t>
                      </a:r>
                      <a:endParaRPr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см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см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25см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367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Работоспособность в экстремальных условиях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46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1400" dirty="0">
                          <a:sym typeface="Arial"/>
                        </a:rPr>
                        <a:t> </a:t>
                      </a: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Простота в использовании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46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Стоимость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т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т.р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5" marR="45725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161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Google Shape;383;p16">
            <a:extLst>
              <a:ext uri="{FF2B5EF4-FFF2-40B4-BE49-F238E27FC236}">
                <a16:creationId xmlns:a16="http://schemas.microsoft.com/office/drawing/2014/main" id="{68C08D72-E06C-B839-4E5D-EBAB43DE51C2}"/>
              </a:ext>
            </a:extLst>
          </p:cNvPr>
          <p:cNvSpPr/>
          <p:nvPr/>
        </p:nvSpPr>
        <p:spPr>
          <a:xfrm>
            <a:off x="-1" y="761999"/>
            <a:ext cx="3888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86;p16">
            <a:extLst>
              <a:ext uri="{FF2B5EF4-FFF2-40B4-BE49-F238E27FC236}">
                <a16:creationId xmlns:a16="http://schemas.microsoft.com/office/drawing/2014/main" id="{F76A626F-B10E-EDF5-B99A-1E55B18CB943}"/>
              </a:ext>
            </a:extLst>
          </p:cNvPr>
          <p:cNvSpPr txBox="1"/>
          <p:nvPr/>
        </p:nvSpPr>
        <p:spPr>
          <a:xfrm>
            <a:off x="594364" y="274319"/>
            <a:ext cx="358409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ОБЪЁМ РЫНКА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392;g208d8d4173f_0_186">
            <a:extLst>
              <a:ext uri="{FF2B5EF4-FFF2-40B4-BE49-F238E27FC236}">
                <a16:creationId xmlns:a16="http://schemas.microsoft.com/office/drawing/2014/main" id="{E639243F-84AC-8BFE-4469-F8E8D8C306E7}"/>
              </a:ext>
            </a:extLst>
          </p:cNvPr>
          <p:cNvSpPr/>
          <p:nvPr/>
        </p:nvSpPr>
        <p:spPr>
          <a:xfrm>
            <a:off x="326571" y="886469"/>
            <a:ext cx="11530150" cy="16399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ТАМ: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Комплекс мер по обеспечению безопасных условий учебного процесса должен отвечать требованиям государственного стандарта «ССБТ Общие требования к системе управления охраной труда в организации» (ГОСТ Р 12.0.006-2002) [9, c.62] Меры по охране труда и технике безопасности призваны не допустить травматизма учащихся в образовательном учреждении</a:t>
            </a:r>
            <a:r>
              <a:rPr lang="ru-RU" sz="20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.</a:t>
            </a:r>
          </a:p>
        </p:txBody>
      </p:sp>
      <p:sp>
        <p:nvSpPr>
          <p:cNvPr id="17" name="Google Shape;393;g208d8d4173f_0_186">
            <a:extLst>
              <a:ext uri="{FF2B5EF4-FFF2-40B4-BE49-F238E27FC236}">
                <a16:creationId xmlns:a16="http://schemas.microsoft.com/office/drawing/2014/main" id="{E5B4B977-031F-C653-482B-A4BE6FC84F96}"/>
              </a:ext>
            </a:extLst>
          </p:cNvPr>
          <p:cNvSpPr/>
          <p:nvPr/>
        </p:nvSpPr>
        <p:spPr>
          <a:xfrm>
            <a:off x="326571" y="2526379"/>
            <a:ext cx="11538858" cy="16399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SAM:</a:t>
            </a:r>
            <a:endParaRPr lang="ru-RU" sz="16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Medium"/>
              <a:cs typeface="Times New Roman" panose="02020603050405020304" pitchFamily="18" charset="0"/>
              <a:sym typeface="Montserrat Medium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Medium"/>
                <a:cs typeface="Times New Roman" panose="02020603050405020304" pitchFamily="18" charset="0"/>
                <a:sym typeface="Montserrat Medium"/>
              </a:rPr>
              <a:t>В новом учебном году в красноярских школах открылись современные трудовые мастерские для ребят с ограниченными возможностями здоровья. На оснащение и оформление помещений в рамках национального проекта «Образование» из краевого и федерального бюджета было выделено более 15 млн рублей.</a:t>
            </a:r>
          </a:p>
        </p:txBody>
      </p:sp>
      <p:sp>
        <p:nvSpPr>
          <p:cNvPr id="18" name="Google Shape;394;g208d8d4173f_0_186">
            <a:extLst>
              <a:ext uri="{FF2B5EF4-FFF2-40B4-BE49-F238E27FC236}">
                <a16:creationId xmlns:a16="http://schemas.microsoft.com/office/drawing/2014/main" id="{F630E669-019B-00A1-2783-289868974E39}"/>
              </a:ext>
            </a:extLst>
          </p:cNvPr>
          <p:cNvSpPr/>
          <p:nvPr/>
        </p:nvSpPr>
        <p:spPr>
          <a:xfrm>
            <a:off x="326571" y="3826478"/>
            <a:ext cx="11538858" cy="23603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SOM:</a:t>
            </a:r>
            <a:endParaRPr sz="24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Medium"/>
              <a:cs typeface="Times New Roman" panose="02020603050405020304" pitchFamily="18" charset="0"/>
              <a:sym typeface="Montserrat Medium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Montserrat Medium"/>
                <a:cs typeface="Times New Roman" panose="02020603050405020304" pitchFamily="18" charset="0"/>
                <a:sym typeface="Montserrat Medium"/>
              </a:rPr>
              <a:t>На совещании при Главе города присутствовала депутат Законодательного Собрания Красноярского края Людмила Магомедова, а также представители структурных подразделений Администрации города и силовых структур. В числе вопросов и предложений прозвучали проверка и контроль над пунктами передачи информации (оповещения) в школах, по окончанию ограничений, связанных с пандемией, введение дополнительных дежурств среди юношей-старшеклассников в зданиях школ, внесение дополнительной информации в программу уроков ОБЖ по действиям в случае угрозы, а также проведение специальных курсов по психологии для учителей с выдачей соответствующих удостоверений – 7 680 000 рублей.</a:t>
            </a:r>
            <a:endParaRPr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Montserrat Medium"/>
              <a:cs typeface="Times New Roman" panose="02020603050405020304" pitchFamily="18" charset="0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440443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42;p14"/>
          <p:cNvGrpSpPr/>
          <p:nvPr/>
        </p:nvGrpSpPr>
        <p:grpSpPr>
          <a:xfrm>
            <a:off x="20" y="1282"/>
            <a:ext cx="12191980" cy="6856720"/>
            <a:chOff x="20" y="1282"/>
            <a:chExt cx="12191980" cy="6856719"/>
          </a:xfrm>
        </p:grpSpPr>
        <p:pic>
          <p:nvPicPr>
            <p:cNvPr id="301" name="Google Shape;344;p14" descr="Google Shape;344;p14"/>
            <p:cNvPicPr>
              <a:picLocks noChangeAspect="1"/>
            </p:cNvPicPr>
            <p:nvPr/>
          </p:nvPicPr>
          <p:blipFill>
            <a:blip r:embed="rId3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4" name="Google Shape;346;p14" descr="Google Shape;346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Google Shape;347;p14" descr="Google Shape;347;p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Google Shape;348;p14"/>
          <p:cNvSpPr/>
          <p:nvPr/>
        </p:nvSpPr>
        <p:spPr>
          <a:xfrm>
            <a:off x="0" y="761999"/>
            <a:ext cx="4356000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274319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1DDF9F-CDAC-5BFD-C1A3-65021F92ECA4}"/>
              </a:ext>
            </a:extLst>
          </p:cNvPr>
          <p:cNvSpPr txBox="1"/>
          <p:nvPr/>
        </p:nvSpPr>
        <p:spPr>
          <a:xfrm>
            <a:off x="571666" y="978325"/>
            <a:ext cx="111307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 потребителей: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пользователями нашей системы безопасности будут образовательные учреждения города Норильск, также в случае успеха планируется установить наши технологии в Кайеркане, Талнахе 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Оганере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предложения: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предложенная модель обеспечения безопасности образовательных учреждений в сочетании с системой подготовки специалистов и работников образования позволит решить основные проблемы обеспечения безопасности образовательных учреждений.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с потребителями: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станет интересен многим образовательным учреждениям из-за высокой степени безопасности, точного распознавания личности, а также современного внешнего вида и привлекательности. Техническая поддержка, обучение работе с системой, пополнение базы данных.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продажи, размещение рекламы в мобильных приложениях, телереклама, а также реклама в общественных местах.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дохода: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FaceControl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виды деятельности: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поставка устройств системы безопасности в образовательных учреждениях.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а)материальные (серверы и ПК для разработки);б)информация (лицензии на использование ПО и др.);в)кадровые (команда: дизайнер, аналитик и генератор идей);г) время (длительность процесса разработки).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партнеры: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г. Норильск,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Yandex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акселератор ЗГУ.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оплата за размещение рекламы, аренда офисного помещения для разработки, оплата контакта лицензий на нейросеть, зарплата разработчикам.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407701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A972F05-16E6-B335-51BC-F0EDAB9E6F0E}"/>
              </a:ext>
            </a:extLst>
          </p:cNvPr>
          <p:cNvGrpSpPr/>
          <p:nvPr/>
        </p:nvGrpSpPr>
        <p:grpSpPr>
          <a:xfrm>
            <a:off x="-1" y="-3"/>
            <a:ext cx="12192000" cy="6858003"/>
            <a:chOff x="0" y="0"/>
            <a:chExt cx="12192000" cy="6858003"/>
          </a:xfrm>
        </p:grpSpPr>
        <p:grpSp>
          <p:nvGrpSpPr>
            <p:cNvPr id="7" name="Google Shape;101;p2">
              <a:extLst>
                <a:ext uri="{FF2B5EF4-FFF2-40B4-BE49-F238E27FC236}">
                  <a16:creationId xmlns:a16="http://schemas.microsoft.com/office/drawing/2014/main" id="{E6ACD956-CBCE-DB9B-E158-B4B14260390A}"/>
                </a:ext>
              </a:extLst>
            </p:cNvPr>
            <p:cNvGrpSpPr/>
            <p:nvPr/>
          </p:nvGrpSpPr>
          <p:grpSpPr>
            <a:xfrm>
              <a:off x="0" y="0"/>
              <a:ext cx="12192000" cy="6858003"/>
              <a:chOff x="0" y="0"/>
              <a:chExt cx="12192000" cy="6858000"/>
            </a:xfrm>
          </p:grpSpPr>
          <p:pic>
            <p:nvPicPr>
              <p:cNvPr id="10" name="Google Shape;102;p2" descr="Google Shape;102;p2">
                <a:extLst>
                  <a:ext uri="{FF2B5EF4-FFF2-40B4-BE49-F238E27FC236}">
                    <a16:creationId xmlns:a16="http://schemas.microsoft.com/office/drawing/2014/main" id="{3C0EBB88-6232-D345-AD39-B6BF157D7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2"/>
                <a:ext cx="12191980" cy="6856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Google Shape;103;p2">
                <a:extLst>
                  <a:ext uri="{FF2B5EF4-FFF2-40B4-BE49-F238E27FC236}">
                    <a16:creationId xmlns:a16="http://schemas.microsoft.com/office/drawing/2014/main" id="{80A293CB-6B31-44FF-5E08-9075A5D6BFA1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6718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Google Shape;104;p2" descr="Google Shape;104;p2">
              <a:extLst>
                <a:ext uri="{FF2B5EF4-FFF2-40B4-BE49-F238E27FC236}">
                  <a16:creationId xmlns:a16="http://schemas.microsoft.com/office/drawing/2014/main" id="{BFE091BA-C7E5-A599-07CE-E11A4289B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Google Shape;105;p2" descr="Google Shape;105;p2">
              <a:extLst>
                <a:ext uri="{FF2B5EF4-FFF2-40B4-BE49-F238E27FC236}">
                  <a16:creationId xmlns:a16="http://schemas.microsoft.com/office/drawing/2014/main" id="{74325C46-FBC6-2190-7225-8A2FF16F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Google Shape;367;p15">
            <a:extLst>
              <a:ext uri="{FF2B5EF4-FFF2-40B4-BE49-F238E27FC236}">
                <a16:creationId xmlns:a16="http://schemas.microsoft.com/office/drawing/2014/main" id="{B684F0C8-4C9B-1898-573E-487227F4FD87}"/>
              </a:ext>
            </a:extLst>
          </p:cNvPr>
          <p:cNvSpPr/>
          <p:nvPr/>
        </p:nvSpPr>
        <p:spPr>
          <a:xfrm>
            <a:off x="-1" y="761999"/>
            <a:ext cx="3528002" cy="3600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EAD6F-847E-CD95-98AC-80B42E8293C4}"/>
              </a:ext>
            </a:extLst>
          </p:cNvPr>
          <p:cNvSpPr txBox="1"/>
          <p:nvPr/>
        </p:nvSpPr>
        <p:spPr>
          <a:xfrm>
            <a:off x="250336" y="1072261"/>
            <a:ext cx="8072869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количественным показателям реализации проекта мы относим: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1.Улучшение системы безопасности в образовательных учреждения;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риска преступности и террористических актов – в 2 раза.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качественным показателям реализации относятся следующие результаты: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 технологичность и широкое распространение продукта;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2.Повышение статуса общеобразовательных учреждений.</a:t>
            </a:r>
          </a:p>
          <a:p>
            <a:pPr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3.Доступность и понятность для использования.</a:t>
            </a: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среднесрочной перспективе (3-5 лет) мы планируем распространение устройств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улучшенной системой безопасности в общеобразовательных учреждениях на территории города Норильска, которые смогут точно и быстро предотвратить угрозы для жизни людей.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3EC131-B40D-4665-E5FC-DA14B7860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452" y="1328088"/>
            <a:ext cx="3439269" cy="345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047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1002</Words>
  <Application>Microsoft Office PowerPoint</Application>
  <PresentationFormat>Widescreen</PresentationFormat>
  <Paragraphs>94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Эльвира Меликова</cp:lastModifiedBy>
  <cp:revision>24</cp:revision>
  <dcterms:created xsi:type="dcterms:W3CDTF">2023-11-04T17:04:24Z</dcterms:created>
  <dcterms:modified xsi:type="dcterms:W3CDTF">2023-12-08T20:28:09Z</dcterms:modified>
</cp:coreProperties>
</file>