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5"/>
  </p:notesMasterIdLst>
  <p:sldIdLst>
    <p:sldId id="390" r:id="rId2"/>
    <p:sldId id="258" r:id="rId3"/>
    <p:sldId id="259" r:id="rId4"/>
    <p:sldId id="392" r:id="rId5"/>
    <p:sldId id="394" r:id="rId6"/>
    <p:sldId id="391" r:id="rId7"/>
    <p:sldId id="393" r:id="rId8"/>
    <p:sldId id="395" r:id="rId9"/>
    <p:sldId id="262" r:id="rId10"/>
    <p:sldId id="261" r:id="rId11"/>
    <p:sldId id="264" r:id="rId12"/>
    <p:sldId id="263" r:id="rId13"/>
    <p:sldId id="265" r:id="rId14"/>
  </p:sldIdLst>
  <p:sldSz cx="12192000" cy="6858000"/>
  <p:notesSz cx="6858000" cy="9144000"/>
  <p:embeddedFontLst>
    <p:embeddedFont>
      <p:font typeface="Arial Black" panose="020B0A04020102020204" pitchFamily="34" charset="0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Montserrat Light" panose="020B0604020202020204" charset="0"/>
      <p:regular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5" autoAdjust="0"/>
    <p:restoredTop sz="88755" autoAdjust="0"/>
  </p:normalViewPr>
  <p:slideViewPr>
    <p:cSldViewPr snapToGrid="0" snapToObjects="1">
      <p:cViewPr varScale="1">
        <p:scale>
          <a:sx n="81" d="100"/>
          <a:sy n="81" d="100"/>
        </p:scale>
        <p:origin x="677" y="62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07.12.2023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1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Портативный термоэлектрический холодильник для пассажирских железнодорожных вагонов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 Максим Сергеевич,</a:t>
            </a: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Бояркин Артём Евгеньевич </a:t>
            </a:r>
            <a:endParaRPr lang="ru-RU" sz="24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Черкашин Александр Алексеевич</a:t>
            </a:r>
            <a:endParaRPr lang="ru-RU" sz="24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https://www.solarweb.net/forosolar/attachments/fotovoltaica-sistemas-aislados-la-red/17653d1516552043-neverita-6-lts-12v-consumo-40w-frio-nevera-6-lts-12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656" y="2447390"/>
            <a:ext cx="3779480" cy="36698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375920"/>
            <a:ext cx="10871200" cy="1178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	В пассажирских железнодорожных вагонах продукты и лекарства часто портятся из-за высоких температур.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680" y="1809930"/>
            <a:ext cx="11003279" cy="70104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сохранить то, что дорого в данный момент?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19600" y="2692400"/>
            <a:ext cx="7329486" cy="3660623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1. 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Высокие температуры:</a:t>
            </a: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endParaRPr lang="ru-RU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2. 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Ограниченное пространство</a:t>
            </a:r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:</a:t>
            </a: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457200" lvl="2" indent="-457200" algn="just">
              <a:spcBef>
                <a:spcPts val="0"/>
              </a:spcBef>
              <a:buClr>
                <a:srgbClr val="0084B4"/>
              </a:buClr>
              <a:buSzPct val="100000"/>
              <a:buFont typeface="+mj-lt"/>
              <a:buAutoNum type="arabicPeriod"/>
            </a:pPr>
            <a:endParaRPr lang="ru-RU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3. 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Вибрация:</a:t>
            </a: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457200" lvl="2" indent="-457200" algn="just">
              <a:spcBef>
                <a:spcPts val="0"/>
              </a:spcBef>
              <a:buClr>
                <a:srgbClr val="0084B4"/>
              </a:buClr>
              <a:buSzPct val="100000"/>
              <a:buFont typeface="+mj-lt"/>
              <a:buAutoNum type="arabicPeriod"/>
            </a:pP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0"/>
              </a:spcBef>
              <a:buClr>
                <a:srgbClr val="0084B4"/>
              </a:buClr>
              <a:buSzPct val="100000"/>
              <a:buNone/>
            </a:pPr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4. 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Отсутствие специализированного оборудования: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2804160"/>
            <a:ext cx="2871568" cy="18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Температурный режим холодильника в аптеке — хранение лекарственных  препаратов в холодильник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4769170"/>
            <a:ext cx="3413296" cy="158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Портативный термоэлектрический холодильник для пассажирских железнодорожных вагонов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3075" name="Picture 3" descr="Фото купе и столика с ПТХ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47" y="1888490"/>
            <a:ext cx="4530746" cy="2866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1499" y="5143639"/>
            <a:ext cx="56388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Схема </a:t>
            </a:r>
            <a:r>
              <a:rPr lang="ru-RU" i="1" u="sng" dirty="0"/>
              <a:t>примерного</a:t>
            </a:r>
            <a:r>
              <a:rPr lang="ru-RU" dirty="0"/>
              <a:t> расположения термоэлектрического холодильника – </a:t>
            </a:r>
            <a:r>
              <a:rPr lang="ru-RU" b="1" dirty="0"/>
              <a:t>ПТХ -1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11800" y="2302847"/>
            <a:ext cx="6451600" cy="326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300000"/>
              </a:lnSpc>
              <a:buFont typeface="+mj-lt"/>
              <a:buAutoNum type="arabicPeriod"/>
            </a:pPr>
            <a:r>
              <a:rPr lang="ru-RU" b="1" dirty="0"/>
              <a:t>Надежность:</a:t>
            </a:r>
          </a:p>
          <a:p>
            <a:pPr marL="342900" indent="-342900" algn="just">
              <a:lnSpc>
                <a:spcPct val="300000"/>
              </a:lnSpc>
              <a:buFont typeface="+mj-lt"/>
              <a:buAutoNum type="arabicPeriod"/>
            </a:pPr>
            <a:r>
              <a:rPr lang="ru-RU" b="1" dirty="0"/>
              <a:t>Экологичность: </a:t>
            </a:r>
          </a:p>
          <a:p>
            <a:pPr marL="342900" indent="-342900" algn="just">
              <a:lnSpc>
                <a:spcPct val="300000"/>
              </a:lnSpc>
              <a:buFont typeface="+mj-lt"/>
              <a:buAutoNum type="arabicPeriod"/>
            </a:pPr>
            <a:r>
              <a:rPr lang="ru-RU" b="1" dirty="0"/>
              <a:t>Экономичность: </a:t>
            </a:r>
          </a:p>
          <a:p>
            <a:pPr marL="342900" indent="-342900" algn="just">
              <a:lnSpc>
                <a:spcPct val="300000"/>
              </a:lnSpc>
              <a:buFont typeface="+mj-lt"/>
              <a:buAutoNum type="arabicPeriod"/>
            </a:pPr>
            <a:r>
              <a:rPr lang="ru-RU" b="1" dirty="0"/>
              <a:t>Универсальность: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Портативный термоэлектрический холодильник для пассажирских железнодорожных вагонов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605" y="4404975"/>
            <a:ext cx="50831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Схема ПТХ -1 </a:t>
            </a:r>
          </a:p>
          <a:p>
            <a:pPr algn="ctr"/>
            <a:r>
              <a:rPr lang="ru-RU" dirty="0"/>
              <a:t>На рисунке: 1 - высота 50 см, </a:t>
            </a:r>
          </a:p>
          <a:p>
            <a:pPr algn="ctr"/>
            <a:r>
              <a:rPr lang="ru-RU" dirty="0"/>
              <a:t>2 – ширина 50 см, </a:t>
            </a:r>
          </a:p>
          <a:p>
            <a:pPr algn="ctr"/>
            <a:r>
              <a:rPr lang="ru-RU" dirty="0"/>
              <a:t>3 -   толщина 40 см и ТГ + ЦМ  - термоэлектрический генератор и цифровой модуль с </a:t>
            </a:r>
            <a:r>
              <a:rPr lang="ru-RU" dirty="0" err="1"/>
              <a:t>Bluetooth</a:t>
            </a:r>
            <a:r>
              <a:rPr lang="ru-RU" dirty="0"/>
              <a:t> (</a:t>
            </a:r>
            <a:r>
              <a:rPr lang="ru-RU" dirty="0" err="1"/>
              <a:t>Wi-Fi</a:t>
            </a:r>
            <a:r>
              <a:rPr lang="ru-RU" dirty="0"/>
              <a:t>) для управления с телефона, далее </a:t>
            </a:r>
          </a:p>
        </p:txBody>
      </p:sp>
      <p:pic>
        <p:nvPicPr>
          <p:cNvPr id="4098" name="Picture 2" descr="Схема ПТХ -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59" y="1664989"/>
            <a:ext cx="3451225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013960" y="1657201"/>
            <a:ext cx="65684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Термоэлектрический холодильник использует эффект </a:t>
            </a:r>
            <a:r>
              <a:rPr lang="ru-RU" dirty="0" err="1"/>
              <a:t>Пельтье</a:t>
            </a:r>
            <a:r>
              <a:rPr lang="ru-RU" dirty="0"/>
              <a:t> для охлаждения или нагрева воздуха во внутренней камере, поддерживая стабильную температуру.</a:t>
            </a:r>
          </a:p>
          <a:p>
            <a:pPr algn="just"/>
            <a:endParaRPr lang="ru-RU" b="1" dirty="0"/>
          </a:p>
          <a:p>
            <a:pPr algn="just"/>
            <a:r>
              <a:rPr lang="ru-RU" b="1" dirty="0"/>
              <a:t>ПТХ -1 </a:t>
            </a:r>
            <a:r>
              <a:rPr lang="ru-RU" dirty="0"/>
              <a:t>будет работать от аккумуляторной батареи, которая обеспечивает автономность устройства и простоту подзарядки.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Ключевое требование к аккумулятору - надежность, устойчивость к вибрации, тряске, перепадам температур и влажности.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Важна и долговечность аккумулятора, позволяющая продолжительное время работать без подзарядки для повышения комфорта пассажиров.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3444240" y="6149340"/>
            <a:ext cx="152400" cy="226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548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Портативный термоэлектрический холодильник для пассажирских железнодорожных вагонов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3685" y="5807055"/>
            <a:ext cx="5083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Интеграция ПТХ -1 </a:t>
            </a:r>
            <a:r>
              <a:rPr lang="ru-RU" dirty="0"/>
              <a:t>в мобильное приложение «РЖД Пассажирам» 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66" y="1371600"/>
            <a:ext cx="2554034" cy="4410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низ 5"/>
          <p:cNvSpPr/>
          <p:nvPr/>
        </p:nvSpPr>
        <p:spPr>
          <a:xfrm rot="3352782">
            <a:off x="3581726" y="2898079"/>
            <a:ext cx="503023" cy="21184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096000" y="1692990"/>
            <a:ext cx="6096000" cy="32694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300000"/>
              </a:lnSpc>
              <a:buFont typeface="+mj-lt"/>
              <a:buAutoNum type="arabicPeriod"/>
            </a:pPr>
            <a:r>
              <a:rPr lang="ru-RU" dirty="0">
                <a:solidFill>
                  <a:srgbClr val="FF0000"/>
                </a:solidFill>
              </a:rPr>
              <a:t>Удобство</a:t>
            </a:r>
            <a:endParaRPr lang="ru-RU" dirty="0"/>
          </a:p>
          <a:p>
            <a:pPr marL="342900" indent="-342900" algn="just">
              <a:lnSpc>
                <a:spcPct val="300000"/>
              </a:lnSpc>
              <a:buFont typeface="+mj-lt"/>
              <a:buAutoNum type="arabicPeriod"/>
            </a:pPr>
            <a:r>
              <a:rPr lang="ru-RU" dirty="0">
                <a:solidFill>
                  <a:srgbClr val="FF0000"/>
                </a:solidFill>
              </a:rPr>
              <a:t>Информация</a:t>
            </a:r>
            <a:endParaRPr lang="ru-RU" dirty="0"/>
          </a:p>
          <a:p>
            <a:pPr marL="342900" indent="-342900" algn="just">
              <a:lnSpc>
                <a:spcPct val="300000"/>
              </a:lnSpc>
              <a:buFont typeface="+mj-lt"/>
              <a:buAutoNum type="arabicPeriod"/>
            </a:pPr>
            <a:r>
              <a:rPr lang="ru-RU" dirty="0">
                <a:solidFill>
                  <a:srgbClr val="FF0000"/>
                </a:solidFill>
              </a:rPr>
              <a:t>Контроль</a:t>
            </a:r>
            <a:endParaRPr lang="ru-RU" dirty="0"/>
          </a:p>
          <a:p>
            <a:pPr marL="342900" indent="-342900" algn="just">
              <a:lnSpc>
                <a:spcPct val="300000"/>
              </a:lnSpc>
              <a:buFont typeface="+mj-lt"/>
              <a:buAutoNum type="arabicPeriod"/>
            </a:pPr>
            <a:r>
              <a:rPr lang="ru-RU" dirty="0">
                <a:solidFill>
                  <a:srgbClr val="FF0000"/>
                </a:solidFill>
              </a:rPr>
              <a:t>Продажа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727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1314" y="1544624"/>
            <a:ext cx="112410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000" b="1" u="sng" dirty="0"/>
              <a:t>Высокая стоимость производства термоэлектрических элементов:</a:t>
            </a:r>
          </a:p>
          <a:p>
            <a:pPr lvl="1" algn="just"/>
            <a:r>
              <a:rPr lang="ru-RU" sz="2000" b="1" u="sng" dirty="0">
                <a:solidFill>
                  <a:srgbClr val="FF0000"/>
                </a:solidFill>
              </a:rPr>
              <a:t>Решение: </a:t>
            </a:r>
            <a:r>
              <a:rPr lang="ru-RU" sz="2000" dirty="0"/>
              <a:t>Поиск альтернативных материалов или технологий производства, которые позволят снизить стоимость.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u="sng" dirty="0"/>
              <a:t>Ограниченная эффективность термоэлектрических систем: </a:t>
            </a:r>
          </a:p>
          <a:p>
            <a:pPr lvl="1" algn="just"/>
            <a:r>
              <a:rPr lang="ru-RU" sz="2000" b="1" u="sng" dirty="0">
                <a:solidFill>
                  <a:srgbClr val="FF0000"/>
                </a:solidFill>
              </a:rPr>
              <a:t>Решение: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Разработка более эффективных термоэлектрических модулей или использование гибридных систем охлаждения.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/>
              <a:t>Сложность интеграции с существующей инфраструктурой железнодорожных вагонов:</a:t>
            </a:r>
            <a:r>
              <a:rPr lang="ru-RU" sz="2000" dirty="0"/>
              <a:t> </a:t>
            </a:r>
            <a:r>
              <a:rPr lang="ru-RU" sz="2000" b="1" u="sng" dirty="0">
                <a:solidFill>
                  <a:srgbClr val="FF0000"/>
                </a:solidFill>
              </a:rPr>
              <a:t>Решение:</a:t>
            </a:r>
            <a:r>
              <a:rPr lang="ru-RU" sz="2000" dirty="0"/>
              <a:t> Сотрудничество с производителями железнодорожных вагонов и разработка стандартов для интеграции нового оборудования.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u="sng" dirty="0"/>
              <a:t>Ограничения по размеру и весу: </a:t>
            </a:r>
          </a:p>
          <a:p>
            <a:pPr lvl="1" algn="just"/>
            <a:r>
              <a:rPr lang="ru-RU" sz="2000" b="1" u="sng" dirty="0">
                <a:solidFill>
                  <a:srgbClr val="FF0000"/>
                </a:solidFill>
              </a:rPr>
              <a:t>Решение: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Оптимизация конструкции и использование лёгких материалов.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u="sng" dirty="0"/>
              <a:t>Вопросы безопасности и надежности: </a:t>
            </a:r>
          </a:p>
          <a:p>
            <a:pPr lvl="1" algn="just"/>
            <a:r>
              <a:rPr lang="ru-RU" sz="2000" b="1" u="sng" dirty="0">
                <a:solidFill>
                  <a:srgbClr val="FF0000"/>
                </a:solidFill>
              </a:rPr>
              <a:t>Решение:</a:t>
            </a:r>
            <a:r>
              <a:rPr lang="ru-RU" sz="2000" b="1" dirty="0">
                <a:solidFill>
                  <a:srgbClr val="FF0000"/>
                </a:solidFill>
              </a:rPr>
              <a:t>  </a:t>
            </a:r>
            <a:r>
              <a:rPr lang="ru-RU" sz="2000" dirty="0"/>
              <a:t>Проведение испытаний и сертификация холодильника в соответствии с требованиями безопасности.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04401" y="338513"/>
            <a:ext cx="5237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Риски и ограничения проекта ПТХ – 1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065435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1314" y="934808"/>
            <a:ext cx="1124108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Основана на следующих факторах: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u="sng" dirty="0">
                <a:solidFill>
                  <a:srgbClr val="FF0000"/>
                </a:solidFill>
              </a:rPr>
              <a:t>Исследования и разработки.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u="sng" dirty="0">
                <a:solidFill>
                  <a:srgbClr val="FF0000"/>
                </a:solidFill>
              </a:rPr>
              <a:t>Технический прогресс.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u="sng" dirty="0">
                <a:solidFill>
                  <a:srgbClr val="FF0000"/>
                </a:solidFill>
              </a:rPr>
              <a:t>Результаты предыдущих исследований.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u="sng" dirty="0">
                <a:solidFill>
                  <a:srgbClr val="FF0000"/>
                </a:solidFill>
              </a:rPr>
              <a:t>Производственная база.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u="sng" dirty="0">
                <a:solidFill>
                  <a:srgbClr val="FF0000"/>
                </a:solidFill>
              </a:rPr>
              <a:t>Поиск и разработка новых решений. </a:t>
            </a:r>
          </a:p>
          <a:p>
            <a:pPr algn="just"/>
            <a:endParaRPr lang="ru-RU" sz="1600" u="sng" dirty="0">
              <a:solidFill>
                <a:srgbClr val="FF0000"/>
              </a:solidFill>
            </a:endParaRPr>
          </a:p>
          <a:p>
            <a:pPr algn="just"/>
            <a:endParaRPr lang="ru-RU" sz="1600" u="sng" dirty="0">
              <a:solidFill>
                <a:srgbClr val="FF0000"/>
              </a:solidFill>
            </a:endParaRPr>
          </a:p>
          <a:p>
            <a:pPr algn="just"/>
            <a:endParaRPr lang="ru-RU" sz="1600" u="sng" dirty="0">
              <a:solidFill>
                <a:srgbClr val="FF0000"/>
              </a:solidFill>
            </a:endParaRPr>
          </a:p>
          <a:p>
            <a:pPr algn="just"/>
            <a:endParaRPr lang="ru-RU" sz="1600" u="sng" dirty="0">
              <a:solidFill>
                <a:srgbClr val="FF0000"/>
              </a:solidFill>
            </a:endParaRPr>
          </a:p>
          <a:p>
            <a:pPr algn="ctr"/>
            <a:r>
              <a:rPr lang="ru-RU" sz="1600" dirty="0"/>
              <a:t>	</a:t>
            </a:r>
            <a:r>
              <a:rPr lang="ru-RU" sz="2400" b="1" dirty="0">
                <a:solidFill>
                  <a:srgbClr val="002060"/>
                </a:solidFill>
              </a:rPr>
              <a:t>Все эти факторы в совокупности создают уверенность в достижимости технических характеристик, таких как эффект </a:t>
            </a:r>
            <a:r>
              <a:rPr lang="ru-RU" sz="2400" b="1" dirty="0" err="1">
                <a:solidFill>
                  <a:srgbClr val="002060"/>
                </a:solidFill>
              </a:rPr>
              <a:t>Пельтье</a:t>
            </a:r>
            <a:r>
              <a:rPr lang="ru-RU" sz="2400" b="1" dirty="0">
                <a:solidFill>
                  <a:srgbClr val="002060"/>
                </a:solidFill>
              </a:rPr>
              <a:t>, малые габариты и другие, при разработке портативного термоэлектрического холодильника в пассажирских железнодорожных вагонах. Однако, важно отметить, что конечный результат зависит от успешной реализации и коммерциализации научных исследований, а также от инвестиций и поддержки проекта.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04401" y="338513"/>
            <a:ext cx="40559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Наша уверенность в ПТХ – 1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06608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66712" y="209093"/>
            <a:ext cx="11306175" cy="5737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 algn="ctr">
              <a:spcBef>
                <a:spcPts val="600"/>
              </a:spcBef>
              <a:spcAft>
                <a:spcPts val="600"/>
              </a:spcAft>
            </a:pPr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 железнодорожных пассажирских вагонов представляет собой значительную возможность для внедрения портативных термоэлектрических холодильников. С увеличением числа людей, путешествующих поездами, растёт и спрос на комфортное путешествие с доступом к свежим и холодным продуктам.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19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наше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9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230929"/>
              </p:ext>
            </p:extLst>
          </p:nvPr>
        </p:nvGraphicFramePr>
        <p:xfrm>
          <a:off x="442913" y="1143289"/>
          <a:ext cx="11238547" cy="397677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0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«ПТХ</a:t>
                      </a:r>
                      <a:r>
                        <a:rPr lang="ru-RU" sz="1400" b="1" baseline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1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Ezetil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TESLER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Alpicool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Принцип работы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Термоэлектрический и от сети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Термоэлектрический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Термоэлектрический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Компрессорный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 смартфона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Механическое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(холод</a:t>
                      </a:r>
                      <a:r>
                        <a:rPr lang="en-US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тепло)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Механическое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(холод</a:t>
                      </a:r>
                      <a:r>
                        <a:rPr lang="en-US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тепло)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Механическое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(холод</a:t>
                      </a:r>
                      <a:r>
                        <a:rPr lang="en-US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тепло)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Размеры в мм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500х500х400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430х400х300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435х395х295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491х652х363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7 930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7 990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22 067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Германия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Китай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Китай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10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305504"/>
              </p:ext>
            </p:extLst>
          </p:nvPr>
        </p:nvGraphicFramePr>
        <p:xfrm>
          <a:off x="442913" y="821802"/>
          <a:ext cx="11306176" cy="586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245706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29193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0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клиента есть проблема - необходимость перевозки скоропортящихся продуктов в железнодорожном вагоне. </a:t>
                      </a:r>
                    </a:p>
                    <a:p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Сейчас эта проблема решается с помощью обычных холодильников, но они не всегда обеспечивают достаточное охлаждение и могут быть громоздкими.</a:t>
                      </a:r>
                    </a:p>
                    <a:p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Некоторые компании уже предлагают портативные термоэлектрические холодильники для железнодорожных вагонов, но они могут быть дорогими и не всегда доступны.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 решит проблему клиента, обеспечивая надежное и эффективное охлаждение продуктов в железнодорожном вагоне. Портативный термоэлектрический холодильник будет компактным и легким, что позволит легко переносить его из одного вагона в другой. Кроме того, он будет питаться от аккумуляторной батареи, и термоэлектрического модуля, что обеспечит его автономность и простоту подзарядки.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 предлагаем нашим покупателям портативный термоэлектрический холодильник, который поможет решить проблему охлаждения продуктов и напитков в железнодорожном вагоне. Он компактный, легкий и питается от аккумуляторной батареи, что обеспечивает его автономность и простоту подзарядки. Кроме того, мы предоставляем услуги по продаже и обслуживанию термоэлектрических холодильников.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Новизна: Портативный термоэлектрический холодильник является новым продуктом на рынке, который может привлечь внимание потребителей своей </a:t>
                      </a:r>
                      <a:r>
                        <a:rPr lang="ru-RU" sz="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инновационностью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Производительность: Холодильник обладает высокой эффективностью охлаждения, что позволяет сохранять продукты свежими на протяжении всего пути следования поезда.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Кастомизация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Покупатель может выбрать холодильник</a:t>
                      </a:r>
                      <a:r>
                        <a:rPr lang="ru-RU" sz="8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приложении, с помощью программы настроить его под себя, контроль открытия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мощность охлаждения и т.д.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Дизайн: Дизайн холодильника должен быть эргономичным и стильным, чтобы соответствовать интерьеру железнодорожного вагона и привлекать внимание пассажиров.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Бренд/статус: Бренд РЖД имеет высокий статус на российском рынке, что может способствовать продвижению нового продукта.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Цена: Цена холодильника должна быть доступной для большинства пассажиров, но при этом обеспечивать достаточную прибыль для компании.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Удобство в использовании: Холодильник должен быть простым в использовании и обслуживании, чтобы пассажиры могли легко управлять им без помощи персонала.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Особенность нашего продукта заключается в его компактности,</a:t>
                      </a:r>
                      <a:r>
                        <a:rPr lang="ru-RU" sz="8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лёгкости и программной</a:t>
                      </a:r>
                      <a:r>
                        <a:rPr lang="ru-RU" sz="8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начинкой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что позволяет легко переносить его из одного вагона в другой и настраивать по себя. Также он питается от аккумуляторной батареи, что обеспечивает его автономность и простоту подзарядки. Скопировать наш продукт сложно, так как мы используем уникальные технологии и материалы, будем </a:t>
                      </a:r>
                      <a:r>
                        <a:rPr lang="ru-RU" sz="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защищенны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патентами.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 работаем для массового рынка пассажиров РЖД.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каналов дистрибуции проекта “Портативный термоэлектрический холодильник для пассажирских железнодорожных вагонов” требуются следующие ключевые ресурсы: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Физические ресурсы: складское помещение для хранения продукции, транспортные средства для доставки холодильников, оборудование для обслуживания и ремонта холодильников.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Интеллектуальные ресурсы: программа для</a:t>
                      </a:r>
                      <a:r>
                        <a:rPr lang="ru-RU" sz="8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внедрения в приложение «РЖД»</a:t>
                      </a:r>
                      <a:r>
                        <a:rPr lang="ru-RU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стратегия маркетинга и продаж, анализ рынка и конкурентов, разработка рекламных кампаний и акций.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Человеческие ресурсы: программисты, менеджеры по продажам, продавцы-консультанты, специалисты по обслуживанию и ремонту холодильников, логисты.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Финансовые ресурсы: бюджет на разработку, программирования, маркетинг и рекламу, инвестиции в развитие бизнеса.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14754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Наши клиенты хотели бы получать сообщения через приложение “РЖД - Пассажирам”, а также через интернет-сайты и социальные сети. Сейчас мы взаимодействуем с клиентами только через соц. сети. Лучше всего работать через приложение, так как оно позволяет напрямую общаться с клиентами. Наиболее эффективными по цене являются интернет-реклама и реклама в социальных сетях. В рутину покупателей приложение встроено, когда они ищут информацию о билетах и услугах РЖД. Мы будем использовать приложение “РЖД - Пассажирам” для коммуникации с клиентами.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Самые важные затраты связаны с производством и распространением термоэлектрических холодильников, а также с инвестициями в исследования и разработки. Ключевые ресурсы, которые являются самыми дорогими, включают производственное оборудование, аккумуляторы и патенты на технологии. Ключевые активности, которые являются самыми дорогими, включают производство холодильников, научные исследования и маркетинг.</a:t>
                      </a:r>
                      <a:endParaRPr lang="ru-RU" sz="5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Клиенты готовы платить за холодильник - комфорт. Сейчас клиенты в вагоне не имеют холодильники,</a:t>
                      </a:r>
                      <a:r>
                        <a:rPr lang="ru-RU" sz="8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поэтому продукт будет востребован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Клиентамбудет</a:t>
                      </a:r>
                      <a:r>
                        <a:rPr lang="ru-RU" sz="8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удобно платить через приложение “РЖД - Пассажирам” или на официальном сайте компании.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11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397838"/>
            <a:ext cx="11306175" cy="4675302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 algn="just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 текущему моменту мы произвели социальный опрос актуальности ПТХ, разработали концепцию портативного термоэлектрического холодильника для железнодорожных вагонов. Произвели начальный расчёт экономической стоимости одной единицы ПТХ.</a:t>
            </a:r>
          </a:p>
          <a:p>
            <a:pPr marL="396000" lvl="2" indent="-385763" algn="just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 ближайшие месяцы мы планируем произвести расчёт мощности необходимой для ПТХ и сделать первый прототип ПТХ-1 согласно габаритов и требований пассажиров. </a:t>
            </a:r>
          </a:p>
          <a:p>
            <a:pPr marL="396000" lvl="2" indent="-385763" algn="just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Наши долгосрочные цели включают разработку и написание программы для коммуникации «клиент – приложение «РЖД пассажирам» - пассажир», производство и продажу этих холодильников клиентам ФПК РЖД, а также развивать сеть сервисных центров. </a:t>
            </a:r>
          </a:p>
          <a:p>
            <a:pPr marL="396000" lvl="2" indent="-385763" algn="just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Ещё дальше долгосрочной цели расширение рынка сбыта и улучшение технических характеристик холодильников.</a:t>
            </a:r>
          </a:p>
          <a:p>
            <a:pPr marL="353137" lvl="2" indent="-342900" algn="just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v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12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7170" name="Picture 2" descr="https://sun9-64.userapi.com/impf/c841626/v841626584/48f62/4Fy0STSmn8w.jpg?size=557x1152&amp;quality=96&amp;sign=68998a8aef81e9589f56a9e87eaac2ce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5" t="9121" r="13123" b="51554"/>
          <a:stretch/>
        </p:blipFill>
        <p:spPr bwMode="auto">
          <a:xfrm>
            <a:off x="616656" y="1027755"/>
            <a:ext cx="1844914" cy="230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6050" y="2599441"/>
            <a:ext cx="2409665" cy="3406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u="sng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проекта: </a:t>
            </a:r>
          </a:p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 Максим Сергеевич,</a:t>
            </a:r>
          </a:p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– 3 года, </a:t>
            </a:r>
          </a:p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Компетенции – диссертационная работа связанная с увеличением эффективности термоэлектрических устройств.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21086" y="3060203"/>
            <a:ext cx="2409665" cy="3406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i="1" u="sng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UX-</a:t>
            </a:r>
            <a:r>
              <a:rPr lang="ru-RU" sz="1200" b="1" i="1" u="sng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исследователь проекта: </a:t>
            </a:r>
          </a:p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Бояркин Артём Евгеньевич,</a:t>
            </a:r>
          </a:p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– 2 года, </a:t>
            </a:r>
          </a:p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UX-исследователь — специалист, который изучает пользовательский опыт для того, чтобы глубже понять потребности целевой аудитории и проблемы, которые должен решать будущий продукт ПТХ - 1. По совместительству ещё и разработчик деталей!</a:t>
            </a:r>
            <a:endParaRPr lang="ru-RU" sz="1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96651" y="3193293"/>
            <a:ext cx="2409665" cy="3406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u="sng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продукта проекта</a:t>
            </a:r>
            <a:r>
              <a:rPr lang="en-US" sz="1200" b="1" i="1" u="sng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200" b="1" i="1" u="sng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Черкашин Александр Алексеевич,</a:t>
            </a:r>
          </a:p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– 2 года, </a:t>
            </a:r>
          </a:p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продукта - специалист, который разрабатывает дизайн продукта (ПТХ - 1) и интерфейсы к нему, которые решают задачи этого продукта (ПТХ - 1). Улучшает взаимодействие пользователя с продуктом ПТХ - 1. Проводит аналитику.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4B295E8-4FF0-4329-90A9-5098E09F0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086" y="1009535"/>
            <a:ext cx="1759170" cy="234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DAFC1E-5A1E-4AA7-91A2-47511F747A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98"/>
          <a:stretch/>
        </p:blipFill>
        <p:spPr>
          <a:xfrm>
            <a:off x="8493275" y="1007081"/>
            <a:ext cx="1555697" cy="242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2988461"/>
            <a:ext cx="11289959" cy="325217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2" indent="-34290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Портативный термоэлектрический холодильник для пассажирских железнодорожных вагонов</a:t>
            </a:r>
          </a:p>
          <a:p>
            <a:pPr marL="342900" lvl="2" indent="-34290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Портативный термоэлектрический холодильник предназначен для обеспечения комфортного охлаждения продуктов и напитков в пассажирских железнодорожных вагонах.</a:t>
            </a:r>
          </a:p>
          <a:p>
            <a:pPr marL="342900" lvl="2" indent="-34290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Бояркин Артём </a:t>
            </a:r>
          </a:p>
          <a:p>
            <a:pPr marL="342900" lvl="2" indent="-34290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+79145085884, 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t.boyarkin@inbox.ru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42900" lvl="2" indent="-34290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Потенциальный Функциональный заказчик – ФПК «РЖД»</a:t>
            </a: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13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5F31F9-BB3C-4616-9E16-4CA0DF40D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978" y="1100417"/>
            <a:ext cx="1888044" cy="188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11814</TotalTime>
  <Words>1543</Words>
  <Application>Microsoft Office PowerPoint</Application>
  <PresentationFormat>Широкоэкранный</PresentationFormat>
  <Paragraphs>179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Wingdings</vt:lpstr>
      <vt:lpstr>Montserrat Light</vt:lpstr>
      <vt:lpstr>Calibri</vt:lpstr>
      <vt:lpstr>Arial 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Артём Бояркин</cp:lastModifiedBy>
  <cp:revision>681</cp:revision>
  <dcterms:created xsi:type="dcterms:W3CDTF">2017-01-30T07:16:04Z</dcterms:created>
  <dcterms:modified xsi:type="dcterms:W3CDTF">2023-12-07T11:29:26Z</dcterms:modified>
</cp:coreProperties>
</file>