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5143500" cx="9144000"/>
  <p:notesSz cx="6858000" cy="9144000"/>
  <p:embeddedFontLst>
    <p:embeddedFont>
      <p:font typeface="Raleway"/>
      <p:regular r:id="rId28"/>
      <p:bold r:id="rId29"/>
      <p:italic r:id="rId30"/>
      <p:boldItalic r:id="rId31"/>
    </p:embeddedFont>
    <p:embeddedFont>
      <p:font typeface="Raleway SemiBold"/>
      <p:regular r:id="rId32"/>
      <p:bold r:id="rId33"/>
      <p:italic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Century Gothic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6647108-F2B0-4AD6-8D0A-2C49A6DCAE10}">
  <a:tblStyle styleId="{36647108-F2B0-4AD6-8D0A-2C49A6DCAE1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regular.fntdata"/><Relationship Id="rId20" Type="http://schemas.openxmlformats.org/officeDocument/2006/relationships/slide" Target="slides/slide13.xml"/><Relationship Id="rId42" Type="http://schemas.openxmlformats.org/officeDocument/2006/relationships/font" Target="fonts/CenturyGothic-italic.fntdata"/><Relationship Id="rId41" Type="http://schemas.openxmlformats.org/officeDocument/2006/relationships/font" Target="fonts/CenturyGothic-bold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schemas.openxmlformats.org/officeDocument/2006/relationships/font" Target="fonts/CenturyGothic-boldItalic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Raleway-regular.fntdata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11" Type="http://schemas.openxmlformats.org/officeDocument/2006/relationships/slide" Target="slides/slide4.xml"/><Relationship Id="rId33" Type="http://schemas.openxmlformats.org/officeDocument/2006/relationships/font" Target="fonts/RalewaySemiBold-bold.fntdata"/><Relationship Id="rId10" Type="http://schemas.openxmlformats.org/officeDocument/2006/relationships/slide" Target="slides/slide3.xml"/><Relationship Id="rId32" Type="http://schemas.openxmlformats.org/officeDocument/2006/relationships/font" Target="fonts/RalewaySemiBold-regular.fntdata"/><Relationship Id="rId13" Type="http://schemas.openxmlformats.org/officeDocument/2006/relationships/slide" Target="slides/slide6.xml"/><Relationship Id="rId35" Type="http://schemas.openxmlformats.org/officeDocument/2006/relationships/font" Target="fonts/RalewaySemiBold-boldItalic.fntdata"/><Relationship Id="rId12" Type="http://schemas.openxmlformats.org/officeDocument/2006/relationships/slide" Target="slides/slide5.xml"/><Relationship Id="rId34" Type="http://schemas.openxmlformats.org/officeDocument/2006/relationships/font" Target="fonts/RalewaySemiBold-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7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0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9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275326553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a275326553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9aae547d8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9aae547d8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9aae547d8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9aae547d8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9aae547d8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9aae547d8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9aae547d8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9aae547d8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9aae547d8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9aae547d8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9aae547d8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9aae547d8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5.jpg"/><Relationship Id="rId5" Type="http://schemas.openxmlformats.org/officeDocument/2006/relationships/image" Target="../media/image8.jpg"/><Relationship Id="rId6" Type="http://schemas.openxmlformats.org/officeDocument/2006/relationships/image" Target="../media/image1.png"/><Relationship Id="rId7" Type="http://schemas.openxmlformats.org/officeDocument/2006/relationships/image" Target="../media/image10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6.png"/><Relationship Id="rId5" Type="http://schemas.openxmlformats.org/officeDocument/2006/relationships/image" Target="../media/image14.jp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30.jpg"/><Relationship Id="rId7" Type="http://schemas.openxmlformats.org/officeDocument/2006/relationships/image" Target="../media/image2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jpg"/><Relationship Id="rId4" Type="http://schemas.openxmlformats.org/officeDocument/2006/relationships/image" Target="../media/image17.png"/><Relationship Id="rId5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kochemasova_as@edu.surgu.ru" TargetMode="External"/><Relationship Id="rId4" Type="http://schemas.openxmlformats.org/officeDocument/2006/relationships/image" Target="../media/image21.png"/><Relationship Id="rId5" Type="http://schemas.openxmlformats.org/officeDocument/2006/relationships/image" Target="../media/image24.png"/><Relationship Id="rId6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7179" y="223563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>Плагин для учебной платформы</a:t>
            </a:r>
            <a:endParaRPr sz="3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rgbClr val="0000FF"/>
                </a:solidFill>
              </a:rPr>
              <a:t>Mood</a:t>
            </a:r>
            <a:r>
              <a:rPr lang="ru" sz="3100">
                <a:solidFill>
                  <a:schemeClr val="accent5"/>
                </a:solidFill>
              </a:rPr>
              <a:t>click</a:t>
            </a:r>
            <a:endParaRPr sz="3100">
              <a:solidFill>
                <a:schemeClr val="accent5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9">
            <a:alphaModFix/>
          </a:blip>
          <a:srcRect b="39328" l="29707" r="29209" t="26017"/>
          <a:stretch/>
        </p:blipFill>
        <p:spPr>
          <a:xfrm>
            <a:off x="1433950" y="383888"/>
            <a:ext cx="3007725" cy="177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7200" y="1545563"/>
            <a:ext cx="61533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836"/>
              <a:buNone/>
            </a:pPr>
            <a:r>
              <a:rPr lang="ru" sz="1485"/>
              <a:t>Плагин для учебной платформы является актуальным</a:t>
            </a:r>
            <a:r>
              <a:rPr lang="ru" sz="1485"/>
              <a:t>, так как в настоящее время работа с учебным сайтом вызывает затруднения. Решение таких проблем, как отслеживание успеваемости, документооборот, связь с учебной частью и преподавателями, легко решается с помощью плагина для уже существующего сайта</a:t>
            </a:r>
            <a:endParaRPr sz="1785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80700" y="2649986"/>
            <a:ext cx="72291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0005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Проблема: Недостаток функционала сайта</a:t>
            </a:r>
            <a:endParaRPr sz="15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0005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Т</a:t>
            </a:r>
            <a:r>
              <a:rPr b="0" i="0" lang="ru" sz="1500" u="none" cap="none" strike="noStrike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ренды</a:t>
            </a:r>
            <a:r>
              <a:rPr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500" u="none" cap="none" strike="noStrike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подтверждающие актуальность</a:t>
            </a:r>
            <a:r>
              <a:rPr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: по результатам опросов и интервью около </a:t>
            </a:r>
            <a:r>
              <a:rPr b="1"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80%(105 человек) опрошенных подтвердили необходимость доработки сайта</a:t>
            </a:r>
            <a:endParaRPr b="1" sz="15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0005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0" i="0" lang="ru" sz="1500" u="none" cap="none" strike="noStrike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очему сможем решить</a:t>
            </a:r>
            <a:r>
              <a:rPr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? Данная проблема решаема посредством </a:t>
            </a:r>
            <a:r>
              <a:rPr b="1"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создания расширения для уже существующего учебного сайта- moodle СурГУ</a:t>
            </a:r>
            <a:endParaRPr b="1" sz="15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1974392" y="1584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647500" y="3952000"/>
            <a:ext cx="31707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FD493D"/>
                </a:solidFill>
              </a:rPr>
              <a:t>Целевая аудитория: </a:t>
            </a:r>
            <a:endParaRPr sz="1700">
              <a:solidFill>
                <a:srgbClr val="FD493D"/>
              </a:solidFill>
            </a:endParaRPr>
          </a:p>
          <a:p>
            <a:pPr indent="0" lvl="0" marL="10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FD493D"/>
                </a:solidFill>
              </a:rPr>
              <a:t>Высшие учебные заведения</a:t>
            </a:r>
            <a:endParaRPr sz="18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>
              <a:solidFill>
                <a:schemeClr val="accent5"/>
              </a:solidFill>
              <a:highlight>
                <a:schemeClr val="lt1"/>
              </a:highlight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181" y="912000"/>
            <a:ext cx="3241350" cy="291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 rotWithShape="1">
          <a:blip r:embed="rId5">
            <a:alphaModFix/>
          </a:blip>
          <a:srcRect b="24498" l="54245" r="0" t="52649"/>
          <a:stretch/>
        </p:blipFill>
        <p:spPr>
          <a:xfrm rot="2357021">
            <a:off x="3347559" y="1163375"/>
            <a:ext cx="2064483" cy="129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 rotWithShape="1">
          <a:blip r:embed="rId6">
            <a:alphaModFix/>
          </a:blip>
          <a:srcRect b="9600" l="0" r="0" t="0"/>
          <a:stretch/>
        </p:blipFill>
        <p:spPr>
          <a:xfrm>
            <a:off x="4572000" y="1813575"/>
            <a:ext cx="4040275" cy="20886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/>
          <p:nvPr/>
        </p:nvSpPr>
        <p:spPr>
          <a:xfrm>
            <a:off x="4249225" y="3952000"/>
            <a:ext cx="46038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Потребители:</a:t>
            </a:r>
            <a:endParaRPr sz="170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Студенты, преподаватели, сотрудники университета</a:t>
            </a:r>
            <a:endParaRPr sz="170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title"/>
          </p:nvPr>
        </p:nvSpPr>
        <p:spPr>
          <a:xfrm>
            <a:off x="2244142" y="3637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2738318" y="3096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2225" y="3835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 txBox="1"/>
          <p:nvPr/>
        </p:nvSpPr>
        <p:spPr>
          <a:xfrm>
            <a:off x="194200" y="2227800"/>
            <a:ext cx="18231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Мониторинг успеваемости</a:t>
            </a:r>
            <a:endParaRPr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5" y="3036279"/>
            <a:ext cx="1297116" cy="12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/>
          <p:cNvPicPr preferRelativeResize="0"/>
          <p:nvPr/>
        </p:nvPicPr>
        <p:blipFill rotWithShape="1">
          <a:blip r:embed="rId5">
            <a:alphaModFix/>
          </a:blip>
          <a:srcRect b="25789" l="10414" r="9840" t="25487"/>
          <a:stretch/>
        </p:blipFill>
        <p:spPr>
          <a:xfrm>
            <a:off x="2017300" y="2959963"/>
            <a:ext cx="2372951" cy="144974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2309600" y="2263950"/>
            <a:ext cx="174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Оформление справок</a:t>
            </a:r>
            <a:endParaRPr sz="13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4" name="Google Shape;174;p28"/>
          <p:cNvPicPr preferRelativeResize="0"/>
          <p:nvPr/>
        </p:nvPicPr>
        <p:blipFill rotWithShape="1">
          <a:blip r:embed="rId6">
            <a:alphaModFix/>
          </a:blip>
          <a:srcRect b="0" l="23173" r="26095" t="0"/>
          <a:stretch/>
        </p:blipFill>
        <p:spPr>
          <a:xfrm>
            <a:off x="4800837" y="2794975"/>
            <a:ext cx="1203799" cy="177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4268188" y="2263950"/>
            <a:ext cx="212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Изменения в </a:t>
            </a:r>
            <a:r>
              <a:rPr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расписании</a:t>
            </a:r>
            <a:endParaRPr sz="16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48175" y="2794987"/>
            <a:ext cx="1896450" cy="1896426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6448238" y="2227800"/>
            <a:ext cx="189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Учебная литература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1000175" y="1389250"/>
            <a:ext cx="6813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Недостаток полезного и нужного функционала</a:t>
            </a:r>
            <a:endParaRPr sz="17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28"/>
          <p:cNvSpPr/>
          <p:nvPr/>
        </p:nvSpPr>
        <p:spPr>
          <a:xfrm>
            <a:off x="1265000" y="1144800"/>
            <a:ext cx="6070500" cy="9798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29"/>
          <p:cNvPicPr preferRelativeResize="0"/>
          <p:nvPr/>
        </p:nvPicPr>
        <p:blipFill rotWithShape="1">
          <a:blip r:embed="rId3">
            <a:alphaModFix/>
          </a:blip>
          <a:srcRect b="43731" l="2921" r="9" t="12260"/>
          <a:stretch/>
        </p:blipFill>
        <p:spPr>
          <a:xfrm>
            <a:off x="1358025" y="656225"/>
            <a:ext cx="7348675" cy="1874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/>
          <p:nvPr/>
        </p:nvSpPr>
        <p:spPr>
          <a:xfrm>
            <a:off x="4860375" y="582325"/>
            <a:ext cx="763800" cy="380100"/>
          </a:xfrm>
          <a:prstGeom prst="ellipse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5" name="Google Shape;195;p29"/>
          <p:cNvSpPr txBox="1"/>
          <p:nvPr>
            <p:ph idx="1" type="body"/>
          </p:nvPr>
        </p:nvSpPr>
        <p:spPr>
          <a:xfrm>
            <a:off x="456818" y="3173031"/>
            <a:ext cx="7993200" cy="19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"/>
              <a:buChar char="●"/>
            </a:pPr>
            <a:r>
              <a:rPr lang="ru" sz="1300">
                <a:solidFill>
                  <a:schemeClr val="accent5"/>
                </a:solidFill>
              </a:rPr>
              <a:t>Создание расширения для </a:t>
            </a:r>
            <a:r>
              <a:rPr lang="ru" sz="1300">
                <a:solidFill>
                  <a:schemeClr val="accent5"/>
                </a:solidFill>
              </a:rPr>
              <a:t>образовательной</a:t>
            </a:r>
            <a:r>
              <a:rPr lang="ru" sz="1300">
                <a:solidFill>
                  <a:schemeClr val="accent5"/>
                </a:solidFill>
              </a:rPr>
              <a:t> </a:t>
            </a:r>
            <a:r>
              <a:rPr lang="ru" sz="1300">
                <a:solidFill>
                  <a:schemeClr val="accent5"/>
                </a:solidFill>
              </a:rPr>
              <a:t>платформы позволяющее решить множество проблем, с которыми каждый день сталкиваются не только студенты, но и сотрудники образовательного учреждения</a:t>
            </a:r>
            <a:endParaRPr sz="1300">
              <a:solidFill>
                <a:schemeClr val="accent5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Новые функции (заказать справки онлайн, мониторинг успеваемости, изменение в расписании, учебно-методический комплекс) позволят облегчить взаимодействие всех участников учебного процесса с сайтом moodle СурГУ</a:t>
            </a:r>
            <a:endParaRPr b="1" sz="14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5350" y="1456725"/>
            <a:ext cx="4708937" cy="17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808047" y="1805650"/>
            <a:ext cx="7362600" cy="27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стартап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rgbClr val="1155CC"/>
                </a:solidFill>
                <a:latin typeface="Raleway"/>
                <a:ea typeface="Raleway"/>
                <a:cs typeface="Raleway"/>
                <a:sym typeface="Raleway"/>
              </a:rPr>
              <a:t>Mood</a:t>
            </a:r>
            <a:r>
              <a:rPr lang="ru" sz="180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click</a:t>
            </a:r>
            <a:endParaRPr b="0" i="0" sz="1800" u="none" cap="none" strike="noStrike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клиентам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Высшие учебные заведения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недостатка полезного и нужного функционала в системе мудл СурГУ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неудобства использования сайта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плагина (расширения для сайта)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оптимизированный процесс взаимодействия с удобной и полезной учебной платформой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30"/>
          <p:cNvPicPr preferRelativeResize="0"/>
          <p:nvPr/>
        </p:nvPicPr>
        <p:blipFill rotWithShape="1">
          <a:blip r:embed="rId3">
            <a:alphaModFix/>
          </a:blip>
          <a:srcRect b="39328" l="29707" r="29209" t="26017"/>
          <a:stretch/>
        </p:blipFill>
        <p:spPr>
          <a:xfrm>
            <a:off x="5614025" y="445025"/>
            <a:ext cx="3007725" cy="177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488943" y="4654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4" name="Google Shape;214;p31"/>
          <p:cNvSpPr txBox="1"/>
          <p:nvPr>
            <p:ph type="title"/>
          </p:nvPr>
        </p:nvSpPr>
        <p:spPr>
          <a:xfrm>
            <a:off x="457192" y="431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5" name="Google Shape;215;p31"/>
          <p:cNvSpPr txBox="1"/>
          <p:nvPr>
            <p:ph idx="1" type="body"/>
          </p:nvPr>
        </p:nvSpPr>
        <p:spPr>
          <a:xfrm>
            <a:off x="358525" y="1148925"/>
            <a:ext cx="8311200" cy="3016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Мы работаем на рынке B2G - в частности рынок образовательных сервисов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Наша ЦА - Высшие образовательные </a:t>
            </a:r>
            <a:r>
              <a:rPr lang="ru" sz="1400"/>
              <a:t>учреждения</a:t>
            </a:r>
            <a:endParaRPr sz="1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8F00FF"/>
                </a:solidFill>
                <a:highlight>
                  <a:schemeClr val="lt1"/>
                </a:highlight>
              </a:rPr>
              <a:t>TAM </a:t>
            </a:r>
            <a:r>
              <a:rPr lang="ru" sz="1400">
                <a:highlight>
                  <a:schemeClr val="lt1"/>
                </a:highlight>
              </a:rPr>
              <a:t>В России всего </a:t>
            </a:r>
            <a:r>
              <a:rPr lang="ru" sz="1600">
                <a:solidFill>
                  <a:schemeClr val="dk1"/>
                </a:solidFill>
                <a:highlight>
                  <a:schemeClr val="lt1"/>
                </a:highlight>
              </a:rPr>
              <a:t>4600</a:t>
            </a:r>
            <a:r>
              <a:rPr lang="ru" sz="1400">
                <a:highlight>
                  <a:schemeClr val="lt1"/>
                </a:highlight>
              </a:rPr>
              <a:t> заведений высшего и среднего образования. Мы предположили, что 50% заведений нуждаются в доработке сайтов. Следовательно в доработке нуждается </a:t>
            </a:r>
            <a:r>
              <a:rPr lang="ru" sz="1600">
                <a:solidFill>
                  <a:srgbClr val="8F00FF"/>
                </a:solidFill>
                <a:highlight>
                  <a:schemeClr val="lt1"/>
                </a:highlight>
              </a:rPr>
              <a:t>2300</a:t>
            </a:r>
            <a:r>
              <a:rPr lang="ru" sz="1400">
                <a:highlight>
                  <a:schemeClr val="lt1"/>
                </a:highlight>
              </a:rPr>
              <a:t> сайтов</a:t>
            </a:r>
            <a:endParaRPr sz="1400"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8F00FF"/>
                </a:solidFill>
                <a:highlight>
                  <a:schemeClr val="lt1"/>
                </a:highlight>
              </a:rPr>
              <a:t>САМ</a:t>
            </a:r>
            <a:r>
              <a:rPr lang="ru" sz="1400">
                <a:highlight>
                  <a:schemeClr val="lt1"/>
                </a:highlight>
              </a:rPr>
              <a:t> 70% - </a:t>
            </a:r>
            <a:r>
              <a:rPr lang="ru" sz="1600">
                <a:solidFill>
                  <a:srgbClr val="8F00FF"/>
                </a:solidFill>
                <a:highlight>
                  <a:schemeClr val="lt1"/>
                </a:highlight>
              </a:rPr>
              <a:t>1610</a:t>
            </a:r>
            <a:r>
              <a:rPr lang="ru" sz="1400">
                <a:highlight>
                  <a:schemeClr val="lt1"/>
                </a:highlight>
              </a:rPr>
              <a:t> образовательных учреждений., нуждаются в доработке сайта</a:t>
            </a:r>
            <a:endParaRPr sz="1400"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8F00FF"/>
                </a:solidFill>
                <a:highlight>
                  <a:schemeClr val="lt1"/>
                </a:highlight>
              </a:rPr>
              <a:t>СОМ</a:t>
            </a:r>
            <a:r>
              <a:rPr lang="ru" sz="1400">
                <a:highlight>
                  <a:schemeClr val="lt1"/>
                </a:highlight>
              </a:rPr>
              <a:t> Рынок на который мы рассчитываем 40% - </a:t>
            </a:r>
            <a:r>
              <a:rPr lang="ru" sz="1600">
                <a:solidFill>
                  <a:srgbClr val="8F00FF"/>
                </a:solidFill>
                <a:highlight>
                  <a:schemeClr val="lt1"/>
                </a:highlight>
              </a:rPr>
              <a:t>644</a:t>
            </a:r>
            <a:r>
              <a:rPr lang="ru" sz="1400">
                <a:highlight>
                  <a:schemeClr val="lt1"/>
                </a:highlight>
              </a:rPr>
              <a:t> образовательных сайта 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Наше решение будет стоить </a:t>
            </a:r>
            <a:r>
              <a:rPr lang="ru" sz="1600">
                <a:solidFill>
                  <a:schemeClr val="accent5"/>
                </a:solidFill>
              </a:rPr>
              <a:t>450.000</a:t>
            </a:r>
            <a:r>
              <a:rPr lang="ru" sz="1400"/>
              <a:t> рублей</a:t>
            </a:r>
            <a:endParaRPr sz="1800">
              <a:solidFill>
                <a:schemeClr val="accent5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Сегменты А (ЖДУТ ПРОДУКТ) и B (КОЛЕБЛЮТСЯ, НО КУПЯТ) - ⅓ от СОМ(215 сайтов)</a:t>
            </a:r>
            <a:endParaRPr sz="1800">
              <a:solidFill>
                <a:schemeClr val="accent5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Сможем заработать в первый год - в год 5 сайтов, следовательно </a:t>
            </a:r>
            <a:r>
              <a:rPr lang="ru" sz="1900">
                <a:solidFill>
                  <a:schemeClr val="accent5"/>
                </a:solidFill>
              </a:rPr>
              <a:t>2.250.000</a:t>
            </a:r>
            <a:r>
              <a:rPr lang="ru" sz="1900">
                <a:solidFill>
                  <a:schemeClr val="accent5"/>
                </a:solidFill>
                <a:highlight>
                  <a:schemeClr val="lt1"/>
                </a:highlight>
              </a:rPr>
              <a:t>₽</a:t>
            </a:r>
            <a:endParaRPr sz="1900">
              <a:solidFill>
                <a:schemeClr val="accent5"/>
              </a:solidFill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456825" y="334075"/>
            <a:ext cx="81006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2209048" y="4643848"/>
            <a:ext cx="496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Косвенные конкуренты: </a:t>
            </a: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GlobusIT, RuNetSoft, Атвинта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2"/>
          <p:cNvSpPr txBox="1"/>
          <p:nvPr>
            <p:ph type="title"/>
          </p:nvPr>
        </p:nvSpPr>
        <p:spPr>
          <a:xfrm>
            <a:off x="525150" y="330325"/>
            <a:ext cx="83310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600">
                <a:solidFill>
                  <a:schemeClr val="lt1"/>
                </a:solidFill>
              </a:rPr>
              <a:t>Сравнение Мoodle LMS между университетами</a:t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3" name="Google Shape;233;p32"/>
          <p:cNvPicPr preferRelativeResize="0"/>
          <p:nvPr/>
        </p:nvPicPr>
        <p:blipFill rotWithShape="1">
          <a:blip r:embed="rId3">
            <a:alphaModFix/>
          </a:blip>
          <a:srcRect b="4749" l="30460" r="12878" t="35808"/>
          <a:stretch/>
        </p:blipFill>
        <p:spPr>
          <a:xfrm>
            <a:off x="1422425" y="1022525"/>
            <a:ext cx="6196229" cy="3621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2"/>
          <p:cNvPicPr preferRelativeResize="0"/>
          <p:nvPr/>
        </p:nvPicPr>
        <p:blipFill rotWithShape="1">
          <a:blip r:embed="rId4">
            <a:alphaModFix/>
          </a:blip>
          <a:srcRect b="39328" l="29707" r="29209" t="26017"/>
          <a:stretch/>
        </p:blipFill>
        <p:spPr>
          <a:xfrm>
            <a:off x="1489000" y="1164350"/>
            <a:ext cx="983693" cy="57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488943" y="4384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3"/>
          <p:cNvSpPr txBox="1"/>
          <p:nvPr>
            <p:ph type="title"/>
          </p:nvPr>
        </p:nvSpPr>
        <p:spPr>
          <a:xfrm>
            <a:off x="457192" y="4125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3" name="Google Shape;243;p33"/>
          <p:cNvSpPr txBox="1"/>
          <p:nvPr>
            <p:ph idx="1" type="body"/>
          </p:nvPr>
        </p:nvSpPr>
        <p:spPr>
          <a:xfrm>
            <a:off x="488943" y="1270006"/>
            <a:ext cx="79932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Char char="●"/>
            </a:pPr>
            <a:r>
              <a:rPr lang="ru" sz="1400"/>
              <a:t>Мы будем разрабатывать плагин для уже существующего учебного сайта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Char char="●"/>
            </a:pPr>
            <a:r>
              <a:rPr lang="ru" sz="1400"/>
              <a:t>Это будет стоить </a:t>
            </a:r>
            <a:r>
              <a:rPr lang="ru" sz="1400">
                <a:solidFill>
                  <a:schemeClr val="accent5"/>
                </a:solidFill>
              </a:rPr>
              <a:t>450.000</a:t>
            </a:r>
            <a:r>
              <a:rPr lang="ru" sz="1400"/>
              <a:t> рублей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Char char="●"/>
            </a:pPr>
            <a:r>
              <a:rPr lang="ru" sz="1400"/>
              <a:t>У нас будут покупать плагин образовательные </a:t>
            </a:r>
            <a:r>
              <a:rPr lang="ru" sz="1400"/>
              <a:t>учреждения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Char char="●"/>
            </a:pPr>
            <a:r>
              <a:rPr lang="ru" sz="1400"/>
              <a:t>Наша бизнес-модель это разработка, которая позволит оптимизировать учебный и рабочий процесс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Char char="●"/>
            </a:pPr>
            <a:r>
              <a:rPr lang="ru" sz="1400"/>
              <a:t>Дополнительно мы можем зарабатывать на образовательных курсах, по определенным дисциплинам, которые смогут </a:t>
            </a:r>
            <a:r>
              <a:rPr lang="ru" sz="1400"/>
              <a:t>приобрести студенты других вузов, для повышения уровня знаний, что значительно поднимет рейтинг и авторитет нашего университета</a:t>
            </a:r>
            <a:endParaRPr sz="1400">
              <a:solidFill>
                <a:schemeClr val="accent5"/>
              </a:solidFill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878818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 txBox="1"/>
          <p:nvPr>
            <p:ph type="title"/>
          </p:nvPr>
        </p:nvSpPr>
        <p:spPr>
          <a:xfrm>
            <a:off x="456817" y="7441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p34"/>
          <p:cNvSpPr txBox="1"/>
          <p:nvPr>
            <p:ph idx="1" type="body"/>
          </p:nvPr>
        </p:nvSpPr>
        <p:spPr>
          <a:xfrm>
            <a:off x="456825" y="2340273"/>
            <a:ext cx="79932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AutoNum type="arabicPeriod"/>
            </a:pPr>
            <a:r>
              <a:rPr lang="ru" sz="1600"/>
              <a:t>По результатам опросов и интервью, подтвердилась гипотеза: Наши клиенты хотят удобный сайт, чтобы организовать удобный учебный процесс и документооборот. Но не могут, потому что нынешний сайт требует доработки. При этом клиенты теряют связь с сотрудниками и студентами.</a:t>
            </a:r>
            <a:endParaRPr sz="16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Для университета СурГУ, разработка нашего расширения является актуальной. 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AutoNum type="arabicPeriod"/>
            </a:pPr>
            <a:r>
              <a:rPr lang="ru" sz="1600"/>
              <a:t>Интервью с администраторами сайта Moodle СурГУ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AutoNum type="arabicPeriod"/>
            </a:pPr>
            <a:r>
              <a:rPr lang="ru" sz="1600"/>
              <a:t>Создание макета разработки</a:t>
            </a:r>
            <a:endParaRPr sz="1600"/>
          </a:p>
        </p:txBody>
      </p:sp>
      <p:sp>
        <p:nvSpPr>
          <p:cNvPr id="254" name="Google Shape;25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rPr lang="ru" sz="13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p34"/>
          <p:cNvPicPr preferRelativeResize="0"/>
          <p:nvPr/>
        </p:nvPicPr>
        <p:blipFill rotWithShape="1">
          <a:blip r:embed="rId3">
            <a:alphaModFix/>
          </a:blip>
          <a:srcRect b="39328" l="29707" r="29209" t="26017"/>
          <a:stretch/>
        </p:blipFill>
        <p:spPr>
          <a:xfrm>
            <a:off x="4727925" y="526500"/>
            <a:ext cx="3007725" cy="177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5"/>
          <p:cNvSpPr txBox="1"/>
          <p:nvPr>
            <p:ph type="title"/>
          </p:nvPr>
        </p:nvSpPr>
        <p:spPr>
          <a:xfrm>
            <a:off x="401717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4" name="Google Shape;264;p35"/>
          <p:cNvGraphicFramePr/>
          <p:nvPr/>
        </p:nvGraphicFramePr>
        <p:xfrm>
          <a:off x="306685" y="60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{36647108-F2B0-4AD6-8D0A-2C49A6DCAE10}</a:tableStyleId>
              </a:tblPr>
              <a:tblGrid>
                <a:gridCol w="2132675"/>
                <a:gridCol w="2132675"/>
              </a:tblGrid>
              <a:tr h="44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41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(коммуникатор, инженер, разработчик, дизайнер, финансист, маркетолог, спортсменка, комсомолка и просто красивая девушка)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Кочемасова Анастасия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 проекта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Белозерцева Гузель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Коммуникатор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Гасанов Вусал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8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Мамедзаде Солмаз </a:t>
                      </a: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1" name="Google Shape;271;p35"/>
          <p:cNvGraphicFramePr/>
          <p:nvPr/>
        </p:nvGraphicFramePr>
        <p:xfrm>
          <a:off x="4572035" y="6045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{36647108-F2B0-4AD6-8D0A-2C49A6DCAE10}</a:tableStyleId>
              </a:tblPr>
              <a:tblGrid>
                <a:gridCol w="1981925"/>
                <a:gridCol w="1981925"/>
              </a:tblGrid>
              <a:tr h="44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4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Азизова Адай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ехнолог, разработчик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Куклина Анастасия</a:t>
                      </a:r>
                      <a:endParaRPr sz="15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Пасынкова Мария</a:t>
                      </a: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Федосеева Анастасия</a:t>
                      </a: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86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5" name="Google Shape;285;p36"/>
          <p:cNvGraphicFramePr/>
          <p:nvPr/>
        </p:nvGraphicFramePr>
        <p:xfrm>
          <a:off x="691435" y="1610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{36647108-F2B0-4AD6-8D0A-2C49A6DCAE10}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Поиск разработчиков, программистов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30.12.23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Мамедзаде Солмаз, Куклина Анастасия, Белозерцева Гузель, Кочемасова Анастасия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макета для студентов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20.02.24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Азизова Адай, Пасынкова Мария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макета для преподавателя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25.03.24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Федосеева Анастасия, Гасанов Вусал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1" name="Google Shape;291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              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          </a:t>
            </a:r>
            <a:r>
              <a:rPr lang="ru" sz="1400" u="sng">
                <a:solidFill>
                  <a:schemeClr val="hlink"/>
                </a:solidFill>
                <a:hlinkClick r:id="rId3"/>
              </a:rPr>
              <a:t>kochemasova_as@edu.surgu.ru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         @kochems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                                     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92" name="Google Shape;292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Кочемасова Анастасия Сергеевна 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+7(922)416-69-45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1" name="Google Shape;301;p37"/>
          <p:cNvPicPr preferRelativeResize="0"/>
          <p:nvPr/>
        </p:nvPicPr>
        <p:blipFill rotWithShape="1">
          <a:blip r:embed="rId5">
            <a:alphaModFix/>
          </a:blip>
          <a:srcRect b="26625" l="17999" r="16310" t="27134"/>
          <a:stretch/>
        </p:blipFill>
        <p:spPr>
          <a:xfrm>
            <a:off x="530800" y="2658825"/>
            <a:ext cx="539950" cy="3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0799" y="3312325"/>
            <a:ext cx="539950" cy="53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type="title"/>
          </p:nvPr>
        </p:nvSpPr>
        <p:spPr>
          <a:xfrm>
            <a:off x="972900" y="669700"/>
            <a:ext cx="71982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Ознакомьтесь с нашей пробной версией</a:t>
            </a:r>
            <a:endParaRPr/>
          </a:p>
        </p:txBody>
      </p:sp>
      <p:sp>
        <p:nvSpPr>
          <p:cNvPr id="308" name="Google Shape;308;p38"/>
          <p:cNvSpPr txBox="1"/>
          <p:nvPr>
            <p:ph idx="1" type="body"/>
          </p:nvPr>
        </p:nvSpPr>
        <p:spPr>
          <a:xfrm>
            <a:off x="575393" y="326863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https://vk.com/away.php?utf=1&amp;to=https%3A%2F%2Fsites.google.com%2Fedu.surgu.ru%2Fmoodclick</a:t>
            </a:r>
            <a:endParaRPr/>
          </a:p>
        </p:txBody>
      </p:sp>
      <p:pic>
        <p:nvPicPr>
          <p:cNvPr id="309" name="Google Shape;30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9000" y="1359675"/>
            <a:ext cx="1666005" cy="1693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 txBox="1"/>
          <p:nvPr>
            <p:ph type="title"/>
          </p:nvPr>
        </p:nvSpPr>
        <p:spPr>
          <a:xfrm>
            <a:off x="2125567" y="432881"/>
            <a:ext cx="46557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Вас приветствует проект </a:t>
            </a:r>
            <a:r>
              <a:rPr lang="ru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Mood</a:t>
            </a:r>
            <a:r>
              <a:rPr lang="ru" sz="20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click</a:t>
            </a:r>
            <a:endParaRPr sz="3600">
              <a:solidFill>
                <a:schemeClr val="accent5"/>
              </a:solidFill>
            </a:endParaRPr>
          </a:p>
        </p:txBody>
      </p:sp>
      <p:sp>
        <p:nvSpPr>
          <p:cNvPr id="315" name="Google Shape;315;p39"/>
          <p:cNvSpPr txBox="1"/>
          <p:nvPr/>
        </p:nvSpPr>
        <p:spPr>
          <a:xfrm>
            <a:off x="2125575" y="925475"/>
            <a:ext cx="51681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Для просмотра нового функционала предлагаем вам новый раздел на уже существующем сайте мудл СурГУ</a:t>
            </a:r>
            <a:endParaRPr sz="13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6" name="Google Shape;316;p39"/>
          <p:cNvPicPr preferRelativeResize="0"/>
          <p:nvPr/>
        </p:nvPicPr>
        <p:blipFill rotWithShape="1">
          <a:blip r:embed="rId3">
            <a:alphaModFix/>
          </a:blip>
          <a:srcRect b="51538" l="0" r="28021" t="0"/>
          <a:stretch/>
        </p:blipFill>
        <p:spPr>
          <a:xfrm>
            <a:off x="162600" y="1582375"/>
            <a:ext cx="6798291" cy="98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9"/>
          <p:cNvSpPr/>
          <p:nvPr/>
        </p:nvSpPr>
        <p:spPr>
          <a:xfrm>
            <a:off x="4931625" y="1582375"/>
            <a:ext cx="784200" cy="325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8" name="Google Shape;31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1825" y="2204725"/>
            <a:ext cx="6571851" cy="277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>
            <p:ph type="title"/>
          </p:nvPr>
        </p:nvSpPr>
        <p:spPr>
          <a:xfrm>
            <a:off x="2244142" y="422706"/>
            <a:ext cx="46557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ОБУЧЕНИЕ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324" name="Google Shape;324;p40"/>
          <p:cNvSpPr txBox="1"/>
          <p:nvPr>
            <p:ph idx="1" type="body"/>
          </p:nvPr>
        </p:nvSpPr>
        <p:spPr>
          <a:xfrm>
            <a:off x="575393" y="946006"/>
            <a:ext cx="7993200" cy="6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Окно ОБУЧЕНИЕ предоставляет доступ к дисциплинам, которые проходит студент, а </a:t>
            </a:r>
            <a:r>
              <a:rPr lang="ru" sz="1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также</a:t>
            </a:r>
            <a:r>
              <a:rPr lang="ru" sz="1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к успеваемости студента по этим предметам</a:t>
            </a:r>
            <a:endParaRPr sz="1500">
              <a:solidFill>
                <a:srgbClr val="0000FF"/>
              </a:solidFill>
            </a:endParaRPr>
          </a:p>
        </p:txBody>
      </p:sp>
      <p:pic>
        <p:nvPicPr>
          <p:cNvPr id="325" name="Google Shape;325;p40"/>
          <p:cNvPicPr preferRelativeResize="0"/>
          <p:nvPr/>
        </p:nvPicPr>
        <p:blipFill rotWithShape="1">
          <a:blip r:embed="rId3">
            <a:alphaModFix/>
          </a:blip>
          <a:srcRect b="21874" l="0" r="17783" t="0"/>
          <a:stretch/>
        </p:blipFill>
        <p:spPr>
          <a:xfrm>
            <a:off x="2024513" y="1594000"/>
            <a:ext cx="5094975" cy="2480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1"/>
          <p:cNvSpPr txBox="1"/>
          <p:nvPr>
            <p:ph idx="1" type="body"/>
          </p:nvPr>
        </p:nvSpPr>
        <p:spPr>
          <a:xfrm>
            <a:off x="575393" y="242131"/>
            <a:ext cx="79932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Каждая дисциплина является дополнительным окном, которое содержит список литературы (учебные и методические пособия, учебники по предмету); задания к каждому практическому занятию, согласно тематическому плану; документ и презентация к каждой лекции</a:t>
            </a:r>
            <a:endParaRPr sz="1500">
              <a:solidFill>
                <a:srgbClr val="0000FF"/>
              </a:solidFill>
            </a:endParaRPr>
          </a:p>
        </p:txBody>
      </p:sp>
      <p:pic>
        <p:nvPicPr>
          <p:cNvPr id="331" name="Google Shape;33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175" y="1137931"/>
            <a:ext cx="6577646" cy="3700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2"/>
          <p:cNvSpPr txBox="1"/>
          <p:nvPr>
            <p:ph type="title"/>
          </p:nvPr>
        </p:nvSpPr>
        <p:spPr>
          <a:xfrm>
            <a:off x="2244142" y="2699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РАСПИСАНИЕ</a:t>
            </a:r>
            <a:endParaRPr/>
          </a:p>
        </p:txBody>
      </p:sp>
      <p:sp>
        <p:nvSpPr>
          <p:cNvPr id="337" name="Google Shape;337;p42"/>
          <p:cNvSpPr txBox="1"/>
          <p:nvPr>
            <p:ph idx="1" type="body"/>
          </p:nvPr>
        </p:nvSpPr>
        <p:spPr>
          <a:xfrm>
            <a:off x="575393" y="924556"/>
            <a:ext cx="79932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Окно РАСПИСАНИЕ предоставляет доступ к интерактивной таблице, в которой указано расписание студента на полугодие. Вносить изменение в расписание способен только преподаватель и только по своему предмету, с пометкой о дате, когда будет изменение. При изменении в расписании студенту приходит оповещение в разделе УВЕДОМЛЕНИЯ</a:t>
            </a:r>
            <a:endParaRPr sz="1500">
              <a:solidFill>
                <a:srgbClr val="0000FF"/>
              </a:solidFill>
            </a:endParaRPr>
          </a:p>
        </p:txBody>
      </p:sp>
      <p:pic>
        <p:nvPicPr>
          <p:cNvPr id="338" name="Google Shape;33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3200" y="2068150"/>
            <a:ext cx="5237600" cy="294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3"/>
          <p:cNvSpPr txBox="1"/>
          <p:nvPr>
            <p:ph type="title"/>
          </p:nvPr>
        </p:nvSpPr>
        <p:spPr>
          <a:xfrm>
            <a:off x="2244142" y="2393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ЛИЧНЫЙ КАБИНЕТ</a:t>
            </a:r>
            <a:endParaRPr/>
          </a:p>
        </p:txBody>
      </p:sp>
      <p:pic>
        <p:nvPicPr>
          <p:cNvPr id="344" name="Google Shape;34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92081"/>
            <a:ext cx="8839199" cy="3666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4"/>
          <p:cNvSpPr txBox="1"/>
          <p:nvPr>
            <p:ph type="title"/>
          </p:nvPr>
        </p:nvSpPr>
        <p:spPr>
          <a:xfrm>
            <a:off x="2244142" y="40233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Заказать справку</a:t>
            </a:r>
            <a:endParaRPr/>
          </a:p>
        </p:txBody>
      </p:sp>
      <p:sp>
        <p:nvSpPr>
          <p:cNvPr id="350" name="Google Shape;350;p44"/>
          <p:cNvSpPr txBox="1"/>
          <p:nvPr>
            <p:ph idx="1" type="body"/>
          </p:nvPr>
        </p:nvSpPr>
        <p:spPr>
          <a:xfrm>
            <a:off x="575393" y="1067131"/>
            <a:ext cx="79932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Содержит кнопку +Новая справка, после перехода всплывает окно «выберите тип справки», затем «выберите место предъявления справки», «необходимое количество справок». Помимо кнопки содержится таблица с историей заказанных справок</a:t>
            </a:r>
            <a:endParaRPr sz="1500">
              <a:solidFill>
                <a:srgbClr val="0000FF"/>
              </a:solidFill>
            </a:endParaRPr>
          </a:p>
        </p:txBody>
      </p:sp>
      <p:pic>
        <p:nvPicPr>
          <p:cNvPr id="351" name="Google Shape;35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925" y="1962931"/>
            <a:ext cx="7890138" cy="287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