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  <p:sldMasterId id="2147483681" r:id="rId2"/>
  </p:sldMasterIdLst>
  <p:notesMasterIdLst>
    <p:notesMasterId r:id="rId13"/>
  </p:notesMasterIdLst>
  <p:sldIdLst>
    <p:sldId id="330" r:id="rId3"/>
    <p:sldId id="257" r:id="rId4"/>
    <p:sldId id="258" r:id="rId5"/>
    <p:sldId id="331" r:id="rId6"/>
    <p:sldId id="260" r:id="rId7"/>
    <p:sldId id="261" r:id="rId8"/>
    <p:sldId id="333" r:id="rId9"/>
    <p:sldId id="3475" r:id="rId10"/>
    <p:sldId id="334" r:id="rId11"/>
    <p:sldId id="269" r:id="rId12"/>
  </p:sldIdLst>
  <p:sldSz cx="12192000" cy="6858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D933782-91DD-4833-8003-4D90BCCB4AA5}">
          <p14:sldIdLst>
            <p14:sldId id="330"/>
          </p14:sldIdLst>
        </p14:section>
        <p14:section name="Раздел без заголовка" id="{C82738E1-75B0-4254-9E39-11C23885F1F2}">
          <p14:sldIdLst>
            <p14:sldId id="257"/>
            <p14:sldId id="258"/>
            <p14:sldId id="331"/>
            <p14:sldId id="260"/>
            <p14:sldId id="261"/>
            <p14:sldId id="333"/>
            <p14:sldId id="3475"/>
            <p14:sldId id="334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  <p15:guide id="4" pos="4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FF"/>
    <a:srgbClr val="9F00FF"/>
    <a:srgbClr val="FCAF17"/>
    <a:srgbClr val="B5D8E1"/>
    <a:srgbClr val="FBB3C1"/>
    <a:srgbClr val="FD493D"/>
    <a:srgbClr val="FF2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8" autoAdjust="0"/>
    <p:restoredTop sz="94704"/>
  </p:normalViewPr>
  <p:slideViewPr>
    <p:cSldViewPr snapToGrid="0" snapToObjects="1" showGuides="1">
      <p:cViewPr varScale="1">
        <p:scale>
          <a:sx n="153" d="100"/>
          <a:sy n="153" d="100"/>
        </p:scale>
        <p:origin x="1554" y="108"/>
      </p:cViewPr>
      <p:guideLst>
        <p:guide orient="horz" pos="2137"/>
        <p:guide pos="211"/>
        <p:guide orient="horz" pos="1502"/>
        <p:guide pos="4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2795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9d6c1f6be_0_1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d9d6c1f6b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b5a42706e_0_0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8b5a4270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b5a42706e_0_27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8b5a42706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b5a42706e_0_27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8b5a42706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6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b5a42706e_0_46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8b5a42706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b770874cd_0_3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8b770874c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907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31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x">
  <p:cSld name="Два объекта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9986" y="140705"/>
            <a:ext cx="3376247" cy="1297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19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6" name="Google Shape;16;p19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" name="Google Shape;17;p19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" name="Google Shape;18;p19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" name="Google Shape;19;p19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Google Shape;20;p19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61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p28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96" name="Google Shape;96;p28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8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98" name="Google Shape;98;p28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99" name="Google Shape;99;p28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00" name="Google Shape;100;p28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01" name="Google Shape;101;p28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2" name="Google Shape;102;p28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3" name="Google Shape;103;p28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4" name="Google Shape;104;p28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5" name="Google Shape;105;p28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8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8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108" name="Google Shape;108;p28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28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</p:grpSp>
      <p:grpSp>
        <p:nvGrpSpPr>
          <p:cNvPr id="110" name="Google Shape;110;p28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111" name="Google Shape;111;p28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" name="Google Shape;112;p28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113" name="Google Shape;113;p28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114" name="Google Shape;114;p28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28"/>
          <p:cNvSpPr/>
          <p:nvPr/>
        </p:nvSpPr>
        <p:spPr>
          <a:xfrm flipH="1">
            <a:off x="7298266" y="2878664"/>
            <a:ext cx="1828805" cy="10668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28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47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7200"/>
              <a:buFont typeface="Arial"/>
              <a:buNone/>
            </a:pPr>
            <a:r>
              <a:rPr lang="ru-RU" sz="72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НАЗВАНИЕ  РАЗДЕЛА</a:t>
            </a:r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8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358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31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126" name="Google Shape;126;p31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" name="Google Shape;127;p31"/>
          <p:cNvGraphicFramePr/>
          <p:nvPr/>
        </p:nvGraphicFramePr>
        <p:xfrm>
          <a:off x="623887" y="1633920"/>
          <a:ext cx="3000000" cy="300000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78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8" name="Google Shape;128;p31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129" name="Google Shape;129;p31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30;p31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131" name="Google Shape;131;p31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132" name="Google Shape;132;p31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31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  <p:grpSp>
        <p:nvGrpSpPr>
          <p:cNvPr id="134" name="Google Shape;134;p31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135" name="Google Shape;135;p31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31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86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2" descr="2022-11-09 02.38.2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2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142" name="Google Shape;142;p32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" name="Google Shape;143;p32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145" name="Google Shape;145;p32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32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147" name="Google Shape;147;p32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148" name="Google Shape;148;p32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32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</p:grpSp>
      <p:grpSp>
        <p:nvGrpSpPr>
          <p:cNvPr id="150" name="Google Shape;150;p32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151" name="Google Shape;151;p32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32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153" name="Google Shape;153;p3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0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 type="titleOnly">
  <p:cSld name="Только заголовок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9d6c1f6be_0_2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d9d6c1f6be_0_2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d9d6c1f6be_0_2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2d9d6c1f6be_0_2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750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6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tx">
  <p:cSld name="Заголовок и объект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336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61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23" name="Google Shape;23;p15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24" name="Google Shape;24;p15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Плюсы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Минусы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Сомнительные моменты</a:t>
            </a:r>
            <a:endParaRPr/>
          </a:p>
        </p:txBody>
      </p:sp>
      <p:sp>
        <p:nvSpPr>
          <p:cNvPr id="25" name="Google Shape;25;p15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" name="Google Shape;26;p15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27" name="Google Shape;27;p15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Google Shape;28;p15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pic>
        <p:nvPicPr>
          <p:cNvPr id="29" name="Google Shape;29;p15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15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31" name="Google Shape;31;p15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" name="Google Shape;32;p15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33" name="Google Shape;33;p15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34" name="Google Shape;34;p15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53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Два объекта">
  <p:cSld name="6_Два объекта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20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3" name="Google Shape;23;p20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" name="Google Shape;24;p20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Google Shape;25;p20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26;p20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" name="Google Shape;27;p20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8" name="Google Shape;28;p20" descr="Изображение выглядит как мультфильм, искусство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340818"/>
            <a:ext cx="5606980" cy="396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986" y="140705"/>
            <a:ext cx="3376247" cy="1297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485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9;p16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40" name="Google Shape;40;p16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2" name="Google Shape;42;p16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3" name="Google Shape;43;p16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4" name="Google Shape;44;p16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5" name="Google Shape;45;p16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6" name="Google Shape;46;p16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7" name="Google Shape;47;p16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8" name="Google Shape;48;p16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9" name="Google Shape;49;p16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" name="Google Shape;50;p16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6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52" name="Google Shape;52;p16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1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</p:grpSp>
      <p:grpSp>
        <p:nvGrpSpPr>
          <p:cNvPr id="54" name="Google Shape;54;p16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55" name="Google Shape;55;p16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" name="Google Shape;56;p16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57" name="Google Shape;57;p16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58" name="Google Shape;58;p16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6"/>
          <p:cNvSpPr/>
          <p:nvPr/>
        </p:nvSpPr>
        <p:spPr>
          <a:xfrm flipH="1">
            <a:off x="7298266" y="2878664"/>
            <a:ext cx="1828805" cy="10668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6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426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НАЗВАНИЕ  РАЗДЕЛА</a:t>
            </a:r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30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407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69;p19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70" name="Google Shape;70;p19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Google Shape;71;p19"/>
          <p:cNvGraphicFramePr/>
          <p:nvPr/>
        </p:nvGraphicFramePr>
        <p:xfrm>
          <a:off x="623887" y="1633920"/>
          <a:ext cx="3000000" cy="300000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78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2" name="Google Shape;72;p19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73" name="Google Shape;73;p19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4" name="Google Shape;74;p19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75" name="Google Shape;75;p19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76" name="Google Shape;76;p19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19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  <p:grpSp>
        <p:nvGrpSpPr>
          <p:cNvPr id="78" name="Google Shape;78;p19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79" name="Google Shape;79;p19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9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899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0" descr="2022-11-09 02.38.2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86" name="Google Shape;86;p20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" name="Google Shape;87;p20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20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89" name="Google Shape;89;p20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91" name="Google Shape;91;p20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92" name="Google Shape;92;p20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</p:grpSp>
      <p:grpSp>
        <p:nvGrpSpPr>
          <p:cNvPr id="94" name="Google Shape;94;p20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5" name="Google Shape;95;p20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97" name="Google Shape;97;p20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096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 type="titleOnly">
  <p:cSld name="Только заголовок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9d6c1f6be_0_2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d9d6c1f6be_0_2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d9d6c1f6be_0_2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2d9d6c1f6be_0_2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302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2ECCCF-2DF5-4D05-A0C4-3BC91521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7361-928B-464B-B481-34FA406C9275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54395E-DC9A-4F94-B231-A57FC6DE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63131A-582D-4202-8925-B8E25302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52A-D3D4-4604-8798-F463959B1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5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Два объекта">
  <p:cSld name="3_Два объект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21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2" name="Google Shape;32;p21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" name="Google Shape;33;p21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21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21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" name="Google Shape;36;p21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7" name="Google Shape;37;p21" descr="Изображение выглядит как Шрифт, Графика, текст, графический дизайн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6901" y="421149"/>
            <a:ext cx="1771933" cy="57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1" descr="Изображение выглядит как мультфильм, Вымышленный персонаж, фантастика, иллюстрация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1248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30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Два объекта">
  <p:cSld name="2_Два объекта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/>
          <p:nvPr/>
        </p:nvSpPr>
        <p:spPr>
          <a:xfrm>
            <a:off x="7224765" y="0"/>
            <a:ext cx="496723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" name="Google Shape;41;p22" descr="E:\Users\OAMinullina\Desktop\Дыганов\Диск D\Макеты\Логотипы КФУ\Юбилей\Лого юбилейный белый прозрачн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2190" y="437974"/>
            <a:ext cx="2852384" cy="545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22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43" name="Google Shape;43;p22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4" name="Google Shape;44;p22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" name="Google Shape;45;p22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" name="Google Shape;46;p22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7" name="Google Shape;47;p22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48" name="Google Shape;48;p22" descr="Изображение выглядит как мультфильм, Вымышленный персонаж, красный, искусств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7728" y="1115366"/>
            <a:ext cx="7244272" cy="5742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87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Два объекта">
  <p:cSld name="4_Два объекта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/>
          <p:nvPr/>
        </p:nvSpPr>
        <p:spPr>
          <a:xfrm>
            <a:off x="7186080" y="0"/>
            <a:ext cx="4967235" cy="68580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1" name="Google Shape;51;p23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52" name="Google Shape;52;p23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4" name="Google Shape;54;p23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" name="Google Shape;55;p23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" name="Google Shape;56;p23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57" name="Google Shape;57;p23" descr="Изображение выглядит как одежда, мультфильм, шляпа, Вымышленный персонаж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 t="5785"/>
          <a:stretch/>
        </p:blipFill>
        <p:spPr>
          <a:xfrm>
            <a:off x="5114239" y="789576"/>
            <a:ext cx="9110916" cy="606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3" descr="E:\Users\OAMinullina\Desktop\Дыганов\Диск D\Макеты\Логотипы КФУ\Юбилей\Лого юбилейный белый прозрачный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2190" y="437974"/>
            <a:ext cx="2852384" cy="545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51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Два объекта">
  <p:cSld name="5_Два объекта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/>
          <p:nvPr/>
        </p:nvSpPr>
        <p:spPr>
          <a:xfrm>
            <a:off x="8728335" y="0"/>
            <a:ext cx="3466515" cy="68580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1" name="Google Shape;61;p24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62" name="Google Shape;62;p24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" name="Google Shape;63;p24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67" name="Google Shape;67;p24" descr="Изображение выглядит как рисунок, зарисовка, мультфильм, иллюстрация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 t="17704"/>
          <a:stretch/>
        </p:blipFill>
        <p:spPr>
          <a:xfrm>
            <a:off x="6504709" y="1288471"/>
            <a:ext cx="589125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4" descr="E:\Users\OAMinullina\Desktop\Дыганов\Диск D\Макеты\Логотипы КФУ\Юбилей\Лого юбилейный белый прозрачный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5400" y="437974"/>
            <a:ext cx="2852384" cy="545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592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804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26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Два объекта">
  <p:cSld name="1_Два объекта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7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79" name="Google Shape;79;p27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80" name="Google Shape;80;p27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Плюсы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Минусы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Сомнительные моменты</a:t>
            </a:r>
            <a:endParaRPr/>
          </a:p>
        </p:txBody>
      </p:sp>
      <p:sp>
        <p:nvSpPr>
          <p:cNvPr id="81" name="Google Shape;81;p2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2" name="Google Shape;82;p27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83" name="Google Shape;83;p27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4" name="Google Shape;84;p27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pic>
        <p:nvPicPr>
          <p:cNvPr id="85" name="Google Shape;85;p27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27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87" name="Google Shape;87;p27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8" name="Google Shape;88;p2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89" name="Google Shape;89;p27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0" name="Google Shape;90;p27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27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92" name="Google Shape;92;p2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682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961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101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16.png"/><Relationship Id="rId10" Type="http://schemas.openxmlformats.org/officeDocument/2006/relationships/image" Target="../media/image35.jpeg"/><Relationship Id="rId4" Type="http://schemas.openxmlformats.org/officeDocument/2006/relationships/image" Target="../media/image21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g2d9d6c1f6be_0_118"/>
          <p:cNvGrpSpPr/>
          <p:nvPr/>
        </p:nvGrpSpPr>
        <p:grpSpPr>
          <a:xfrm>
            <a:off x="-56284" y="0"/>
            <a:ext cx="6123621" cy="6912210"/>
            <a:chOff x="6101107" y="-2"/>
            <a:chExt cx="6123621" cy="6912210"/>
          </a:xfrm>
        </p:grpSpPr>
        <p:sp>
          <p:nvSpPr>
            <p:cNvPr id="165" name="Google Shape;165;g2d9d6c1f6be_0_118"/>
            <p:cNvSpPr/>
            <p:nvPr/>
          </p:nvSpPr>
          <p:spPr>
            <a:xfrm>
              <a:off x="6102320" y="2345381"/>
              <a:ext cx="6122400" cy="4529400"/>
            </a:xfrm>
            <a:prstGeom prst="rect">
              <a:avLst/>
            </a:prstGeom>
            <a:solidFill>
              <a:srgbClr val="FFA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g2d9d6c1f6be_0_118"/>
            <p:cNvSpPr/>
            <p:nvPr/>
          </p:nvSpPr>
          <p:spPr>
            <a:xfrm>
              <a:off x="6103137" y="-2"/>
              <a:ext cx="6121500" cy="23454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g2d9d6c1f6be_0_118"/>
            <p:cNvSpPr/>
            <p:nvPr/>
          </p:nvSpPr>
          <p:spPr>
            <a:xfrm>
              <a:off x="6101107" y="5359336"/>
              <a:ext cx="6121500" cy="1514400"/>
            </a:xfrm>
            <a:prstGeom prst="rect">
              <a:avLst/>
            </a:prstGeom>
            <a:solidFill>
              <a:srgbClr val="FF2F2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g2d9d6c1f6be_0_118"/>
            <p:cNvSpPr/>
            <p:nvPr/>
          </p:nvSpPr>
          <p:spPr>
            <a:xfrm>
              <a:off x="9210358" y="0"/>
              <a:ext cx="2978100" cy="1652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g2d9d6c1f6be_0_118"/>
            <p:cNvSpPr/>
            <p:nvPr/>
          </p:nvSpPr>
          <p:spPr>
            <a:xfrm>
              <a:off x="9087057" y="-2"/>
              <a:ext cx="3137671" cy="42750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2d9d6c1f6be_0_118"/>
            <p:cNvSpPr/>
            <p:nvPr/>
          </p:nvSpPr>
          <p:spPr>
            <a:xfrm>
              <a:off x="9087058" y="2344428"/>
              <a:ext cx="3135520" cy="4567780"/>
            </a:xfrm>
            <a:prstGeom prst="rect">
              <a:avLst/>
            </a:prstGeom>
            <a:solidFill>
              <a:srgbClr val="B8DBE2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" name="Google Shape;174;g2d9d6c1f6be_0_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627" y="5505020"/>
            <a:ext cx="1566116" cy="119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фиолетовый, графический дизайн, зарисо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77B667-7612-EC5D-484A-8457CB84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891" y="2344430"/>
            <a:ext cx="4525020" cy="4525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EFD050-28AF-39C0-0F19-0AF61B44D070}"/>
              </a:ext>
            </a:extLst>
          </p:cNvPr>
          <p:cNvSpPr txBox="1"/>
          <p:nvPr/>
        </p:nvSpPr>
        <p:spPr>
          <a:xfrm>
            <a:off x="6217296" y="1147508"/>
            <a:ext cx="59747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buClr>
                <a:srgbClr val="000000"/>
              </a:buClr>
              <a:defRPr/>
            </a:pPr>
            <a:r>
              <a:rPr lang="ru-RU" sz="3600" dirty="0">
                <a:latin typeface="Gilroy ExtraBold"/>
                <a:cs typeface="Arial"/>
                <a:sym typeface="Arial"/>
              </a:rPr>
              <a:t>«Разработка беспилотных летательных аппаратов на водородном топливном элементе» 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roy ExtraBold"/>
              <a:cs typeface="Arial"/>
              <a:sym typeface="Arial"/>
            </a:endParaRPr>
          </a:p>
        </p:txBody>
      </p:sp>
      <p:grpSp>
        <p:nvGrpSpPr>
          <p:cNvPr id="6" name="Google Shape;175;g2d9d6c1f6be_0_118">
            <a:extLst>
              <a:ext uri="{FF2B5EF4-FFF2-40B4-BE49-F238E27FC236}">
                <a16:creationId xmlns:a16="http://schemas.microsoft.com/office/drawing/2014/main" id="{4C9AB585-EC94-69EF-F3FE-761030D019D5}"/>
              </a:ext>
            </a:extLst>
          </p:cNvPr>
          <p:cNvGrpSpPr/>
          <p:nvPr/>
        </p:nvGrpSpPr>
        <p:grpSpPr>
          <a:xfrm>
            <a:off x="252401" y="3300625"/>
            <a:ext cx="2528100" cy="1237559"/>
            <a:chOff x="260907" y="3162677"/>
            <a:chExt cx="2528100" cy="1237559"/>
          </a:xfrm>
        </p:grpSpPr>
        <p:sp>
          <p:nvSpPr>
            <p:cNvPr id="7" name="Google Shape;176;g2d9d6c1f6be_0_118">
              <a:extLst>
                <a:ext uri="{FF2B5EF4-FFF2-40B4-BE49-F238E27FC236}">
                  <a16:creationId xmlns:a16="http://schemas.microsoft.com/office/drawing/2014/main" id="{5514A630-C3B9-29B1-8E46-906F330E0894}"/>
                </a:ext>
              </a:extLst>
            </p:cNvPr>
            <p:cNvSpPr txBox="1"/>
            <p:nvPr/>
          </p:nvSpPr>
          <p:spPr>
            <a:xfrm>
              <a:off x="260907" y="3753736"/>
              <a:ext cx="1377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ExtraBold"/>
                  <a:cs typeface="Arial"/>
                  <a:sym typeface="Arial"/>
                </a:rPr>
                <a:t>2025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 ExtraBold"/>
                <a:cs typeface="Arial"/>
                <a:sym typeface="Arial"/>
              </a:endParaRPr>
            </a:p>
          </p:txBody>
        </p:sp>
        <p:sp>
          <p:nvSpPr>
            <p:cNvPr id="8" name="Google Shape;177;g2d9d6c1f6be_0_118">
              <a:extLst>
                <a:ext uri="{FF2B5EF4-FFF2-40B4-BE49-F238E27FC236}">
                  <a16:creationId xmlns:a16="http://schemas.microsoft.com/office/drawing/2014/main" id="{17ED51D2-423D-CE04-A4A7-3FAC73081731}"/>
                </a:ext>
              </a:extLst>
            </p:cNvPr>
            <p:cNvSpPr txBox="1"/>
            <p:nvPr/>
          </p:nvSpPr>
          <p:spPr>
            <a:xfrm>
              <a:off x="260907" y="3162677"/>
              <a:ext cx="2528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" panose="00000500000000000000" pitchFamily="2" charset="-52"/>
                  <a:cs typeface="Arial"/>
                  <a:sym typeface="Arial"/>
                </a:rPr>
                <a:t>Акселерационная программа КФУ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" panose="00000500000000000000" pitchFamily="2" charset="-52"/>
                <a:cs typeface="Arial"/>
                <a:sym typeface="Arial"/>
              </a:endParaRPr>
            </a:p>
          </p:txBody>
        </p:sp>
      </p:grpSp>
      <p:pic>
        <p:nvPicPr>
          <p:cNvPr id="4" name="Рисунок 3" descr="Изображение выглядит как текст, Шриф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C37A58-AFEF-32A5-A32C-F7E90579B1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39" y="919149"/>
            <a:ext cx="1853155" cy="6050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8098BE-A501-D4FE-CD8F-F3BAAFC1C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56" y="754486"/>
            <a:ext cx="2010757" cy="7697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0E388-8302-8BAF-5A20-8D52B38647DD}"/>
              </a:ext>
            </a:extLst>
          </p:cNvPr>
          <p:cNvSpPr txBox="1"/>
          <p:nvPr/>
        </p:nvSpPr>
        <p:spPr>
          <a:xfrm>
            <a:off x="6567364" y="5511000"/>
            <a:ext cx="3394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dirty="0" err="1">
                <a:latin typeface="Gilroy" panose="00000500000000000000" pitchFamily="2" charset="-52"/>
                <a:cs typeface="Arial"/>
                <a:sym typeface="Arial"/>
              </a:rPr>
              <a:t>Ильнур</a:t>
            </a:r>
            <a:r>
              <a:rPr lang="ru-RU" sz="2400" dirty="0">
                <a:latin typeface="Gilroy" panose="00000500000000000000" pitchFamily="2" charset="-52"/>
                <a:cs typeface="Arial"/>
                <a:sym typeface="Arial"/>
              </a:rPr>
              <a:t> </a:t>
            </a:r>
            <a:r>
              <a:rPr lang="ru-RU" sz="2400" dirty="0" err="1">
                <a:latin typeface="Gilroy" panose="00000500000000000000" pitchFamily="2" charset="-52"/>
                <a:cs typeface="Arial"/>
                <a:sym typeface="Arial"/>
              </a:rPr>
              <a:t>Галимянов</a:t>
            </a:r>
            <a:endParaRPr lang="ru-RU" sz="2400" dirty="0">
              <a:latin typeface="Gilroy" panose="00000500000000000000" pitchFamily="2" charset="-52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9" y="99511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dirty="0"/>
              <a:t>!</a:t>
            </a:r>
          </a:p>
          <a:p>
            <a:pPr>
              <a:defRPr sz="24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dirty="0"/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/>
              <a:t>КОНТАКТЫ</a:t>
            </a:r>
            <a:endParaRPr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/>
              <a:t>8 </a:t>
            </a:r>
            <a:r>
              <a:rPr lang="en-US" dirty="0"/>
              <a:t>(</a:t>
            </a:r>
            <a:r>
              <a:rPr lang="ru-RU" dirty="0"/>
              <a:t>904</a:t>
            </a:r>
            <a:r>
              <a:rPr lang="en-US" dirty="0"/>
              <a:t>)</a:t>
            </a:r>
            <a:r>
              <a:rPr lang="ru-RU" dirty="0"/>
              <a:t> 762</a:t>
            </a:r>
            <a:r>
              <a:rPr lang="en-US" dirty="0"/>
              <a:t>-</a:t>
            </a:r>
            <a:r>
              <a:rPr lang="ru-RU" dirty="0"/>
              <a:t>24</a:t>
            </a:r>
            <a:r>
              <a:rPr lang="en-US" dirty="0"/>
              <a:t>-</a:t>
            </a:r>
            <a:r>
              <a:rPr lang="ru-RU" dirty="0"/>
              <a:t>45</a:t>
            </a:r>
            <a:endParaRPr dirty="0"/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en-US" dirty="0"/>
              <a:t>supertrewer@gmail.com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89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B78B29-D7BA-4EF7-B7EF-ED5633AB39F9}"/>
              </a:ext>
            </a:extLst>
          </p:cNvPr>
          <p:cNvSpPr/>
          <p:nvPr/>
        </p:nvSpPr>
        <p:spPr>
          <a:xfrm>
            <a:off x="1992673" y="5158642"/>
            <a:ext cx="7058416" cy="14767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hape 10">
            <a:extLst>
              <a:ext uri="{FF2B5EF4-FFF2-40B4-BE49-F238E27FC236}">
                <a16:creationId xmlns:a16="http://schemas.microsoft.com/office/drawing/2014/main" id="{A0312E12-88C1-4AA0-AE19-833F6F9069F0}"/>
              </a:ext>
            </a:extLst>
          </p:cNvPr>
          <p:cNvSpPr/>
          <p:nvPr/>
        </p:nvSpPr>
        <p:spPr>
          <a:xfrm>
            <a:off x="8222835" y="2324820"/>
            <a:ext cx="3365301" cy="2654276"/>
          </a:xfrm>
          <a:prstGeom prst="roundRect">
            <a:avLst>
              <a:gd name="adj" fmla="val 3341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grpSp>
        <p:nvGrpSpPr>
          <p:cNvPr id="116" name="Google Shape;116;g28b5a42706e_0_0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17" name="Google Shape;117;g28b5a42706e_0_0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g28b5a42706e_0_0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g28b5a42706e_0_0"/>
          <p:cNvSpPr txBox="1"/>
          <p:nvPr/>
        </p:nvSpPr>
        <p:spPr>
          <a:xfrm>
            <a:off x="314255" y="106001"/>
            <a:ext cx="65190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ПРОБЛЕМА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g28b5a42706e_0_0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21" name="Google Shape;121;g28b5a42706e_0_0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g28b5a42706e_0_0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g28b5a42706e_0_0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g28b5a42706e_0_0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g28b5a42706e_0_0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26" name="Google Shape;126;g28b5a42706e_0_0"/>
          <p:cNvSpPr txBox="1"/>
          <p:nvPr/>
        </p:nvSpPr>
        <p:spPr>
          <a:xfrm>
            <a:off x="436525" y="1076725"/>
            <a:ext cx="110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hangingPunct="1"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kumimoji="0" sz="2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12C560-2743-E414-8E42-08F1C2E44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14" name="Text 1">
            <a:extLst>
              <a:ext uri="{FF2B5EF4-FFF2-40B4-BE49-F238E27FC236}">
                <a16:creationId xmlns:a16="http://schemas.microsoft.com/office/drawing/2014/main" id="{527050A3-D5DA-4091-A856-19CB5D5BF063}"/>
              </a:ext>
            </a:extLst>
          </p:cNvPr>
          <p:cNvSpPr/>
          <p:nvPr/>
        </p:nvSpPr>
        <p:spPr>
          <a:xfrm>
            <a:off x="163948" y="1115732"/>
            <a:ext cx="11385049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Традиционные</a:t>
            </a: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источники энергии, такие как литий-ионные аккумуляторы и двигатели внутреннего сгорания (ДВС), сталкиваются с рядом серьёзных ограничений при использовании в </a:t>
            </a:r>
            <a:r>
              <a:rPr lang="ru-RU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БПЛА</a:t>
            </a: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, что препятствует их широкому применению в сложных и </a:t>
            </a:r>
            <a:r>
              <a:rPr lang="en-US" sz="12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длительных</a:t>
            </a: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миссиях</a:t>
            </a:r>
            <a:r>
              <a:rPr lang="ru-RU" sz="145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:</a:t>
            </a:r>
            <a:endParaRPr lang="en-US" sz="1450" dirty="0">
              <a:latin typeface="+mj-lt"/>
            </a:endParaRPr>
          </a:p>
        </p:txBody>
      </p:sp>
      <p:sp>
        <p:nvSpPr>
          <p:cNvPr id="15" name="Shape 2">
            <a:extLst>
              <a:ext uri="{FF2B5EF4-FFF2-40B4-BE49-F238E27FC236}">
                <a16:creationId xmlns:a16="http://schemas.microsoft.com/office/drawing/2014/main" id="{BE91D786-A80F-49CD-B347-3FC5B652D5F9}"/>
              </a:ext>
            </a:extLst>
          </p:cNvPr>
          <p:cNvSpPr/>
          <p:nvPr/>
        </p:nvSpPr>
        <p:spPr>
          <a:xfrm>
            <a:off x="163948" y="2282517"/>
            <a:ext cx="3518704" cy="2684348"/>
          </a:xfrm>
          <a:prstGeom prst="roundRect">
            <a:avLst>
              <a:gd name="adj" fmla="val 3341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6" name="Shape 3">
            <a:extLst>
              <a:ext uri="{FF2B5EF4-FFF2-40B4-BE49-F238E27FC236}">
                <a16:creationId xmlns:a16="http://schemas.microsoft.com/office/drawing/2014/main" id="{949953E1-09C6-4415-87B9-1B50853CF74D}"/>
              </a:ext>
            </a:extLst>
          </p:cNvPr>
          <p:cNvSpPr/>
          <p:nvPr/>
        </p:nvSpPr>
        <p:spPr>
          <a:xfrm>
            <a:off x="141572" y="2282517"/>
            <a:ext cx="91440" cy="2696580"/>
          </a:xfrm>
          <a:prstGeom prst="roundRect">
            <a:avLst>
              <a:gd name="adj" fmla="val 87077"/>
            </a:avLst>
          </a:prstGeom>
          <a:solidFill>
            <a:srgbClr val="DA1B2E"/>
          </a:solidFill>
          <a:ln/>
        </p:spPr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F099E5D3-7286-41DD-8E7A-38B5CD98D809}"/>
              </a:ext>
            </a:extLst>
          </p:cNvPr>
          <p:cNvSpPr/>
          <p:nvPr/>
        </p:nvSpPr>
        <p:spPr>
          <a:xfrm>
            <a:off x="523878" y="2377424"/>
            <a:ext cx="3751421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Ограниченное время полёта Li-ion</a:t>
            </a:r>
            <a:endParaRPr lang="en-US" sz="1400" b="1" dirty="0"/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9E23D2FC-D3E1-45DA-8FE3-16C783888957}"/>
              </a:ext>
            </a:extLst>
          </p:cNvPr>
          <p:cNvSpPr/>
          <p:nvPr/>
        </p:nvSpPr>
        <p:spPr>
          <a:xfrm>
            <a:off x="314256" y="2793087"/>
            <a:ext cx="3296624" cy="2122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Литий-ионные и литий-полимерные аккумуляторы обеспечивают продолжительность </a:t>
            </a:r>
            <a:r>
              <a:rPr lang="en-US" sz="12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полёта</a:t>
            </a: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</a:t>
            </a:r>
            <a:r>
              <a:rPr lang="ru-RU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БПЛА</a:t>
            </a: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в среднем до 20-30 минут, что недостаточно для многих коммерческих и специализированных </a:t>
            </a:r>
            <a:r>
              <a:rPr lang="en-US" sz="12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задач</a:t>
            </a: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.</a:t>
            </a:r>
            <a:r>
              <a:rPr lang="ru-RU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В минусовых температурах сокращается время работы</a:t>
            </a:r>
            <a:endParaRPr lang="en-US" sz="1200" dirty="0">
              <a:latin typeface="+mj-lt"/>
            </a:endParaRPr>
          </a:p>
        </p:txBody>
      </p:sp>
      <p:sp>
        <p:nvSpPr>
          <p:cNvPr id="19" name="Shape 6">
            <a:extLst>
              <a:ext uri="{FF2B5EF4-FFF2-40B4-BE49-F238E27FC236}">
                <a16:creationId xmlns:a16="http://schemas.microsoft.com/office/drawing/2014/main" id="{324494B2-F243-4966-945D-C52A2B4445C4}"/>
              </a:ext>
            </a:extLst>
          </p:cNvPr>
          <p:cNvSpPr/>
          <p:nvPr/>
        </p:nvSpPr>
        <p:spPr>
          <a:xfrm>
            <a:off x="4213109" y="2303657"/>
            <a:ext cx="3385773" cy="2653424"/>
          </a:xfrm>
          <a:prstGeom prst="roundRect">
            <a:avLst>
              <a:gd name="adj" fmla="val 3341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20" name="Shape 7">
            <a:extLst>
              <a:ext uri="{FF2B5EF4-FFF2-40B4-BE49-F238E27FC236}">
                <a16:creationId xmlns:a16="http://schemas.microsoft.com/office/drawing/2014/main" id="{A81A5320-430E-4558-A451-E86492A21BAB}"/>
              </a:ext>
            </a:extLst>
          </p:cNvPr>
          <p:cNvSpPr/>
          <p:nvPr/>
        </p:nvSpPr>
        <p:spPr>
          <a:xfrm>
            <a:off x="4141337" y="2294748"/>
            <a:ext cx="85539" cy="2684348"/>
          </a:xfrm>
          <a:prstGeom prst="roundRect">
            <a:avLst>
              <a:gd name="adj" fmla="val 87077"/>
            </a:avLst>
          </a:prstGeom>
          <a:solidFill>
            <a:srgbClr val="DA1B2E"/>
          </a:solidFill>
          <a:ln/>
        </p:spPr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616FDB3F-C489-42B4-8839-7E34E0F81966}"/>
              </a:ext>
            </a:extLst>
          </p:cNvPr>
          <p:cNvSpPr/>
          <p:nvPr/>
        </p:nvSpPr>
        <p:spPr>
          <a:xfrm>
            <a:off x="9155820" y="2390990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Недостатки ДВС</a:t>
            </a:r>
            <a:endParaRPr lang="en-US" sz="1400" b="1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6C83737D-E3DF-4FEA-825E-6B17ED5B2139}"/>
              </a:ext>
            </a:extLst>
          </p:cNvPr>
          <p:cNvSpPr/>
          <p:nvPr/>
        </p:nvSpPr>
        <p:spPr>
          <a:xfrm>
            <a:off x="8314275" y="2803552"/>
            <a:ext cx="3197950" cy="2122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Двигатели внутреннего сгорания, несмотря на потенциал увеличения времени работы, слишком тяжелы и шумны для большинства квадрокоптеров. Они также требуют регулярного обслуживания и наличия жидкого топлива.</a:t>
            </a:r>
            <a:endParaRPr lang="en-US" sz="1200" dirty="0">
              <a:latin typeface="+mj-lt"/>
            </a:endParaRPr>
          </a:p>
        </p:txBody>
      </p:sp>
      <p:sp>
        <p:nvSpPr>
          <p:cNvPr id="24" name="Shape 11">
            <a:extLst>
              <a:ext uri="{FF2B5EF4-FFF2-40B4-BE49-F238E27FC236}">
                <a16:creationId xmlns:a16="http://schemas.microsoft.com/office/drawing/2014/main" id="{1FBC9ABF-D8FE-47C3-B455-6FA985A49BEF}"/>
              </a:ext>
            </a:extLst>
          </p:cNvPr>
          <p:cNvSpPr/>
          <p:nvPr/>
        </p:nvSpPr>
        <p:spPr>
          <a:xfrm>
            <a:off x="8164565" y="2325671"/>
            <a:ext cx="91440" cy="2653425"/>
          </a:xfrm>
          <a:prstGeom prst="roundRect">
            <a:avLst>
              <a:gd name="adj" fmla="val 87077"/>
            </a:avLst>
          </a:prstGeom>
          <a:solidFill>
            <a:srgbClr val="DA1B2E"/>
          </a:solidFill>
          <a:ln/>
        </p:spPr>
      </p:sp>
      <p:sp>
        <p:nvSpPr>
          <p:cNvPr id="25" name="Text 12">
            <a:extLst>
              <a:ext uri="{FF2B5EF4-FFF2-40B4-BE49-F238E27FC236}">
                <a16:creationId xmlns:a16="http://schemas.microsoft.com/office/drawing/2014/main" id="{7104ACEB-A90D-4080-A9DF-329420D77C38}"/>
              </a:ext>
            </a:extLst>
          </p:cNvPr>
          <p:cNvSpPr/>
          <p:nvPr/>
        </p:nvSpPr>
        <p:spPr>
          <a:xfrm>
            <a:off x="4757333" y="2356750"/>
            <a:ext cx="298346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Длительная зарядка АКБ</a:t>
            </a:r>
            <a:endParaRPr lang="en-US" sz="1400" b="1" dirty="0"/>
          </a:p>
        </p:txBody>
      </p:sp>
      <p:sp>
        <p:nvSpPr>
          <p:cNvPr id="26" name="Text 13">
            <a:extLst>
              <a:ext uri="{FF2B5EF4-FFF2-40B4-BE49-F238E27FC236}">
                <a16:creationId xmlns:a16="http://schemas.microsoft.com/office/drawing/2014/main" id="{11D5C1E4-6E48-4DC6-A329-7986A77A26A9}"/>
              </a:ext>
            </a:extLst>
          </p:cNvPr>
          <p:cNvSpPr/>
          <p:nvPr/>
        </p:nvSpPr>
        <p:spPr>
          <a:xfrm>
            <a:off x="4336958" y="2937271"/>
            <a:ext cx="3156593" cy="1819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Время зарядки аккумуляторов может варьироваться от 30 минут до нескольких часов, что значительно снижает операционную эффективность и увеличивает время простоя между миссиями.</a:t>
            </a:r>
            <a:endParaRPr lang="en-US" sz="1200" dirty="0">
              <a:latin typeface="+mj-lt"/>
            </a:endParaRPr>
          </a:p>
        </p:txBody>
      </p:sp>
      <p:sp>
        <p:nvSpPr>
          <p:cNvPr id="39" name="Text 4">
            <a:extLst>
              <a:ext uri="{FF2B5EF4-FFF2-40B4-BE49-F238E27FC236}">
                <a16:creationId xmlns:a16="http://schemas.microsoft.com/office/drawing/2014/main" id="{B5750E31-42AD-4DA3-B1B0-6BCDABEA45F3}"/>
              </a:ext>
            </a:extLst>
          </p:cNvPr>
          <p:cNvSpPr/>
          <p:nvPr/>
        </p:nvSpPr>
        <p:spPr>
          <a:xfrm>
            <a:off x="2039714" y="5464107"/>
            <a:ext cx="223670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Время полёта</a:t>
            </a:r>
            <a:endParaRPr lang="en-US" sz="1000" dirty="0"/>
          </a:p>
        </p:txBody>
      </p:sp>
      <p:sp>
        <p:nvSpPr>
          <p:cNvPr id="40" name="Text 6">
            <a:extLst>
              <a:ext uri="{FF2B5EF4-FFF2-40B4-BE49-F238E27FC236}">
                <a16:creationId xmlns:a16="http://schemas.microsoft.com/office/drawing/2014/main" id="{4C2820AA-91FF-4F35-9BA9-441DBB12CD33}"/>
              </a:ext>
            </a:extLst>
          </p:cNvPr>
          <p:cNvSpPr/>
          <p:nvPr/>
        </p:nvSpPr>
        <p:spPr>
          <a:xfrm>
            <a:off x="4307798" y="5453510"/>
            <a:ext cx="31497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20–30 минут</a:t>
            </a:r>
            <a:endParaRPr lang="en-US" sz="1000" dirty="0"/>
          </a:p>
        </p:txBody>
      </p:sp>
      <p:sp>
        <p:nvSpPr>
          <p:cNvPr id="41" name="Shape 8">
            <a:extLst>
              <a:ext uri="{FF2B5EF4-FFF2-40B4-BE49-F238E27FC236}">
                <a16:creationId xmlns:a16="http://schemas.microsoft.com/office/drawing/2014/main" id="{40716849-9C67-499E-AC84-484D3FF619B9}"/>
              </a:ext>
            </a:extLst>
          </p:cNvPr>
          <p:cNvSpPr/>
          <p:nvPr/>
        </p:nvSpPr>
        <p:spPr>
          <a:xfrm>
            <a:off x="1967666" y="5776432"/>
            <a:ext cx="7058416" cy="19402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2" name="Text 9">
            <a:extLst>
              <a:ext uri="{FF2B5EF4-FFF2-40B4-BE49-F238E27FC236}">
                <a16:creationId xmlns:a16="http://schemas.microsoft.com/office/drawing/2014/main" id="{56D5016F-516A-492F-BE7A-6F848FC33672}"/>
              </a:ext>
            </a:extLst>
          </p:cNvPr>
          <p:cNvSpPr/>
          <p:nvPr/>
        </p:nvSpPr>
        <p:spPr>
          <a:xfrm>
            <a:off x="2046678" y="5667201"/>
            <a:ext cx="223670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Вес и </a:t>
            </a:r>
            <a:r>
              <a:rPr lang="en-US" sz="10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ёмкость</a:t>
            </a:r>
            <a:endParaRPr lang="en-US" sz="1000" dirty="0">
              <a:latin typeface="+mj-lt"/>
            </a:endParaRPr>
          </a:p>
        </p:txBody>
      </p:sp>
      <p:sp>
        <p:nvSpPr>
          <p:cNvPr id="43" name="Text 11">
            <a:extLst>
              <a:ext uri="{FF2B5EF4-FFF2-40B4-BE49-F238E27FC236}">
                <a16:creationId xmlns:a16="http://schemas.microsoft.com/office/drawing/2014/main" id="{17338E8E-ED8A-40E8-9311-EC8F22C8DCC0}"/>
              </a:ext>
            </a:extLst>
          </p:cNvPr>
          <p:cNvSpPr/>
          <p:nvPr/>
        </p:nvSpPr>
        <p:spPr>
          <a:xfrm>
            <a:off x="4037046" y="5697563"/>
            <a:ext cx="3149798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Средний вес, ограниченная ёмкость</a:t>
            </a:r>
            <a:endParaRPr lang="en-US" sz="1000" dirty="0">
              <a:latin typeface="+mj-lt"/>
            </a:endParaRPr>
          </a:p>
        </p:txBody>
      </p:sp>
      <p:sp>
        <p:nvSpPr>
          <p:cNvPr id="44" name="Text 14">
            <a:extLst>
              <a:ext uri="{FF2B5EF4-FFF2-40B4-BE49-F238E27FC236}">
                <a16:creationId xmlns:a16="http://schemas.microsoft.com/office/drawing/2014/main" id="{785F1C42-0872-4EE7-8978-BA74213D65B8}"/>
              </a:ext>
            </a:extLst>
          </p:cNvPr>
          <p:cNvSpPr/>
          <p:nvPr/>
        </p:nvSpPr>
        <p:spPr>
          <a:xfrm>
            <a:off x="2046678" y="5961443"/>
            <a:ext cx="2236708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Время заправки/зарядки</a:t>
            </a:r>
            <a:endParaRPr lang="en-US" sz="1000" dirty="0"/>
          </a:p>
        </p:txBody>
      </p:sp>
      <p:sp>
        <p:nvSpPr>
          <p:cNvPr id="45" name="Text 16">
            <a:extLst>
              <a:ext uri="{FF2B5EF4-FFF2-40B4-BE49-F238E27FC236}">
                <a16:creationId xmlns:a16="http://schemas.microsoft.com/office/drawing/2014/main" id="{72D1AA77-5626-4616-B517-F2B09DE3723B}"/>
              </a:ext>
            </a:extLst>
          </p:cNvPr>
          <p:cNvSpPr/>
          <p:nvPr/>
        </p:nvSpPr>
        <p:spPr>
          <a:xfrm>
            <a:off x="4037046" y="5996938"/>
            <a:ext cx="31497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30 мин – несколько часов</a:t>
            </a:r>
            <a:endParaRPr lang="en-US" sz="1000" dirty="0"/>
          </a:p>
        </p:txBody>
      </p:sp>
      <p:sp>
        <p:nvSpPr>
          <p:cNvPr id="46" name="Shape 18">
            <a:extLst>
              <a:ext uri="{FF2B5EF4-FFF2-40B4-BE49-F238E27FC236}">
                <a16:creationId xmlns:a16="http://schemas.microsoft.com/office/drawing/2014/main" id="{D3FABD8B-F3BC-418D-AFED-09F2AB3EA6DA}"/>
              </a:ext>
            </a:extLst>
          </p:cNvPr>
          <p:cNvSpPr/>
          <p:nvPr/>
        </p:nvSpPr>
        <p:spPr>
          <a:xfrm>
            <a:off x="1963288" y="6325182"/>
            <a:ext cx="7058417" cy="2664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7" name="Text 19">
            <a:extLst>
              <a:ext uri="{FF2B5EF4-FFF2-40B4-BE49-F238E27FC236}">
                <a16:creationId xmlns:a16="http://schemas.microsoft.com/office/drawing/2014/main" id="{24CE2233-F54B-447C-9910-396B3CF73E39}"/>
              </a:ext>
            </a:extLst>
          </p:cNvPr>
          <p:cNvSpPr/>
          <p:nvPr/>
        </p:nvSpPr>
        <p:spPr>
          <a:xfrm>
            <a:off x="2046678" y="6244035"/>
            <a:ext cx="223670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Экологичность</a:t>
            </a:r>
            <a:endParaRPr lang="en-US" sz="1000" dirty="0">
              <a:latin typeface="+mj-lt"/>
            </a:endParaRPr>
          </a:p>
        </p:txBody>
      </p:sp>
      <p:sp>
        <p:nvSpPr>
          <p:cNvPr id="48" name="Text 21">
            <a:extLst>
              <a:ext uri="{FF2B5EF4-FFF2-40B4-BE49-F238E27FC236}">
                <a16:creationId xmlns:a16="http://schemas.microsoft.com/office/drawing/2014/main" id="{BD8A5CD6-60CE-4EDC-8BF7-2D8C22E7CC79}"/>
              </a:ext>
            </a:extLst>
          </p:cNvPr>
          <p:cNvSpPr/>
          <p:nvPr/>
        </p:nvSpPr>
        <p:spPr>
          <a:xfrm>
            <a:off x="4037045" y="6237727"/>
            <a:ext cx="31497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0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Проблемы утилизации и не </a:t>
            </a:r>
            <a:r>
              <a:rPr lang="ru-RU" sz="10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ремонтопригоден</a:t>
            </a:r>
            <a:endParaRPr lang="en-US" sz="1000" dirty="0">
              <a:latin typeface="+mj-lt"/>
            </a:endParaRPr>
          </a:p>
        </p:txBody>
      </p:sp>
      <p:sp>
        <p:nvSpPr>
          <p:cNvPr id="49" name="Text 22">
            <a:extLst>
              <a:ext uri="{FF2B5EF4-FFF2-40B4-BE49-F238E27FC236}">
                <a16:creationId xmlns:a16="http://schemas.microsoft.com/office/drawing/2014/main" id="{673836F1-4017-4660-8C26-06A154EDAEFA}"/>
              </a:ext>
            </a:extLst>
          </p:cNvPr>
          <p:cNvSpPr/>
          <p:nvPr/>
        </p:nvSpPr>
        <p:spPr>
          <a:xfrm>
            <a:off x="7073785" y="6242166"/>
            <a:ext cx="17411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Высокие выбросы CO2 и шум</a:t>
            </a:r>
            <a:endParaRPr lang="en-US" sz="1000" dirty="0">
              <a:latin typeface="+mj-lt"/>
            </a:endParaRPr>
          </a:p>
        </p:txBody>
      </p:sp>
      <p:sp>
        <p:nvSpPr>
          <p:cNvPr id="50" name="Shape 18">
            <a:extLst>
              <a:ext uri="{FF2B5EF4-FFF2-40B4-BE49-F238E27FC236}">
                <a16:creationId xmlns:a16="http://schemas.microsoft.com/office/drawing/2014/main" id="{6097DA6F-46B7-471E-BD22-8986DF1A0EDB}"/>
              </a:ext>
            </a:extLst>
          </p:cNvPr>
          <p:cNvSpPr/>
          <p:nvPr/>
        </p:nvSpPr>
        <p:spPr>
          <a:xfrm>
            <a:off x="1967667" y="6050542"/>
            <a:ext cx="7058416" cy="266464"/>
          </a:xfrm>
          <a:prstGeom prst="rect">
            <a:avLst/>
          </a:prstGeom>
          <a:solidFill>
            <a:schemeClr val="accent4">
              <a:alpha val="4000"/>
            </a:schemeClr>
          </a:solidFill>
          <a:ln/>
        </p:spPr>
      </p:sp>
      <p:sp>
        <p:nvSpPr>
          <p:cNvPr id="51" name="Text 7">
            <a:extLst>
              <a:ext uri="{FF2B5EF4-FFF2-40B4-BE49-F238E27FC236}">
                <a16:creationId xmlns:a16="http://schemas.microsoft.com/office/drawing/2014/main" id="{8C26FF96-4CD3-46EA-A771-86F52B709358}"/>
              </a:ext>
            </a:extLst>
          </p:cNvPr>
          <p:cNvSpPr/>
          <p:nvPr/>
        </p:nvSpPr>
        <p:spPr>
          <a:xfrm>
            <a:off x="7482603" y="5453510"/>
            <a:ext cx="302264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</a:t>
            </a: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–</a:t>
            </a:r>
            <a:r>
              <a:rPr lang="ru-RU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</a:t>
            </a: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 </a:t>
            </a:r>
            <a:r>
              <a:rPr lang="en-US" sz="10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час</a:t>
            </a:r>
            <a:r>
              <a:rPr lang="ru-RU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000" dirty="0"/>
          </a:p>
        </p:txBody>
      </p:sp>
      <p:sp>
        <p:nvSpPr>
          <p:cNvPr id="52" name="Text 12">
            <a:extLst>
              <a:ext uri="{FF2B5EF4-FFF2-40B4-BE49-F238E27FC236}">
                <a16:creationId xmlns:a16="http://schemas.microsoft.com/office/drawing/2014/main" id="{88D89523-D43C-4D70-8807-F8544500E6B7}"/>
              </a:ext>
            </a:extLst>
          </p:cNvPr>
          <p:cNvSpPr/>
          <p:nvPr/>
        </p:nvSpPr>
        <p:spPr>
          <a:xfrm>
            <a:off x="7058762" y="5697563"/>
            <a:ext cx="302264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Тяжёлый, требует топлива</a:t>
            </a:r>
            <a:endParaRPr lang="en-US" sz="1000" dirty="0">
              <a:latin typeface="+mj-lt"/>
            </a:endParaRPr>
          </a:p>
        </p:txBody>
      </p:sp>
      <p:sp>
        <p:nvSpPr>
          <p:cNvPr id="53" name="Text 17">
            <a:extLst>
              <a:ext uri="{FF2B5EF4-FFF2-40B4-BE49-F238E27FC236}">
                <a16:creationId xmlns:a16="http://schemas.microsoft.com/office/drawing/2014/main" id="{A165DB78-AB27-4DDC-A36E-ABAF0EADAA66}"/>
              </a:ext>
            </a:extLst>
          </p:cNvPr>
          <p:cNvSpPr/>
          <p:nvPr/>
        </p:nvSpPr>
        <p:spPr>
          <a:xfrm>
            <a:off x="7080053" y="5977777"/>
            <a:ext cx="302264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Быстрая заправка</a:t>
            </a:r>
            <a:endParaRPr lang="en-US" sz="1000" dirty="0"/>
          </a:p>
        </p:txBody>
      </p:sp>
      <p:sp>
        <p:nvSpPr>
          <p:cNvPr id="54" name="Shape 18">
            <a:extLst>
              <a:ext uri="{FF2B5EF4-FFF2-40B4-BE49-F238E27FC236}">
                <a16:creationId xmlns:a16="http://schemas.microsoft.com/office/drawing/2014/main" id="{D974C47A-87D5-4A57-8BAF-4015F0358B5C}"/>
              </a:ext>
            </a:extLst>
          </p:cNvPr>
          <p:cNvSpPr/>
          <p:nvPr/>
        </p:nvSpPr>
        <p:spPr>
          <a:xfrm>
            <a:off x="1963288" y="5496218"/>
            <a:ext cx="7087802" cy="266464"/>
          </a:xfrm>
          <a:prstGeom prst="rect">
            <a:avLst/>
          </a:prstGeom>
          <a:solidFill>
            <a:srgbClr val="8F00FF">
              <a:alpha val="4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5" name="Shape 18">
            <a:extLst>
              <a:ext uri="{FF2B5EF4-FFF2-40B4-BE49-F238E27FC236}">
                <a16:creationId xmlns:a16="http://schemas.microsoft.com/office/drawing/2014/main" id="{DB44FFF3-DD97-4E11-BD10-40BAA7152A4D}"/>
              </a:ext>
            </a:extLst>
          </p:cNvPr>
          <p:cNvSpPr/>
          <p:nvPr/>
        </p:nvSpPr>
        <p:spPr>
          <a:xfrm>
            <a:off x="1992672" y="5999233"/>
            <a:ext cx="7058417" cy="2664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8101A8-B041-4222-A857-B52BB85E7D99}"/>
              </a:ext>
            </a:extLst>
          </p:cNvPr>
          <p:cNvSpPr txBox="1"/>
          <p:nvPr/>
        </p:nvSpPr>
        <p:spPr>
          <a:xfrm>
            <a:off x="4545663" y="5207882"/>
            <a:ext cx="6106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Li-ion</a:t>
            </a:r>
            <a:endParaRPr lang="ru-RU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4AB478-6CEF-4230-8784-57E120BCBE47}"/>
              </a:ext>
            </a:extLst>
          </p:cNvPr>
          <p:cNvSpPr txBox="1"/>
          <p:nvPr/>
        </p:nvSpPr>
        <p:spPr>
          <a:xfrm>
            <a:off x="7406147" y="5158642"/>
            <a:ext cx="632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ДВС</a:t>
            </a:r>
            <a:endParaRPr lang="ru-RU" sz="14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9AAE841-BD0D-4E9F-9686-B7D081190FCC}"/>
              </a:ext>
            </a:extLst>
          </p:cNvPr>
          <p:cNvCxnSpPr>
            <a:cxnSpLocks/>
          </p:cNvCxnSpPr>
          <p:nvPr/>
        </p:nvCxnSpPr>
        <p:spPr>
          <a:xfrm>
            <a:off x="3726493" y="5158642"/>
            <a:ext cx="0" cy="1502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1F8B690-2C81-4070-ADC8-94C269887597}"/>
              </a:ext>
            </a:extLst>
          </p:cNvPr>
          <p:cNvCxnSpPr>
            <a:cxnSpLocks/>
          </p:cNvCxnSpPr>
          <p:nvPr/>
        </p:nvCxnSpPr>
        <p:spPr>
          <a:xfrm>
            <a:off x="6833255" y="5158642"/>
            <a:ext cx="0" cy="1502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5CD1182-256D-4ACA-9064-443171493145}"/>
              </a:ext>
            </a:extLst>
          </p:cNvPr>
          <p:cNvCxnSpPr>
            <a:cxnSpLocks/>
          </p:cNvCxnSpPr>
          <p:nvPr/>
        </p:nvCxnSpPr>
        <p:spPr>
          <a:xfrm>
            <a:off x="1992673" y="5518817"/>
            <a:ext cx="7058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22">
            <a:extLst>
              <a:ext uri="{FF2B5EF4-FFF2-40B4-BE49-F238E27FC236}">
                <a16:creationId xmlns:a16="http://schemas.microsoft.com/office/drawing/2014/main" id="{AA41B6BB-E6F4-41B9-8505-E83B16EC6D84}"/>
              </a:ext>
            </a:extLst>
          </p:cNvPr>
          <p:cNvSpPr/>
          <p:nvPr/>
        </p:nvSpPr>
        <p:spPr>
          <a:xfrm>
            <a:off x="2073636" y="5135894"/>
            <a:ext cx="17411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200" b="1" dirty="0">
                <a:solidFill>
                  <a:srgbClr val="3B3535"/>
                </a:solidFill>
                <a:cs typeface="Sora Light" pitchFamily="34" charset="-120"/>
              </a:rPr>
              <a:t>Источник энергии</a:t>
            </a:r>
            <a:endParaRPr lang="en-US" sz="1200" b="1" dirty="0"/>
          </a:p>
        </p:txBody>
      </p:sp>
      <p:pic>
        <p:nvPicPr>
          <p:cNvPr id="72" name="Image 0" descr="preencoded.png">
            <a:extLst>
              <a:ext uri="{FF2B5EF4-FFF2-40B4-BE49-F238E27FC236}">
                <a16:creationId xmlns:a16="http://schemas.microsoft.com/office/drawing/2014/main" id="{BFE7E0C6-4F7F-4FF9-88E1-D25393698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23" t="12811" r="14617" b="12898"/>
          <a:stretch/>
        </p:blipFill>
        <p:spPr>
          <a:xfrm>
            <a:off x="9967115" y="5312530"/>
            <a:ext cx="1055523" cy="1058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Image 0" descr="preencoded.png">
            <a:extLst>
              <a:ext uri="{FF2B5EF4-FFF2-40B4-BE49-F238E27FC236}">
                <a16:creationId xmlns:a16="http://schemas.microsoft.com/office/drawing/2014/main" id="{DA089AF2-0021-4097-A85E-CCE37A561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9" y="5275575"/>
            <a:ext cx="954136" cy="9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28b5a42706e_0_27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32" name="Google Shape;132;g28b5a42706e_0_27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g28b5a42706e_0_27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28b5a42706e_0_27"/>
          <p:cNvSpPr txBox="1"/>
          <p:nvPr/>
        </p:nvSpPr>
        <p:spPr>
          <a:xfrm>
            <a:off x="314255" y="106001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РЕШЕНИЕ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5" name="Google Shape;135;g28b5a42706e_0_27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36" name="Google Shape;136;g28b5a42706e_0_27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g28b5a42706e_0_27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g28b5a42706e_0_27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g28b5a42706e_0_27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g28b5a42706e_0_27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41" name="Google Shape;141;g28b5a42706e_0_27"/>
          <p:cNvSpPr txBox="1"/>
          <p:nvPr/>
        </p:nvSpPr>
        <p:spPr>
          <a:xfrm>
            <a:off x="177044" y="600002"/>
            <a:ext cx="11580300" cy="69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kumimoji="0" lang="ru-RU" sz="2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CEF2F-3083-FEF0-34D4-F02A2164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14" name="Text 0">
            <a:extLst>
              <a:ext uri="{FF2B5EF4-FFF2-40B4-BE49-F238E27FC236}">
                <a16:creationId xmlns:a16="http://schemas.microsoft.com/office/drawing/2014/main" id="{8BD93454-BAFD-4065-9105-1273BF80943A}"/>
              </a:ext>
            </a:extLst>
          </p:cNvPr>
          <p:cNvSpPr/>
          <p:nvPr/>
        </p:nvSpPr>
        <p:spPr>
          <a:xfrm>
            <a:off x="758309" y="698183"/>
            <a:ext cx="131137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endParaRPr lang="en-US" sz="1400" dirty="0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7AC267C-68C9-4924-A3A7-7F6EEE9EF829}"/>
              </a:ext>
            </a:extLst>
          </p:cNvPr>
          <p:cNvSpPr/>
          <p:nvPr/>
        </p:nvSpPr>
        <p:spPr>
          <a:xfrm>
            <a:off x="673166" y="953278"/>
            <a:ext cx="1126122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Применение водородных топливных элементов в </a:t>
            </a:r>
            <a:r>
              <a:rPr lang="ru-RU" sz="14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БПЛА</a:t>
            </a:r>
            <a:r>
              <a:rPr lang="en-US" sz="14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открывает уникальные возможности и </a:t>
            </a:r>
            <a:r>
              <a:rPr lang="en-US" sz="14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предоставляет</a:t>
            </a:r>
            <a:r>
              <a:rPr lang="en-US" sz="14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ряд существенных преимуществ перед традиционными </a:t>
            </a:r>
            <a:r>
              <a:rPr lang="en-US" sz="14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источниками</a:t>
            </a:r>
            <a:r>
              <a:rPr lang="en-US" sz="14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4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энергии</a:t>
            </a:r>
            <a:r>
              <a:rPr lang="ru-RU" sz="14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:</a:t>
            </a:r>
            <a:endParaRPr lang="en-US" sz="1400" dirty="0">
              <a:latin typeface="+mj-lt"/>
            </a:endParaRPr>
          </a:p>
        </p:txBody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CA9010E2-2546-4F75-96F8-051FE811F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309" y="2378952"/>
            <a:ext cx="284321" cy="284321"/>
          </a:xfrm>
          <a:prstGeom prst="rect">
            <a:avLst/>
          </a:prstGeom>
        </p:spPr>
      </p:pic>
      <p:sp>
        <p:nvSpPr>
          <p:cNvPr id="17" name="Text 2">
            <a:extLst>
              <a:ext uri="{FF2B5EF4-FFF2-40B4-BE49-F238E27FC236}">
                <a16:creationId xmlns:a16="http://schemas.microsoft.com/office/drawing/2014/main" id="{DAF95DC1-C50C-4342-81AD-FD0DD3720665}"/>
              </a:ext>
            </a:extLst>
          </p:cNvPr>
          <p:cNvSpPr/>
          <p:nvPr/>
        </p:nvSpPr>
        <p:spPr>
          <a:xfrm>
            <a:off x="1113710" y="2365418"/>
            <a:ext cx="4011573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+mj-lt"/>
                <a:ea typeface="Sora Semi Bold" pitchFamily="34" charset="-122"/>
                <a:cs typeface="Sora Semi Bold" pitchFamily="34" charset="-120"/>
              </a:rPr>
              <a:t>Увеличенное время полёта</a:t>
            </a:r>
            <a:endParaRPr lang="en-US" sz="2350" dirty="0">
              <a:latin typeface="+mj-lt"/>
            </a:endParaRP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9418F495-2847-4C33-A0A6-AEB4162A3282}"/>
              </a:ext>
            </a:extLst>
          </p:cNvPr>
          <p:cNvSpPr/>
          <p:nvPr/>
        </p:nvSpPr>
        <p:spPr>
          <a:xfrm>
            <a:off x="1201392" y="2713021"/>
            <a:ext cx="4571792" cy="890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Водородные генераторы позволяют значительно увеличить продолжительность полёта квадрокоптеров (вплоть до нескольких часов) без критического увеличения веса, что делает их идеальными для длительных миссий по мониторингу, </a:t>
            </a:r>
            <a:r>
              <a:rPr lang="ru-RU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для</a:t>
            </a: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доставк</a:t>
            </a:r>
            <a:r>
              <a:rPr lang="ru-RU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и грузов в условиях низких температур до - 60 градусов.</a:t>
            </a:r>
            <a:endParaRPr lang="en-US" sz="1200" dirty="0">
              <a:latin typeface="+mj-lt"/>
            </a:endParaRPr>
          </a:p>
        </p:txBody>
      </p:sp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67818882-7026-4480-8178-05DC371DC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2586" y="2510753"/>
            <a:ext cx="284321" cy="284321"/>
          </a:xfrm>
          <a:prstGeom prst="rect">
            <a:avLst/>
          </a:prstGeom>
        </p:spPr>
      </p:pic>
      <p:sp>
        <p:nvSpPr>
          <p:cNvPr id="20" name="Text 4">
            <a:extLst>
              <a:ext uri="{FF2B5EF4-FFF2-40B4-BE49-F238E27FC236}">
                <a16:creationId xmlns:a16="http://schemas.microsoft.com/office/drawing/2014/main" id="{2013F20B-DCEF-4CF6-83FA-6DBE80FEA002}"/>
              </a:ext>
            </a:extLst>
          </p:cNvPr>
          <p:cNvSpPr/>
          <p:nvPr/>
        </p:nvSpPr>
        <p:spPr>
          <a:xfrm>
            <a:off x="8084940" y="2438043"/>
            <a:ext cx="2993350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+mj-lt"/>
                <a:ea typeface="Sora Semi Bold" pitchFamily="34" charset="-122"/>
                <a:cs typeface="Sora Semi Bold" pitchFamily="34" charset="-120"/>
              </a:rPr>
              <a:t>Быстрая заправка</a:t>
            </a:r>
            <a:endParaRPr lang="en-US" sz="2350" dirty="0">
              <a:latin typeface="+mj-lt"/>
            </a:endParaRPr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E8C9715F-23A0-4B46-932B-4AD108818FDA}"/>
              </a:ext>
            </a:extLst>
          </p:cNvPr>
          <p:cNvSpPr/>
          <p:nvPr/>
        </p:nvSpPr>
        <p:spPr>
          <a:xfrm>
            <a:off x="7196732" y="2873752"/>
            <a:ext cx="4802141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Скорость заправки водородом составляет всего несколько минут, что минимизирует время простоя дрона и максимизирует его операционную готовность по сравнению с часами, необходимыми для полной зарядки литий-ионных аккумуляторов.</a:t>
            </a:r>
            <a:endParaRPr lang="en-US" sz="1200" dirty="0">
              <a:latin typeface="+mj-lt"/>
            </a:endParaRPr>
          </a:p>
        </p:txBody>
      </p:sp>
      <p:pic>
        <p:nvPicPr>
          <p:cNvPr id="22" name="Image 2" descr="preencoded.png">
            <a:extLst>
              <a:ext uri="{FF2B5EF4-FFF2-40B4-BE49-F238E27FC236}">
                <a16:creationId xmlns:a16="http://schemas.microsoft.com/office/drawing/2014/main" id="{B967594F-EBF0-455D-947E-5BD5AD887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309" y="4689530"/>
            <a:ext cx="284321" cy="284321"/>
          </a:xfrm>
          <a:prstGeom prst="rect">
            <a:avLst/>
          </a:prstGeom>
        </p:spPr>
      </p:pic>
      <p:sp>
        <p:nvSpPr>
          <p:cNvPr id="24" name="Text 7">
            <a:extLst>
              <a:ext uri="{FF2B5EF4-FFF2-40B4-BE49-F238E27FC236}">
                <a16:creationId xmlns:a16="http://schemas.microsoft.com/office/drawing/2014/main" id="{1F5F62AF-EBFB-4EA8-B369-65511B204E0C}"/>
              </a:ext>
            </a:extLst>
          </p:cNvPr>
          <p:cNvSpPr/>
          <p:nvPr/>
        </p:nvSpPr>
        <p:spPr>
          <a:xfrm>
            <a:off x="1018204" y="5143201"/>
            <a:ext cx="5019341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При работе водородные топливные элементы выделяют только воду, что делает их абсолютно экологически чистым источником энергии. Это особенно важно для применения в чувствительных экологических зонах или населённых пунктах.</a:t>
            </a:r>
            <a:endParaRPr lang="en-US" sz="1200" dirty="0">
              <a:latin typeface="+mj-lt"/>
            </a:endParaRPr>
          </a:p>
        </p:txBody>
      </p:sp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B382DB8F-8F3C-4FA5-84E4-7113C6B34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5509" y="4547369"/>
            <a:ext cx="284321" cy="284321"/>
          </a:xfrm>
          <a:prstGeom prst="rect">
            <a:avLst/>
          </a:prstGeom>
        </p:spPr>
      </p:pic>
      <p:sp>
        <p:nvSpPr>
          <p:cNvPr id="26" name="Text 8">
            <a:extLst>
              <a:ext uri="{FF2B5EF4-FFF2-40B4-BE49-F238E27FC236}">
                <a16:creationId xmlns:a16="http://schemas.microsoft.com/office/drawing/2014/main" id="{AFF51F3A-F3E0-4FEF-8FD1-38FA690DBA3F}"/>
              </a:ext>
            </a:extLst>
          </p:cNvPr>
          <p:cNvSpPr/>
          <p:nvPr/>
        </p:nvSpPr>
        <p:spPr>
          <a:xfrm>
            <a:off x="7789069" y="4502483"/>
            <a:ext cx="3754279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+mj-lt"/>
                <a:ea typeface="Sora Semi Bold" pitchFamily="34" charset="-122"/>
                <a:cs typeface="Sora Semi Bold" pitchFamily="34" charset="-120"/>
              </a:rPr>
              <a:t>Повышенная надёжность</a:t>
            </a:r>
            <a:endParaRPr lang="en-US" sz="2350" dirty="0">
              <a:latin typeface="+mj-lt"/>
            </a:endParaRPr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21ADB6F3-2610-408A-8062-FBC32E0B9FBA}"/>
              </a:ext>
            </a:extLst>
          </p:cNvPr>
          <p:cNvSpPr/>
          <p:nvPr/>
        </p:nvSpPr>
        <p:spPr>
          <a:xfrm>
            <a:off x="7164356" y="4989560"/>
            <a:ext cx="4834517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+mj-lt"/>
                <a:ea typeface="Sora Light" pitchFamily="34" charset="-122"/>
                <a:cs typeface="Sora Light" pitchFamily="34" charset="-120"/>
              </a:rPr>
              <a:t>Возможность создания гибридных систем, сочетающих водородные топливные элементы с литий-ионными аккумуляторами, повышает общую надёжность и отказоустойчивость системы питания квадрокоптера, обеспечивая резервный источник энергии.</a:t>
            </a:r>
            <a:endParaRPr lang="en-US" sz="1200" dirty="0">
              <a:latin typeface="+mj-lt"/>
            </a:endParaRPr>
          </a:p>
        </p:txBody>
      </p:sp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8A2CBE8E-E5E1-4525-84DC-2203185D6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30" t="2758" r="12224" b="68925"/>
          <a:stretch/>
        </p:blipFill>
        <p:spPr>
          <a:xfrm>
            <a:off x="193127" y="1580443"/>
            <a:ext cx="1139630" cy="6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 2">
            <a:extLst>
              <a:ext uri="{FF2B5EF4-FFF2-40B4-BE49-F238E27FC236}">
                <a16:creationId xmlns:a16="http://schemas.microsoft.com/office/drawing/2014/main" id="{CEA4D121-B4E6-4226-AD77-6909BAC09272}"/>
              </a:ext>
            </a:extLst>
          </p:cNvPr>
          <p:cNvSpPr/>
          <p:nvPr/>
        </p:nvSpPr>
        <p:spPr>
          <a:xfrm>
            <a:off x="1233413" y="4647482"/>
            <a:ext cx="4011573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sz="2350" dirty="0">
                <a:solidFill>
                  <a:srgbClr val="3B3535"/>
                </a:solidFill>
                <a:cs typeface="Sora Semi Bold" pitchFamily="34" charset="-120"/>
              </a:rPr>
              <a:t>Экологичность</a:t>
            </a:r>
            <a:endParaRPr lang="en-US" sz="2350" dirty="0"/>
          </a:p>
        </p:txBody>
      </p:sp>
      <p:pic>
        <p:nvPicPr>
          <p:cNvPr id="31" name="Image 0" descr="preencoded.png">
            <a:extLst>
              <a:ext uri="{FF2B5EF4-FFF2-40B4-BE49-F238E27FC236}">
                <a16:creationId xmlns:a16="http://schemas.microsoft.com/office/drawing/2014/main" id="{04DB2254-A8B2-4446-ABF4-1F0BE0300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3112" y="1605544"/>
            <a:ext cx="875761" cy="875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28b5a42706e_0_27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32" name="Google Shape;132;g28b5a42706e_0_27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g28b5a42706e_0_27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lang="ru-RU" sz="120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4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28b5a42706e_0_27"/>
          <p:cNvSpPr txBox="1"/>
          <p:nvPr/>
        </p:nvSpPr>
        <p:spPr>
          <a:xfrm>
            <a:off x="314255" y="106001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РЕШЕНИЕ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5" name="Google Shape;135;g28b5a42706e_0_27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36" name="Google Shape;136;g28b5a42706e_0_27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g28b5a42706e_0_27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g28b5a42706e_0_27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g28b5a42706e_0_27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g28b5a42706e_0_27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41" name="Google Shape;141;g28b5a42706e_0_27"/>
          <p:cNvSpPr txBox="1"/>
          <p:nvPr/>
        </p:nvSpPr>
        <p:spPr>
          <a:xfrm>
            <a:off x="114324" y="915350"/>
            <a:ext cx="7420683" cy="517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 Основные компоненты:</a:t>
            </a: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- Водородные топливные элементы  преобразуют химическую энергию водорода в электричество для питания двигателей </a:t>
            </a:r>
            <a:r>
              <a:rPr lang="ru-RU" sz="23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дрона</a:t>
            </a: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- Баллоны с водородом: обеспечивают запас водорода для работы топливных элементов.</a:t>
            </a: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- Контроллеры и системы управления: обеспечивают стабильную работу </a:t>
            </a:r>
            <a:r>
              <a:rPr lang="ru-RU" sz="23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дрона</a:t>
            </a: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 и управление всеми компонентами.</a:t>
            </a: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- Система охлаждения: необходима для предотвращения перегрева топливных элементов.</a:t>
            </a:r>
            <a:endParaRPr kumimoji="0" sz="2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CEF2F-3083-FEF0-34D4-F02A2164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F29DDF-EC4F-4005-B9BA-C3FC0C08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0"/>
          <a:stretch/>
        </p:blipFill>
        <p:spPr bwMode="auto">
          <a:xfrm>
            <a:off x="7679573" y="3705611"/>
            <a:ext cx="4216417" cy="281828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7E47633-0591-4120-84B1-DA4062573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07" y="854465"/>
            <a:ext cx="4531690" cy="278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3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g28b5a42706e_0_46"/>
          <p:cNvGrpSpPr/>
          <p:nvPr/>
        </p:nvGrpSpPr>
        <p:grpSpPr>
          <a:xfrm>
            <a:off x="0" y="6351300"/>
            <a:ext cx="542400" cy="506700"/>
            <a:chOff x="-1" y="0"/>
            <a:chExt cx="542400" cy="506700"/>
          </a:xfrm>
        </p:grpSpPr>
        <p:sp>
          <p:nvSpPr>
            <p:cNvPr id="162" name="Google Shape;162;g28b5a42706e_0_46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g28b5a42706e_0_46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g28b5a42706e_0_46"/>
          <p:cNvSpPr txBox="1"/>
          <p:nvPr/>
        </p:nvSpPr>
        <p:spPr>
          <a:xfrm>
            <a:off x="314255" y="106001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КОНКУРЕНТНЫЙ АНАЛИЗ 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g28b5a42706e_0_46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66" name="Google Shape;166;g28b5a42706e_0_46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7" name="Google Shape;167;g28b5a42706e_0_46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8" name="Google Shape;168;g28b5a42706e_0_46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g28b5a42706e_0_46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g28b5a42706e_0_46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4D70BD-8FCC-021A-C9DB-3AFB6F63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52003"/>
              </p:ext>
            </p:extLst>
          </p:nvPr>
        </p:nvGraphicFramePr>
        <p:xfrm>
          <a:off x="983833" y="1621138"/>
          <a:ext cx="10428582" cy="370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6194">
                  <a:extLst>
                    <a:ext uri="{9D8B030D-6E8A-4147-A177-3AD203B41FA5}">
                      <a16:colId xmlns:a16="http://schemas.microsoft.com/office/drawing/2014/main" val="3809184957"/>
                    </a:ext>
                  </a:extLst>
                </a:gridCol>
                <a:gridCol w="3476194">
                  <a:extLst>
                    <a:ext uri="{9D8B030D-6E8A-4147-A177-3AD203B41FA5}">
                      <a16:colId xmlns:a16="http://schemas.microsoft.com/office/drawing/2014/main" val="3082448261"/>
                    </a:ext>
                  </a:extLst>
                </a:gridCol>
                <a:gridCol w="3476194">
                  <a:extLst>
                    <a:ext uri="{9D8B030D-6E8A-4147-A177-3AD203B41FA5}">
                      <a16:colId xmlns:a16="http://schemas.microsoft.com/office/drawing/2014/main" val="3669801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Параметр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БПЛА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на водородном топливном элементе 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БПЛА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на литий-ионом аккумуляторе/ДВС 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939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Время работы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3-5 часов и более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30 мин/10 часов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03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Грузоподъемность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160 кг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2/100 кг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029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Экологичность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baseline="0" dirty="0" err="1">
                          <a:latin typeface="+mj-lt"/>
                          <a:cs typeface="Times New Roman" panose="02020603050405020304" pitchFamily="18" charset="0"/>
                        </a:rPr>
                        <a:t>экологичен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457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Шум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отсутствует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есть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8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Время заправки/зарядки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1-2 минут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(в зависимости от мощности)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>
                          <a:latin typeface="+mj-lt"/>
                          <a:cs typeface="Times New Roman" panose="02020603050405020304" pitchFamily="18" charset="0"/>
                        </a:rPr>
                        <a:t>От 1</a:t>
                      </a:r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-12 часов</a:t>
                      </a:r>
                    </a:p>
                    <a:p>
                      <a:pPr algn="ctr"/>
                      <a:r>
                        <a:rPr lang="ru-RU" sz="2300" i="1" baseline="0" dirty="0">
                          <a:latin typeface="+mj-lt"/>
                          <a:cs typeface="Times New Roman" panose="02020603050405020304" pitchFamily="18" charset="0"/>
                        </a:rPr>
                        <a:t> (в зависимости от мощности)</a:t>
                      </a:r>
                      <a:endParaRPr lang="ru-RU" sz="23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7216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8b770874cd_0_3"/>
          <p:cNvSpPr txBox="1"/>
          <p:nvPr/>
        </p:nvSpPr>
        <p:spPr>
          <a:xfrm>
            <a:off x="336583" y="292222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БИЗНЕС-МОДЕЛЬ 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" name="Google Shape;180;g28b770874cd_0_3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81" name="Google Shape;181;g28b770874cd_0_3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g28b770874cd_0_3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g28b770874cd_0_3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Google Shape;184;g28b770874cd_0_3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5" name="Google Shape;185;g28b770874cd_0_3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649E93-68B3-2E6F-4B67-2B4B31F45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38" name="Google Shape;626;p7">
            <a:extLst>
              <a:ext uri="{FF2B5EF4-FFF2-40B4-BE49-F238E27FC236}">
                <a16:creationId xmlns:a16="http://schemas.microsoft.com/office/drawing/2014/main" id="{7EE14340-342C-1A0C-86C1-B912013ABD84}"/>
              </a:ext>
            </a:extLst>
          </p:cNvPr>
          <p:cNvSpPr/>
          <p:nvPr/>
        </p:nvSpPr>
        <p:spPr>
          <a:xfrm>
            <a:off x="751990" y="3962360"/>
            <a:ext cx="424991" cy="480000"/>
          </a:xfrm>
          <a:custGeom>
            <a:avLst/>
            <a:gdLst/>
            <a:ahLst/>
            <a:cxnLst/>
            <a:rect l="l" t="t" r="r" b="b"/>
            <a:pathLst>
              <a:path w="2868687" h="3240000" extrusionOk="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627;p7">
            <a:extLst>
              <a:ext uri="{FF2B5EF4-FFF2-40B4-BE49-F238E27FC236}">
                <a16:creationId xmlns:a16="http://schemas.microsoft.com/office/drawing/2014/main" id="{366CB1CE-0CE8-3FC3-785B-FC9F7A38C2E0}"/>
              </a:ext>
            </a:extLst>
          </p:cNvPr>
          <p:cNvSpPr/>
          <p:nvPr/>
        </p:nvSpPr>
        <p:spPr>
          <a:xfrm>
            <a:off x="143339" y="1221038"/>
            <a:ext cx="2208245" cy="451250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628;p7">
            <a:extLst>
              <a:ext uri="{FF2B5EF4-FFF2-40B4-BE49-F238E27FC236}">
                <a16:creationId xmlns:a16="http://schemas.microsoft.com/office/drawing/2014/main" id="{0DB94082-1FE7-3AAE-A95A-D2A2AD4BFF91}"/>
              </a:ext>
            </a:extLst>
          </p:cNvPr>
          <p:cNvSpPr/>
          <p:nvPr/>
        </p:nvSpPr>
        <p:spPr>
          <a:xfrm>
            <a:off x="4860000" y="1221038"/>
            <a:ext cx="2472000" cy="451250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629;p7">
            <a:extLst>
              <a:ext uri="{FF2B5EF4-FFF2-40B4-BE49-F238E27FC236}">
                <a16:creationId xmlns:a16="http://schemas.microsoft.com/office/drawing/2014/main" id="{C7CD1A3B-1154-CD98-5F29-13C83EEB692A}"/>
              </a:ext>
            </a:extLst>
          </p:cNvPr>
          <p:cNvSpPr/>
          <p:nvPr/>
        </p:nvSpPr>
        <p:spPr>
          <a:xfrm>
            <a:off x="9648394" y="1216448"/>
            <a:ext cx="2400267" cy="451250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630;p7">
            <a:extLst>
              <a:ext uri="{FF2B5EF4-FFF2-40B4-BE49-F238E27FC236}">
                <a16:creationId xmlns:a16="http://schemas.microsoft.com/office/drawing/2014/main" id="{87DE0A14-ABCC-58D8-7E8E-783EBE1C6F7C}"/>
              </a:ext>
            </a:extLst>
          </p:cNvPr>
          <p:cNvSpPr/>
          <p:nvPr/>
        </p:nvSpPr>
        <p:spPr>
          <a:xfrm>
            <a:off x="2351584" y="3957058"/>
            <a:ext cx="2496277" cy="177619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631;p7">
            <a:extLst>
              <a:ext uri="{FF2B5EF4-FFF2-40B4-BE49-F238E27FC236}">
                <a16:creationId xmlns:a16="http://schemas.microsoft.com/office/drawing/2014/main" id="{A84724D2-D531-B382-1982-CC63C220C629}"/>
              </a:ext>
            </a:extLst>
          </p:cNvPr>
          <p:cNvSpPr/>
          <p:nvPr/>
        </p:nvSpPr>
        <p:spPr>
          <a:xfrm>
            <a:off x="2351584" y="1221034"/>
            <a:ext cx="2496277" cy="273573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632;p7">
            <a:extLst>
              <a:ext uri="{FF2B5EF4-FFF2-40B4-BE49-F238E27FC236}">
                <a16:creationId xmlns:a16="http://schemas.microsoft.com/office/drawing/2014/main" id="{A1AC92BE-0DA9-9D09-4F63-F6C6F6BB184D}"/>
              </a:ext>
            </a:extLst>
          </p:cNvPr>
          <p:cNvSpPr/>
          <p:nvPr/>
        </p:nvSpPr>
        <p:spPr>
          <a:xfrm>
            <a:off x="7352810" y="3525569"/>
            <a:ext cx="2298123" cy="220797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633;p7">
            <a:extLst>
              <a:ext uri="{FF2B5EF4-FFF2-40B4-BE49-F238E27FC236}">
                <a16:creationId xmlns:a16="http://schemas.microsoft.com/office/drawing/2014/main" id="{5A615DDD-F361-B958-6B44-3F9F60F664B7}"/>
              </a:ext>
            </a:extLst>
          </p:cNvPr>
          <p:cNvSpPr/>
          <p:nvPr/>
        </p:nvSpPr>
        <p:spPr>
          <a:xfrm>
            <a:off x="7344139" y="1221037"/>
            <a:ext cx="2298123" cy="231133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637;p7">
            <a:extLst>
              <a:ext uri="{FF2B5EF4-FFF2-40B4-BE49-F238E27FC236}">
                <a16:creationId xmlns:a16="http://schemas.microsoft.com/office/drawing/2014/main" id="{65CB7508-FAC2-BE96-FAE7-6CD711B9F67C}"/>
              </a:ext>
            </a:extLst>
          </p:cNvPr>
          <p:cNvSpPr txBox="1"/>
          <p:nvPr/>
        </p:nvSpPr>
        <p:spPr>
          <a:xfrm>
            <a:off x="4804776" y="1793815"/>
            <a:ext cx="2618934" cy="258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Ценностное предложение</a:t>
            </a:r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/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 Передовое инженерное решение в области беспилотной летательной техники</a:t>
            </a:r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обладающие повышенными эксплуатационными характеристиками</a:t>
            </a:r>
          </a:p>
          <a:p>
            <a:pPr algn="just"/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 Готовый БПЛА на водородном топливном элементе  </a:t>
            </a:r>
            <a:endParaRPr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638;p7">
            <a:extLst>
              <a:ext uri="{FF2B5EF4-FFF2-40B4-BE49-F238E27FC236}">
                <a16:creationId xmlns:a16="http://schemas.microsoft.com/office/drawing/2014/main" id="{D4B044B9-D75A-912D-1FC8-4DA0712D69C6}"/>
              </a:ext>
            </a:extLst>
          </p:cNvPr>
          <p:cNvSpPr txBox="1"/>
          <p:nvPr/>
        </p:nvSpPr>
        <p:spPr>
          <a:xfrm>
            <a:off x="7332000" y="4026935"/>
            <a:ext cx="2173760" cy="13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Каналы сбыта</a:t>
            </a:r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Прямое заключение договорных отношений или через дилерские сети </a:t>
            </a:r>
            <a:endParaRPr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639;p7">
            <a:extLst>
              <a:ext uri="{FF2B5EF4-FFF2-40B4-BE49-F238E27FC236}">
                <a16:creationId xmlns:a16="http://schemas.microsoft.com/office/drawing/2014/main" id="{ECC467B8-E8E9-B58A-BC5D-7A949989DDC4}"/>
              </a:ext>
            </a:extLst>
          </p:cNvPr>
          <p:cNvSpPr txBox="1"/>
          <p:nvPr/>
        </p:nvSpPr>
        <p:spPr>
          <a:xfrm>
            <a:off x="7301053" y="1751129"/>
            <a:ext cx="2452595" cy="13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Взаимоотношения с клиентами</a:t>
            </a:r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Договорные отношения о поставке БПЛА на ВТЭ/ лицензии на технологию производства.</a:t>
            </a:r>
            <a:endParaRPr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640;p7">
            <a:extLst>
              <a:ext uri="{FF2B5EF4-FFF2-40B4-BE49-F238E27FC236}">
                <a16:creationId xmlns:a16="http://schemas.microsoft.com/office/drawing/2014/main" id="{50D1F48A-9723-1C24-CEE1-97BF525FE1E9}"/>
              </a:ext>
            </a:extLst>
          </p:cNvPr>
          <p:cNvSpPr txBox="1"/>
          <p:nvPr/>
        </p:nvSpPr>
        <p:spPr>
          <a:xfrm>
            <a:off x="9665213" y="1751128"/>
            <a:ext cx="2383448" cy="361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Потребительские сегменты</a:t>
            </a:r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"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FontTx/>
              <a:buAutoNum type="arabicParenR"/>
            </a:pPr>
            <a:r>
              <a:rPr lang="ru-RU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Исследования арктических регионов.</a:t>
            </a:r>
          </a:p>
          <a:p>
            <a:pPr marL="342900" indent="-342900">
              <a:buFontTx/>
              <a:buAutoNum type="arabicParenR"/>
            </a:pPr>
            <a:r>
              <a:rPr lang="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Агропромышленный комплекс.</a:t>
            </a:r>
            <a:endParaRPr lang="ru-RU" sz="1333" b="1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buAutoNum type="arabicParenR"/>
            </a:pPr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Министерство обороны Российской федерации.</a:t>
            </a:r>
          </a:p>
          <a:p>
            <a:pPr marL="342900" indent="-342900">
              <a:buAutoNum type="arabicParenR"/>
            </a:pPr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Инфраструктурный мониторинг промышленных предприятий.</a:t>
            </a:r>
          </a:p>
          <a:p>
            <a:pPr marL="342900" indent="-342900">
              <a:buAutoNum type="arabicParenR"/>
            </a:pPr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Логистика </a:t>
            </a:r>
          </a:p>
          <a:p>
            <a:pPr marL="342900" indent="-342900">
              <a:buAutoNum type="arabicParenR"/>
            </a:pPr>
            <a:r>
              <a:rPr lang="ru-RU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Экстренные службы</a:t>
            </a:r>
          </a:p>
        </p:txBody>
      </p:sp>
      <p:sp>
        <p:nvSpPr>
          <p:cNvPr id="54" name="Google Shape;642;p7">
            <a:extLst>
              <a:ext uri="{FF2B5EF4-FFF2-40B4-BE49-F238E27FC236}">
                <a16:creationId xmlns:a16="http://schemas.microsoft.com/office/drawing/2014/main" id="{CBF48DB2-A114-948D-C356-E930C816FC35}"/>
              </a:ext>
            </a:extLst>
          </p:cNvPr>
          <p:cNvSpPr txBox="1"/>
          <p:nvPr/>
        </p:nvSpPr>
        <p:spPr>
          <a:xfrm>
            <a:off x="2378026" y="4535845"/>
            <a:ext cx="2840977" cy="114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Ключевые ресурсы</a:t>
            </a:r>
            <a:r>
              <a:rPr lang="en-US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:</a:t>
            </a:r>
            <a:endParaRPr lang="ru" sz="1333" b="1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r>
              <a:rPr lang="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Расчетный комплекс</a:t>
            </a:r>
            <a:r>
              <a:rPr lang="en-US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;</a:t>
            </a:r>
          </a:p>
          <a:p>
            <a:r>
              <a:rPr lang="ru-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Сборка</a:t>
            </a:r>
            <a:r>
              <a:rPr lang="en-US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;</a:t>
            </a:r>
            <a:endParaRPr lang="ru-RU" sz="1333" b="1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r>
              <a:rPr lang="ru-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Испытания.</a:t>
            </a:r>
          </a:p>
          <a:p>
            <a:pPr marL="285750" indent="-285750">
              <a:buFontTx/>
              <a:buChar char="-"/>
            </a:pPr>
            <a:endParaRPr lang="en-US" sz="1333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643;p7">
            <a:extLst>
              <a:ext uri="{FF2B5EF4-FFF2-40B4-BE49-F238E27FC236}">
                <a16:creationId xmlns:a16="http://schemas.microsoft.com/office/drawing/2014/main" id="{23FBCC81-A5F3-0534-AA7F-BB1DEA24B116}"/>
              </a:ext>
            </a:extLst>
          </p:cNvPr>
          <p:cNvSpPr txBox="1"/>
          <p:nvPr/>
        </p:nvSpPr>
        <p:spPr>
          <a:xfrm>
            <a:off x="2299256" y="1751129"/>
            <a:ext cx="2867418" cy="15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Ключевые виды деятельности</a:t>
            </a:r>
            <a:r>
              <a:rPr lang="en-US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:</a:t>
            </a:r>
            <a:endParaRPr lang="ru-RU" sz="1333" b="1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r>
              <a:rPr lang="ru-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Расчет необходимых параметров</a:t>
            </a:r>
            <a:r>
              <a:rPr lang="en-US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;</a:t>
            </a:r>
            <a:endParaRPr lang="ru-RU" sz="1333" b="1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r>
              <a:rPr lang="ru-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Подбор комплектующих</a:t>
            </a:r>
            <a:r>
              <a:rPr lang="en-US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;</a:t>
            </a:r>
            <a:endParaRPr lang="ru-RU" sz="1333" b="1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r>
              <a:rPr lang="ru-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Сборка</a:t>
            </a:r>
            <a:r>
              <a:rPr lang="en-US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;</a:t>
            </a:r>
            <a:endParaRPr lang="ru-RU" sz="1333" b="1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r>
              <a:rPr lang="ru-RU" sz="1333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Поставка готового решения.</a:t>
            </a:r>
            <a:endParaRPr sz="1333" b="1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644;p7">
            <a:extLst>
              <a:ext uri="{FF2B5EF4-FFF2-40B4-BE49-F238E27FC236}">
                <a16:creationId xmlns:a16="http://schemas.microsoft.com/office/drawing/2014/main" id="{CB598982-6F7D-141B-DF7D-C0381095011C}"/>
              </a:ext>
            </a:extLst>
          </p:cNvPr>
          <p:cNvSpPr txBox="1"/>
          <p:nvPr/>
        </p:nvSpPr>
        <p:spPr>
          <a:xfrm>
            <a:off x="174048" y="1886051"/>
            <a:ext cx="2106219" cy="240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" sz="1333" b="1" dirty="0">
                <a:solidFill>
                  <a:schemeClr val="accent1"/>
                </a:solidFill>
                <a:cs typeface="Arial"/>
                <a:sym typeface="Arial"/>
              </a:rPr>
              <a:t>Ключевые партнеры</a:t>
            </a:r>
            <a:r>
              <a:rPr lang="en-US" sz="1333" b="1" dirty="0">
                <a:solidFill>
                  <a:schemeClr val="accent1"/>
                </a:solidFill>
                <a:cs typeface="Arial"/>
                <a:sym typeface="Arial"/>
              </a:rPr>
              <a:t>:</a:t>
            </a:r>
            <a:endParaRPr lang="ru-RU" sz="1333" b="1" dirty="0">
              <a:solidFill>
                <a:schemeClr val="accent1"/>
              </a:solidFill>
              <a:cs typeface="Arial"/>
              <a:sym typeface="Arial"/>
            </a:endParaRPr>
          </a:p>
          <a:p>
            <a:endParaRPr lang="en-US" sz="1333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en-US" sz="1333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BMPower</a:t>
            </a:r>
            <a:r>
              <a:rPr lang="en-US" sz="13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»;</a:t>
            </a:r>
          </a:p>
          <a:p>
            <a:r>
              <a:rPr lang="en-US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«</a:t>
            </a:r>
            <a:r>
              <a:rPr lang="ru-RU" sz="1333" b="1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Поликом</a:t>
            </a:r>
            <a:r>
              <a:rPr lang="ru-RU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»;</a:t>
            </a:r>
          </a:p>
          <a:p>
            <a:r>
              <a:rPr lang="ru-RU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НИУ «МЭИ»;</a:t>
            </a:r>
          </a:p>
          <a:p>
            <a:r>
              <a:rPr lang="ru-RU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«</a:t>
            </a:r>
            <a:r>
              <a:rPr lang="ru-RU" sz="1400" b="1" dirty="0" err="1">
                <a:solidFill>
                  <a:schemeClr val="accent1"/>
                </a:solidFill>
              </a:rPr>
              <a:t>Гидроджен</a:t>
            </a:r>
            <a:r>
              <a:rPr lang="ru-RU" sz="1400" b="1" dirty="0">
                <a:solidFill>
                  <a:schemeClr val="accent1"/>
                </a:solidFill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</a:rPr>
              <a:t>Энерджи</a:t>
            </a:r>
            <a:r>
              <a:rPr lang="ru-RU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»;</a:t>
            </a:r>
          </a:p>
          <a:p>
            <a:r>
              <a:rPr lang="ru-RU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«Прометей РД»;</a:t>
            </a:r>
          </a:p>
          <a:p>
            <a:r>
              <a:rPr lang="ru-RU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«</a:t>
            </a:r>
            <a:r>
              <a:rPr lang="en-US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Hefei </a:t>
            </a:r>
            <a:r>
              <a:rPr lang="en-US" sz="1333" b="1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Sinopower</a:t>
            </a:r>
            <a:r>
              <a:rPr lang="en-US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Technologies </a:t>
            </a:r>
            <a:r>
              <a:rPr lang="en-US" sz="1333" b="1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Co.,Ltd</a:t>
            </a:r>
            <a:r>
              <a:rPr lang="en-US" sz="1333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.»</a:t>
            </a:r>
            <a:endParaRPr lang="en-US" sz="1333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333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646;p7">
            <a:extLst>
              <a:ext uri="{FF2B5EF4-FFF2-40B4-BE49-F238E27FC236}">
                <a16:creationId xmlns:a16="http://schemas.microsoft.com/office/drawing/2014/main" id="{B1AF966A-4B8C-E528-B91D-333487C7A168}"/>
              </a:ext>
            </a:extLst>
          </p:cNvPr>
          <p:cNvSpPr/>
          <p:nvPr/>
        </p:nvSpPr>
        <p:spPr>
          <a:xfrm>
            <a:off x="2441832" y="4076540"/>
            <a:ext cx="366216" cy="365820"/>
          </a:xfrm>
          <a:custGeom>
            <a:avLst/>
            <a:gdLst/>
            <a:ahLst/>
            <a:cxnLst/>
            <a:rect l="l" t="t" r="r" b="b"/>
            <a:pathLst>
              <a:path w="3229104" h="3225610" extrusionOk="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647;p7">
            <a:extLst>
              <a:ext uri="{FF2B5EF4-FFF2-40B4-BE49-F238E27FC236}">
                <a16:creationId xmlns:a16="http://schemas.microsoft.com/office/drawing/2014/main" id="{DE51B604-90A7-B227-0C08-5F2E90EB1860}"/>
              </a:ext>
            </a:extLst>
          </p:cNvPr>
          <p:cNvSpPr/>
          <p:nvPr/>
        </p:nvSpPr>
        <p:spPr>
          <a:xfrm>
            <a:off x="7406891" y="3591239"/>
            <a:ext cx="493163" cy="480000"/>
          </a:xfrm>
          <a:custGeom>
            <a:avLst/>
            <a:gdLst/>
            <a:ahLst/>
            <a:cxnLst/>
            <a:rect l="l" t="t" r="r" b="b"/>
            <a:pathLst>
              <a:path w="3306630" h="3218379" extrusionOk="0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48;p7">
            <a:extLst>
              <a:ext uri="{FF2B5EF4-FFF2-40B4-BE49-F238E27FC236}">
                <a16:creationId xmlns:a16="http://schemas.microsoft.com/office/drawing/2014/main" id="{71CA067D-54FA-CB14-2ABD-EB5351C90BCB}"/>
              </a:ext>
            </a:extLst>
          </p:cNvPr>
          <p:cNvSpPr/>
          <p:nvPr/>
        </p:nvSpPr>
        <p:spPr>
          <a:xfrm>
            <a:off x="278039" y="1312438"/>
            <a:ext cx="544044" cy="498325"/>
          </a:xfrm>
          <a:custGeom>
            <a:avLst/>
            <a:gdLst/>
            <a:ahLst/>
            <a:cxnLst/>
            <a:rect l="l" t="t" r="r" b="b"/>
            <a:pathLst>
              <a:path w="3210745" h="2940925" extrusionOk="0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49;p7">
            <a:extLst>
              <a:ext uri="{FF2B5EF4-FFF2-40B4-BE49-F238E27FC236}">
                <a16:creationId xmlns:a16="http://schemas.microsoft.com/office/drawing/2014/main" id="{48350A99-3401-824B-2C96-86E4E646F740}"/>
              </a:ext>
            </a:extLst>
          </p:cNvPr>
          <p:cNvSpPr/>
          <p:nvPr/>
        </p:nvSpPr>
        <p:spPr>
          <a:xfrm flipH="1">
            <a:off x="7429842" y="1372074"/>
            <a:ext cx="459495" cy="379055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50;p7">
            <a:extLst>
              <a:ext uri="{FF2B5EF4-FFF2-40B4-BE49-F238E27FC236}">
                <a16:creationId xmlns:a16="http://schemas.microsoft.com/office/drawing/2014/main" id="{B7B681B7-B95B-42D9-961F-0D872F144C8E}"/>
              </a:ext>
            </a:extLst>
          </p:cNvPr>
          <p:cNvSpPr/>
          <p:nvPr/>
        </p:nvSpPr>
        <p:spPr>
          <a:xfrm>
            <a:off x="5057509" y="1299455"/>
            <a:ext cx="462427" cy="451675"/>
          </a:xfrm>
          <a:custGeom>
            <a:avLst/>
            <a:gdLst/>
            <a:ahLst/>
            <a:cxnLst/>
            <a:rect l="l" t="t" r="r" b="b"/>
            <a:pathLst>
              <a:path w="3208412" h="3234532" extrusionOk="0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51;p7">
            <a:extLst>
              <a:ext uri="{FF2B5EF4-FFF2-40B4-BE49-F238E27FC236}">
                <a16:creationId xmlns:a16="http://schemas.microsoft.com/office/drawing/2014/main" id="{3F0BC795-A9A7-FDC4-6B12-466487561A5C}"/>
              </a:ext>
            </a:extLst>
          </p:cNvPr>
          <p:cNvSpPr/>
          <p:nvPr/>
        </p:nvSpPr>
        <p:spPr>
          <a:xfrm>
            <a:off x="10032438" y="1299453"/>
            <a:ext cx="148335" cy="451675"/>
          </a:xfrm>
          <a:custGeom>
            <a:avLst/>
            <a:gdLst/>
            <a:ahLst/>
            <a:cxnLst/>
            <a:rect l="l" t="t" r="r" b="b"/>
            <a:pathLst>
              <a:path w="1489775" h="3923699" extrusionOk="0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652;p7">
            <a:extLst>
              <a:ext uri="{FF2B5EF4-FFF2-40B4-BE49-F238E27FC236}">
                <a16:creationId xmlns:a16="http://schemas.microsoft.com/office/drawing/2014/main" id="{6D095D79-44DF-13E4-C8D4-5DD3D544B004}"/>
              </a:ext>
            </a:extLst>
          </p:cNvPr>
          <p:cNvSpPr/>
          <p:nvPr/>
        </p:nvSpPr>
        <p:spPr>
          <a:xfrm rot="10800000">
            <a:off x="10224456" y="1299453"/>
            <a:ext cx="192024" cy="451675"/>
          </a:xfrm>
          <a:custGeom>
            <a:avLst/>
            <a:gdLst/>
            <a:ahLst/>
            <a:cxnLst/>
            <a:rect l="l" t="t" r="r" b="b"/>
            <a:pathLst>
              <a:path w="1856332" h="3959924" extrusionOk="0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654;p7">
            <a:extLst>
              <a:ext uri="{FF2B5EF4-FFF2-40B4-BE49-F238E27FC236}">
                <a16:creationId xmlns:a16="http://schemas.microsoft.com/office/drawing/2014/main" id="{684099AB-0F87-8800-EA7C-99F67B22828D}"/>
              </a:ext>
            </a:extLst>
          </p:cNvPr>
          <p:cNvSpPr/>
          <p:nvPr/>
        </p:nvSpPr>
        <p:spPr>
          <a:xfrm>
            <a:off x="2396902" y="1312438"/>
            <a:ext cx="446524" cy="450253"/>
          </a:xfrm>
          <a:custGeom>
            <a:avLst/>
            <a:gdLst/>
            <a:ahLst/>
            <a:cxnLst/>
            <a:rect l="l" t="t" r="r" b="b"/>
            <a:pathLst>
              <a:path w="1652142" h="1665940" extrusionOk="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" name="Google Shape;206;p3"/>
          <p:cNvGrpSpPr/>
          <p:nvPr/>
        </p:nvGrpSpPr>
        <p:grpSpPr>
          <a:xfrm>
            <a:off x="-18522" y="6358526"/>
            <a:ext cx="542262" cy="506843"/>
            <a:chOff x="-1" y="0"/>
            <a:chExt cx="542260" cy="506841"/>
          </a:xfrm>
        </p:grpSpPr>
        <p:sp>
          <p:nvSpPr>
            <p:cNvPr id="66" name="Google Shape;207;p3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" name="Google Shape;208;p3"/>
            <p:cNvSpPr txBox="1"/>
            <p:nvPr/>
          </p:nvSpPr>
          <p:spPr>
            <a:xfrm>
              <a:off x="45846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lang="ru-RU" sz="1200" noProof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6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3"/>
          <p:cNvGrpSpPr/>
          <p:nvPr/>
        </p:nvGrpSpPr>
        <p:grpSpPr>
          <a:xfrm>
            <a:off x="-18522" y="6358526"/>
            <a:ext cx="542262" cy="506843"/>
            <a:chOff x="-1" y="0"/>
            <a:chExt cx="542260" cy="506841"/>
          </a:xfrm>
        </p:grpSpPr>
        <p:sp>
          <p:nvSpPr>
            <p:cNvPr id="207" name="Google Shape;207;p3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lang="ru-RU" sz="1200" noProof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8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3"/>
          <p:cNvSpPr txBox="1"/>
          <p:nvPr/>
        </p:nvSpPr>
        <p:spPr>
          <a:xfrm>
            <a:off x="418025" y="159017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lvl="0" hangingPunct="1">
              <a:buClr>
                <a:srgbClr val="000000"/>
              </a:buClr>
              <a:buSzPts val="1600"/>
              <a:defRPr/>
            </a:pPr>
            <a:r>
              <a:rPr lang="en-US" sz="2100" b="1" dirty="0">
                <a:cs typeface="Arial"/>
                <a:sym typeface="Arial"/>
              </a:rPr>
              <a:t>БИЗНЕС-МОДЕЛЬ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0" name="Google Shape;210;p3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11" name="Google Shape;211;p3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4C5395-53AE-9B73-0AF0-A974A5A1B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018" y="789834"/>
            <a:ext cx="82670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300" i="1" dirty="0">
                <a:latin typeface="+mj-lt"/>
                <a:cs typeface="Times New Roman" panose="02020603050405020304" pitchFamily="18" charset="0"/>
              </a:rPr>
              <a:t>Конкурентоспособность батареи топливного элемента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15D62AEE-8FB0-40D3-93E2-A4729033D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883339"/>
              </p:ext>
            </p:extLst>
          </p:nvPr>
        </p:nvGraphicFramePr>
        <p:xfrm>
          <a:off x="534440" y="2116292"/>
          <a:ext cx="7263012" cy="32613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07198">
                  <a:extLst>
                    <a:ext uri="{9D8B030D-6E8A-4147-A177-3AD203B41FA5}">
                      <a16:colId xmlns:a16="http://schemas.microsoft.com/office/drawing/2014/main" val="4218289931"/>
                    </a:ext>
                  </a:extLst>
                </a:gridCol>
                <a:gridCol w="993129">
                  <a:extLst>
                    <a:ext uri="{9D8B030D-6E8A-4147-A177-3AD203B41FA5}">
                      <a16:colId xmlns:a16="http://schemas.microsoft.com/office/drawing/2014/main" val="2212765540"/>
                    </a:ext>
                  </a:extLst>
                </a:gridCol>
                <a:gridCol w="1772961">
                  <a:extLst>
                    <a:ext uri="{9D8B030D-6E8A-4147-A177-3AD203B41FA5}">
                      <a16:colId xmlns:a16="http://schemas.microsoft.com/office/drawing/2014/main" val="2633431507"/>
                    </a:ext>
                  </a:extLst>
                </a:gridCol>
                <a:gridCol w="1789724">
                  <a:extLst>
                    <a:ext uri="{9D8B030D-6E8A-4147-A177-3AD203B41FA5}">
                      <a16:colId xmlns:a16="http://schemas.microsoft.com/office/drawing/2014/main" val="639632020"/>
                    </a:ext>
                  </a:extLst>
                </a:gridCol>
              </a:tblGrid>
              <a:tr h="18675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Себестоимость БТЭ 1,5 кВт по материалам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143573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Мощность чистая БТЭ, 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1801570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Мощность номинальная БТЭ, 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1728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3451830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Ток номинальная, 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1998544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Ток, 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3353270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Напряжение, 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6530869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Цена за единицу,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Сумма на 1 БТЭ, руб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4801154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Электрокатализатор</a:t>
                      </a:r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, 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561 600,00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243844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Мембрана, см2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5760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115 200,00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804642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ГДС, см2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6912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110 592,00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0320333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Пленка ПЭТ (рамка МЭБ), см2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8553,6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855,36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6671301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Прокладка МЭБ, см2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8553,6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8 553,6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1161822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БП, шт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98 800,00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82195"/>
                  </a:ext>
                </a:extLst>
              </a:tr>
              <a:tr h="3642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Концевая пластина (Алюминий 10 мм), см2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332,64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2 993,76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5980689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Токосьемная</a:t>
                      </a:r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(Медь 1 мм), см2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261,36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784,08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6136128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Итого по материалам, руб.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899 378,8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462892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7A00743-FD96-47D7-94B4-3010DBA9FAA9}"/>
              </a:ext>
            </a:extLst>
          </p:cNvPr>
          <p:cNvSpPr txBox="1"/>
          <p:nvPr/>
        </p:nvSpPr>
        <p:spPr>
          <a:xfrm>
            <a:off x="445739" y="1124768"/>
            <a:ext cx="11463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Стоимость топливного элемента производства КНР составляет порядка 1 500 тыс. руб.</a:t>
            </a:r>
          </a:p>
          <a:p>
            <a:pPr algn="just"/>
            <a:r>
              <a:rPr lang="ru-RU" sz="1200" dirty="0">
                <a:latin typeface="+mj-lt"/>
                <a:cs typeface="Times New Roman" panose="02020603050405020304" pitchFamily="18" charset="0"/>
              </a:rPr>
              <a:t>    Благодаря топливному водородному элементу проекта в ПИШ «Кибер Авто Тех» НЧИ КФУ и   закупке отечественных компонентов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стоимость топливного элемента составит 1 200 тыс. руб. с учетом затрат на сборку и тестирование водородного топливного элемента. </a:t>
            </a:r>
          </a:p>
          <a:p>
            <a:pPr algn="just"/>
            <a:r>
              <a:rPr lang="ru-RU" sz="1200" dirty="0">
                <a:latin typeface="+mj-lt"/>
                <a:cs typeface="Times New Roman" panose="02020603050405020304" pitchFamily="18" charset="0"/>
              </a:rPr>
              <a:t>По мимо этого использование отечественной продукции позволяет данному  соответствовать указу Президента Российской Федерации №166 от 30.12.2022 г «Об импортозамещении»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35300-1520-4715-9346-C2428AE84A61}"/>
              </a:ext>
            </a:extLst>
          </p:cNvPr>
          <p:cNvSpPr txBox="1"/>
          <p:nvPr/>
        </p:nvSpPr>
        <p:spPr>
          <a:xfrm>
            <a:off x="528172" y="5481363"/>
            <a:ext cx="112350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                           ОПЫТ ПРОЕКТИРОВАНИЯ БТЭ В ПИШ «Кибер Авто Тех» НЧИ: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+mj-lt"/>
                <a:cs typeface="Times New Roman" panose="02020603050405020304" pitchFamily="18" charset="0"/>
              </a:rPr>
              <a:t>Тема НИР для ПАО «КАМАЗ»: «</a:t>
            </a:r>
            <a:r>
              <a:rPr lang="ru-RU" sz="1800" i="1" dirty="0">
                <a:latin typeface="+mj-lt"/>
                <a:cs typeface="Times New Roman" panose="02020603050405020304" pitchFamily="18" charset="0"/>
              </a:rPr>
              <a:t>Исследования в области повышения эффективности батареи водородных топливных элементов</a:t>
            </a:r>
            <a:r>
              <a:rPr lang="ru-RU" sz="1800" dirty="0">
                <a:latin typeface="+mj-lt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- Разработаны полноразмерные БТЭ 78 кВт, 100кВт,  200 кВт: - CAD-модель ЕТЭ и БТЭ в сборе и комплекты КД.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object 12">
            <a:extLst>
              <a:ext uri="{FF2B5EF4-FFF2-40B4-BE49-F238E27FC236}">
                <a16:creationId xmlns:a16="http://schemas.microsoft.com/office/drawing/2014/main" id="{CC616AEA-1CC7-439A-B8DC-4247A4C06D5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13867" y="2290667"/>
            <a:ext cx="2314585" cy="113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6F2252-5C39-4C4B-AF3D-EA1AA0515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866" y="3715101"/>
            <a:ext cx="2314585" cy="157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ject 10">
            <a:extLst>
              <a:ext uri="{FF2B5EF4-FFF2-40B4-BE49-F238E27FC236}">
                <a16:creationId xmlns:a16="http://schemas.microsoft.com/office/drawing/2014/main" id="{38831D09-3482-49A6-9375-826BF3BCBA9D}"/>
              </a:ext>
            </a:extLst>
          </p:cNvPr>
          <p:cNvPicPr/>
          <p:nvPr/>
        </p:nvPicPr>
        <p:blipFill rotWithShape="1">
          <a:blip r:embed="rId6" cstate="print"/>
          <a:srcRect l="18966" t="-1" b="3224"/>
          <a:stretch/>
        </p:blipFill>
        <p:spPr>
          <a:xfrm>
            <a:off x="10344867" y="2871183"/>
            <a:ext cx="1701934" cy="1610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351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04E5380-A648-0B57-8FC8-E4446AD5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85" y="1179888"/>
            <a:ext cx="757350" cy="7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9AA06493-F9CD-0540-B35A-42C75EF90CD9}"/>
              </a:ext>
            </a:extLst>
          </p:cNvPr>
          <p:cNvSpPr txBox="1">
            <a:spLocks/>
          </p:cNvSpPr>
          <p:nvPr/>
        </p:nvSpPr>
        <p:spPr>
          <a:xfrm>
            <a:off x="1485428" y="252304"/>
            <a:ext cx="8007557" cy="5892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7A75CB-DBC3-46BD-9478-6AC089575958}"/>
              </a:ext>
            </a:extLst>
          </p:cNvPr>
          <p:cNvSpPr txBox="1"/>
          <p:nvPr/>
        </p:nvSpPr>
        <p:spPr>
          <a:xfrm>
            <a:off x="2547626" y="645269"/>
            <a:ext cx="7621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лаборатории водородной энергетики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B4B2F7-6730-4BD0-85E9-E3492A604A1A}"/>
              </a:ext>
            </a:extLst>
          </p:cNvPr>
          <p:cNvSpPr txBox="1"/>
          <p:nvPr/>
        </p:nvSpPr>
        <p:spPr>
          <a:xfrm>
            <a:off x="464578" y="2385855"/>
            <a:ext cx="283531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ru-RU" sz="2000" b="1" dirty="0">
                <a:solidFill>
                  <a:schemeClr val="tx2"/>
                </a:solidFill>
              </a:rPr>
              <a:t>БТЭ 1,5 кВт</a:t>
            </a:r>
            <a:endParaRPr lang="ru-RU" sz="2000" b="1" baseline="30000" dirty="0">
              <a:solidFill>
                <a:schemeClr val="tx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F26133-1BA7-4BE9-90D1-B118CCC76D3C}"/>
              </a:ext>
            </a:extLst>
          </p:cNvPr>
          <p:cNvSpPr txBox="1"/>
          <p:nvPr/>
        </p:nvSpPr>
        <p:spPr>
          <a:xfrm>
            <a:off x="4482589" y="2378509"/>
            <a:ext cx="287999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ru-RU" sz="2000" b="1" dirty="0">
                <a:solidFill>
                  <a:schemeClr val="tx2"/>
                </a:solidFill>
              </a:rPr>
              <a:t>БТЭ 4,8 кВт</a:t>
            </a:r>
            <a:endParaRPr lang="ru-RU" sz="2000" b="1" baseline="30000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AB2C0B-E3A7-4D56-9D39-1A6FB00A79E5}"/>
              </a:ext>
            </a:extLst>
          </p:cNvPr>
          <p:cNvSpPr txBox="1"/>
          <p:nvPr/>
        </p:nvSpPr>
        <p:spPr>
          <a:xfrm>
            <a:off x="7709412" y="2376250"/>
            <a:ext cx="4343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ru-RU" sz="2000" b="1" dirty="0">
                <a:solidFill>
                  <a:schemeClr val="tx2"/>
                </a:solidFill>
              </a:rPr>
              <a:t>БТЭ 68 кВт </a:t>
            </a:r>
            <a:endParaRPr lang="ru-RU" sz="2000" b="1" baseline="30000" dirty="0">
              <a:solidFill>
                <a:schemeClr val="tx2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7A80FC-BBBA-455B-B839-6B5FB0EFF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940" y="92186"/>
            <a:ext cx="431334" cy="802148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5CD1CA4-8EDD-499C-81D5-BFA58BCE4A4D}"/>
              </a:ext>
            </a:extLst>
          </p:cNvPr>
          <p:cNvSpPr>
            <a:spLocks noChangeArrowheads="1"/>
          </p:cNvSpPr>
          <p:nvPr/>
        </p:nvSpPr>
        <p:spPr bwMode="auto">
          <a:xfrm rot="-21600000">
            <a:off x="8102619" y="2786304"/>
            <a:ext cx="3851395" cy="3518243"/>
          </a:xfrm>
          <a:prstGeom prst="bracketPair">
            <a:avLst>
              <a:gd name="adj" fmla="val 8051"/>
            </a:avLst>
          </a:prstGeom>
          <a:noFill/>
          <a:ln w="38100">
            <a:solidFill>
              <a:srgbClr val="76923C"/>
            </a:solidFill>
            <a:round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Общие параметры БТЭ 68 кВт: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Количество ячеек: 288 шт.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Номинальное напряжение: 172 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Номинальный ток БТЭ: 400 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Номинальный КПД, 58%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Давление газов: до 250 кПа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Расхода топлива: 836 дм</a:t>
            </a:r>
            <a:r>
              <a:rPr kumimoji="0" lang="ru-RU" altLang="ru-RU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/мин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Размеры БТЭ: 412×112×450 мм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Масса БТЭ: ≈ 40 кг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Охлаждение: жидкостное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utoShape 2">
            <a:extLst>
              <a:ext uri="{FF2B5EF4-FFF2-40B4-BE49-F238E27FC236}">
                <a16:creationId xmlns:a16="http://schemas.microsoft.com/office/drawing/2014/main" id="{44403BF6-BDFA-4A98-8C2E-806B833E2B5B}"/>
              </a:ext>
            </a:extLst>
          </p:cNvPr>
          <p:cNvSpPr>
            <a:spLocks noChangeArrowheads="1"/>
          </p:cNvSpPr>
          <p:nvPr/>
        </p:nvSpPr>
        <p:spPr bwMode="auto">
          <a:xfrm rot="-21600000">
            <a:off x="4166385" y="2786304"/>
            <a:ext cx="3694115" cy="3518243"/>
          </a:xfrm>
          <a:prstGeom prst="bracketPair">
            <a:avLst>
              <a:gd name="adj" fmla="val 8051"/>
            </a:avLst>
          </a:prstGeom>
          <a:noFill/>
          <a:ln w="38100">
            <a:solidFill>
              <a:srgbClr val="76923C"/>
            </a:solidFill>
            <a:round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Общие параметры БТЭ 4,8 кВт: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Количество ячеек: 114 шт.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Номинальное напряжение: 68 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Номинальный ток БТЭ: 72 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Номинальный КПД, 45%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Давление газов : до 50 кПа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Расхода топлива: 86 дм</a:t>
            </a:r>
            <a:r>
              <a:rPr kumimoji="0" lang="ru-RU" altLang="ru-RU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/мин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Размеры БТЭ: 310×145×249 мм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Масса БТЭ:  6,2 кг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Охлаждение: воздушное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utoShape 2">
            <a:extLst>
              <a:ext uri="{FF2B5EF4-FFF2-40B4-BE49-F238E27FC236}">
                <a16:creationId xmlns:a16="http://schemas.microsoft.com/office/drawing/2014/main" id="{8358C6F2-26BB-4C18-86C1-F0FD22331E06}"/>
              </a:ext>
            </a:extLst>
          </p:cNvPr>
          <p:cNvSpPr>
            <a:spLocks noChangeArrowheads="1"/>
          </p:cNvSpPr>
          <p:nvPr/>
        </p:nvSpPr>
        <p:spPr bwMode="auto">
          <a:xfrm rot="-21600000">
            <a:off x="237986" y="2786305"/>
            <a:ext cx="3694115" cy="3518242"/>
          </a:xfrm>
          <a:prstGeom prst="bracketPair">
            <a:avLst>
              <a:gd name="adj" fmla="val 8051"/>
            </a:avLst>
          </a:prstGeom>
          <a:noFill/>
          <a:ln w="38100">
            <a:solidFill>
              <a:srgbClr val="76923C"/>
            </a:solidFill>
            <a:round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Общие параметры БТЭ 1,5 кВт: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Количество ячеек: 120 шт.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Номинальное напряжение: 72 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Номинальный ток БТЭ: 21 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Номинальный КПД, 42%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Давление газов : до 50 кПа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Расхода топлива: 21 дм</a:t>
            </a:r>
            <a:r>
              <a:rPr kumimoji="0" lang="ru-RU" altLang="ru-RU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/мин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Размеры БТЭ: 284×120×40 мм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Масса БТЭ: 1,3 кг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Охлаждение: воздушное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C4F5E91-BA6A-42AF-B6CB-630FB8516256}"/>
              </a:ext>
            </a:extLst>
          </p:cNvPr>
          <p:cNvSpPr txBox="1"/>
          <p:nvPr/>
        </p:nvSpPr>
        <p:spPr>
          <a:xfrm>
            <a:off x="441592" y="970288"/>
            <a:ext cx="11394913" cy="12852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latin typeface="Century Gothic" panose="020B0502020202020204" pitchFamily="34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</a:rPr>
              <a:t>1. Разработка компонентов топливных элементов и БТЭ (3D-CAD, КД)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</a:rPr>
              <a:t>2. Изготовление опытных образцов МЭБ, ЕТЭ, БТЭ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</a:rPr>
              <a:t>3. Лабораторные испытания МЭБ, малоразмерных ЕТЭ и БТЭ</a:t>
            </a:r>
          </a:p>
        </p:txBody>
      </p:sp>
      <p:sp>
        <p:nvSpPr>
          <p:cNvPr id="15" name="Google Shape;179;g28b770874cd_0_3">
            <a:extLst>
              <a:ext uri="{FF2B5EF4-FFF2-40B4-BE49-F238E27FC236}">
                <a16:creationId xmlns:a16="http://schemas.microsoft.com/office/drawing/2014/main" id="{D1F219EE-C90E-49CC-9E3C-82FB5F53F05B}"/>
              </a:ext>
            </a:extLst>
          </p:cNvPr>
          <p:cNvSpPr txBox="1"/>
          <p:nvPr/>
        </p:nvSpPr>
        <p:spPr>
          <a:xfrm>
            <a:off x="147179" y="53806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БИЗНЕС-МОДЕЛЬ 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180;g28b770874cd_0_3">
            <a:extLst>
              <a:ext uri="{FF2B5EF4-FFF2-40B4-BE49-F238E27FC236}">
                <a16:creationId xmlns:a16="http://schemas.microsoft.com/office/drawing/2014/main" id="{C2868266-890B-42B2-B065-D43CEEE4DD87}"/>
              </a:ext>
            </a:extLst>
          </p:cNvPr>
          <p:cNvGrpSpPr/>
          <p:nvPr/>
        </p:nvGrpSpPr>
        <p:grpSpPr>
          <a:xfrm>
            <a:off x="104432" y="534869"/>
            <a:ext cx="2624940" cy="97200"/>
            <a:chOff x="0" y="692501"/>
            <a:chExt cx="2624940" cy="97200"/>
          </a:xfrm>
        </p:grpSpPr>
        <p:sp>
          <p:nvSpPr>
            <p:cNvPr id="17" name="Google Shape;181;g28b770874cd_0_3">
              <a:extLst>
                <a:ext uri="{FF2B5EF4-FFF2-40B4-BE49-F238E27FC236}">
                  <a16:creationId xmlns:a16="http://schemas.microsoft.com/office/drawing/2014/main" id="{E04C5D59-E13F-4C0F-8147-770A3C1C5232}"/>
                </a:ext>
              </a:extLst>
            </p:cNvPr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" name="Google Shape;182;g28b770874cd_0_3">
              <a:extLst>
                <a:ext uri="{FF2B5EF4-FFF2-40B4-BE49-F238E27FC236}">
                  <a16:creationId xmlns:a16="http://schemas.microsoft.com/office/drawing/2014/main" id="{6EBA5440-7C2F-487A-96E8-D90FEA5681DA}"/>
                </a:ext>
              </a:extLst>
            </p:cNvPr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" name="Google Shape;183;g28b770874cd_0_3">
              <a:extLst>
                <a:ext uri="{FF2B5EF4-FFF2-40B4-BE49-F238E27FC236}">
                  <a16:creationId xmlns:a16="http://schemas.microsoft.com/office/drawing/2014/main" id="{4C59BECA-C5F5-4831-8BC3-9056361908C9}"/>
                </a:ext>
              </a:extLst>
            </p:cNvPr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" name="Google Shape;184;g28b770874cd_0_3">
              <a:extLst>
                <a:ext uri="{FF2B5EF4-FFF2-40B4-BE49-F238E27FC236}">
                  <a16:creationId xmlns:a16="http://schemas.microsoft.com/office/drawing/2014/main" id="{B9BDEA18-0643-4D27-B75A-1E6342EB9651}"/>
                </a:ext>
              </a:extLst>
            </p:cNvPr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" name="Google Shape;185;g28b770874cd_0_3">
              <a:extLst>
                <a:ext uri="{FF2B5EF4-FFF2-40B4-BE49-F238E27FC236}">
                  <a16:creationId xmlns:a16="http://schemas.microsoft.com/office/drawing/2014/main" id="{B74CB763-92C1-457C-B61F-12A1DE0EA34E}"/>
                </a:ext>
              </a:extLst>
            </p:cNvPr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DFE417E-02B2-4A2B-AA1D-215C57CB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580" y="86937"/>
            <a:ext cx="2305265" cy="9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49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0" descr="preencoded.png">
            <a:extLst>
              <a:ext uri="{FF2B5EF4-FFF2-40B4-BE49-F238E27FC236}">
                <a16:creationId xmlns:a16="http://schemas.microsoft.com/office/drawing/2014/main" id="{C348B97F-EB21-4B9B-80B1-1EEACC21D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" y="5541758"/>
            <a:ext cx="7655665" cy="131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807D9CDC-198A-4F54-B13F-BC95A3E1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864" b="7961"/>
          <a:stretch/>
        </p:blipFill>
        <p:spPr>
          <a:xfrm>
            <a:off x="7679747" y="592080"/>
            <a:ext cx="4394193" cy="611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6" name="Google Shape;206;p3"/>
          <p:cNvGrpSpPr/>
          <p:nvPr/>
        </p:nvGrpSpPr>
        <p:grpSpPr>
          <a:xfrm>
            <a:off x="-18522" y="6358526"/>
            <a:ext cx="542262" cy="506843"/>
            <a:chOff x="-1" y="0"/>
            <a:chExt cx="542260" cy="506841"/>
          </a:xfrm>
        </p:grpSpPr>
        <p:sp>
          <p:nvSpPr>
            <p:cNvPr id="207" name="Google Shape;207;p3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lang="ru-RU" sz="1200" noProof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9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3"/>
          <p:cNvSpPr txBox="1"/>
          <p:nvPr/>
        </p:nvSpPr>
        <p:spPr>
          <a:xfrm>
            <a:off x="268555" y="201551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КОМАНДА ПРОЕКТА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0" name="Google Shape;210;p3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11" name="Google Shape;211;p3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6" name="Google Shape;216;p3"/>
          <p:cNvSpPr txBox="1"/>
          <p:nvPr/>
        </p:nvSpPr>
        <p:spPr>
          <a:xfrm>
            <a:off x="400049" y="1103557"/>
            <a:ext cx="11505600" cy="477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Галимянов</a:t>
            </a:r>
            <a:r>
              <a:rPr kumimoji="0" lang="ru-RU" sz="23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Ильнур Динаесович,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300" i="1" dirty="0" err="1">
                <a:latin typeface="Times New Roman"/>
                <a:ea typeface="Times New Roman"/>
                <a:cs typeface="Times New Roman"/>
                <a:sym typeface="Times New Roman"/>
              </a:rPr>
              <a:t>Фазуллин</a:t>
            </a: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 Динар </a:t>
            </a:r>
            <a:r>
              <a:rPr lang="ru-RU" sz="23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Дильшатович</a:t>
            </a:r>
            <a:endParaRPr lang="ru-RU" sz="2300" i="1" noProof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noProof="0" dirty="0">
                <a:latin typeface="Times New Roman"/>
                <a:ea typeface="Times New Roman"/>
                <a:cs typeface="Times New Roman"/>
                <a:sym typeface="Times New Roman"/>
              </a:rPr>
              <a:t>Поляков Павел Александрович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Павленко Алексей Петрович</a:t>
            </a: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Гимадеев</a:t>
            </a: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Минахмет</a:t>
            </a: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Минхайдарович</a:t>
            </a:r>
            <a:endParaRPr lang="ru-RU" sz="2300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Студенты:</a:t>
            </a: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Панкратов Данил Дмитриевич</a:t>
            </a: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ru-RU" sz="2300" i="1" dirty="0">
                <a:latin typeface="Times New Roman"/>
                <a:ea typeface="Times New Roman"/>
                <a:cs typeface="Times New Roman"/>
                <a:sym typeface="Times New Roman"/>
              </a:rPr>
              <a:t>Зубков Илья Сергеевич</a:t>
            </a:r>
            <a:endParaRPr kumimoji="0" lang="ru-RU" sz="2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 hangingPunct="1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defRPr/>
            </a:pPr>
            <a:endParaRPr kumimoji="0" lang="ru-RU" sz="2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4C5395-53AE-9B73-0AF0-A974A5A1B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36" y="1545610"/>
            <a:ext cx="602190" cy="68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27" y="1101904"/>
            <a:ext cx="602190" cy="63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39" y="1974588"/>
            <a:ext cx="596983" cy="63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8FA1BD-EC0A-418E-B621-C0FD81C052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1"/>
          <a:stretch/>
        </p:blipFill>
        <p:spPr>
          <a:xfrm>
            <a:off x="6392540" y="2670191"/>
            <a:ext cx="653158" cy="63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93322E-1A8A-47CF-BC98-695CB0F922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98" y="3358310"/>
            <a:ext cx="557642" cy="836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2729ED-F21E-49F3-942F-DB0FB37ED7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33" y="4218664"/>
            <a:ext cx="591212" cy="788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468C27-EB0D-4134-9C7A-8CCF1154FB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53" y="4612667"/>
            <a:ext cx="492537" cy="672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917338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Другая 5">
      <a:majorFont>
        <a:latin typeface="Gilroy ExtraBold"/>
        <a:ea typeface=""/>
        <a:cs typeface=""/>
      </a:majorFont>
      <a:minorFont>
        <a:latin typeface="Gilro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8622</TotalTime>
  <Words>1137</Words>
  <Application>Microsoft Office PowerPoint</Application>
  <PresentationFormat>Широкоэкранный</PresentationFormat>
  <Paragraphs>230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4" baseType="lpstr">
      <vt:lpstr>Sora Light</vt:lpstr>
      <vt:lpstr>Arial</vt:lpstr>
      <vt:lpstr>Calibri</vt:lpstr>
      <vt:lpstr>Century Gothic</vt:lpstr>
      <vt:lpstr>Gilroy</vt:lpstr>
      <vt:lpstr>Gilroy ExtraBold</vt:lpstr>
      <vt:lpstr>Gilroy Light</vt:lpstr>
      <vt:lpstr>Gilroy-ExtraBold</vt:lpstr>
      <vt:lpstr>Gilroy-Light</vt:lpstr>
      <vt:lpstr>Helvetica Neue</vt:lpstr>
      <vt:lpstr>Sora Semi Bold</vt:lpstr>
      <vt:lpstr>Times New Roman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Бокарева</dc:creator>
  <cp:lastModifiedBy>Наталья Красильникова</cp:lastModifiedBy>
  <cp:revision>92</cp:revision>
  <cp:lastPrinted>2025-11-24T08:27:41Z</cp:lastPrinted>
  <dcterms:modified xsi:type="dcterms:W3CDTF">2025-12-02T10:41:59Z</dcterms:modified>
</cp:coreProperties>
</file>