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4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9144000" cy="51435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F4F7"/>
    <a:srgbClr val="FFC9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Светлый стиль 2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8"/>
    <p:restoredTop sz="94654"/>
  </p:normalViewPr>
  <p:slideViewPr>
    <p:cSldViewPr>
      <p:cViewPr varScale="1">
        <p:scale>
          <a:sx n="119" d="100"/>
          <a:sy n="119" d="100"/>
        </p:scale>
        <p:origin x="355" y="12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38FAB5-F924-4839-9DBA-5A6F5DC78D1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D97F1BF8-592A-401A-82E7-D67902B253D3}" type="pres">
      <dgm:prSet presAssocID="{B038FAB5-F924-4839-9DBA-5A6F5DC78D1F}" presName="linear" presStyleCnt="0">
        <dgm:presLayoutVars>
          <dgm:animLvl val="lvl"/>
          <dgm:resizeHandles val="exact"/>
        </dgm:presLayoutVars>
      </dgm:prSet>
      <dgm:spPr/>
    </dgm:pt>
  </dgm:ptLst>
  <dgm:cxnLst>
    <dgm:cxn modelId="{3DFA8827-1F44-400D-8C95-CF319E5F2902}" type="presOf" srcId="{B038FAB5-F924-4839-9DBA-5A6F5DC78D1F}" destId="{D97F1BF8-592A-401A-82E7-D67902B253D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3D6EF4-C2C6-4A47-8142-37D299DFF65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CF0D506B-5221-4ED1-B011-00483A647B94}" type="pres">
      <dgm:prSet presAssocID="{EF3D6EF4-C2C6-4A47-8142-37D299DFF65F}" presName="linear" presStyleCnt="0">
        <dgm:presLayoutVars>
          <dgm:animLvl val="lvl"/>
          <dgm:resizeHandles val="exact"/>
        </dgm:presLayoutVars>
      </dgm:prSet>
      <dgm:spPr/>
    </dgm:pt>
  </dgm:ptLst>
  <dgm:cxnLst>
    <dgm:cxn modelId="{45AE9F0B-45AA-48C6-8F36-70CC8F334CD9}" type="presOf" srcId="{EF3D6EF4-C2C6-4A47-8142-37D299DFF65F}" destId="{CF0D506B-5221-4ED1-B011-00483A647B9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077E550-8206-4848-B0AE-CA6ED7B3F2A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41AC05B-4D89-4CA9-94E8-686C80E5B1B6}" type="pres">
      <dgm:prSet presAssocID="{0077E550-8206-4848-B0AE-CA6ED7B3F2A4}" presName="linear" presStyleCnt="0">
        <dgm:presLayoutVars>
          <dgm:animLvl val="lvl"/>
          <dgm:resizeHandles val="exact"/>
        </dgm:presLayoutVars>
      </dgm:prSet>
      <dgm:spPr/>
    </dgm:pt>
  </dgm:ptLst>
  <dgm:cxnLst>
    <dgm:cxn modelId="{7D3CCE43-FD58-46A0-9AA7-518F41994924}" type="presOf" srcId="{0077E550-8206-4848-B0AE-CA6ED7B3F2A4}" destId="{941AC05B-4D89-4CA9-94E8-686C80E5B1B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E09BB6E-669E-4374-A317-108D5F0446AC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/>
      <dgm:spPr/>
      <dgm:t>
        <a:bodyPr/>
        <a:lstStyle/>
        <a:p>
          <a:endParaRPr lang="ru-RU"/>
        </a:p>
      </dgm:t>
    </dgm:pt>
    <dgm:pt modelId="{F6227186-6D37-486A-8068-786CD1D481EC}">
      <dgm:prSet custT="1"/>
      <dgm:spPr/>
      <dgm:t>
        <a:bodyPr/>
        <a:lstStyle/>
        <a:p>
          <a:r>
            <a:rPr lang="ru-RU" sz="1800" dirty="0">
              <a:latin typeface="Century Gothic" panose="020B0502020202020204" pitchFamily="34" charset="0"/>
            </a:rPr>
            <a:t>Сформулирована идея проекта</a:t>
          </a:r>
        </a:p>
      </dgm:t>
    </dgm:pt>
    <dgm:pt modelId="{8BCBC96A-8A19-43F6-838A-5D32A6BD5738}" type="parTrans" cxnId="{CFC4441E-9BD3-45D6-B6EB-24400E61C189}">
      <dgm:prSet/>
      <dgm:spPr/>
      <dgm:t>
        <a:bodyPr/>
        <a:lstStyle/>
        <a:p>
          <a:endParaRPr lang="ru-RU"/>
        </a:p>
      </dgm:t>
    </dgm:pt>
    <dgm:pt modelId="{2AAE18F4-5732-4C8B-88A4-0E614589C444}" type="sibTrans" cxnId="{CFC4441E-9BD3-45D6-B6EB-24400E61C189}">
      <dgm:prSet/>
      <dgm:spPr/>
      <dgm:t>
        <a:bodyPr/>
        <a:lstStyle/>
        <a:p>
          <a:endParaRPr lang="ru-RU"/>
        </a:p>
      </dgm:t>
    </dgm:pt>
    <dgm:pt modelId="{52259EA0-A4FA-4BE2-9C59-8C2B5547EE2C}">
      <dgm:prSet custT="1"/>
      <dgm:spPr/>
      <dgm:t>
        <a:bodyPr/>
        <a:lstStyle/>
        <a:p>
          <a:r>
            <a:rPr lang="ru-RU" sz="1800" dirty="0">
              <a:latin typeface="Century Gothic" panose="020B0502020202020204" pitchFamily="34" charset="0"/>
            </a:rPr>
            <a:t>Проанализированы конкуренты и сформулировано УТП</a:t>
          </a:r>
        </a:p>
      </dgm:t>
    </dgm:pt>
    <dgm:pt modelId="{AFE3DBC7-9D85-479F-A900-A5DE7C7DD751}" type="parTrans" cxnId="{0F071F65-BF4A-4E19-BA56-D2570E74AFC7}">
      <dgm:prSet/>
      <dgm:spPr/>
      <dgm:t>
        <a:bodyPr/>
        <a:lstStyle/>
        <a:p>
          <a:endParaRPr lang="ru-RU"/>
        </a:p>
      </dgm:t>
    </dgm:pt>
    <dgm:pt modelId="{AC8D2931-6860-4D70-AFD0-1FB0796EBC65}" type="sibTrans" cxnId="{0F071F65-BF4A-4E19-BA56-D2570E74AFC7}">
      <dgm:prSet/>
      <dgm:spPr/>
      <dgm:t>
        <a:bodyPr/>
        <a:lstStyle/>
        <a:p>
          <a:endParaRPr lang="ru-RU"/>
        </a:p>
      </dgm:t>
    </dgm:pt>
    <dgm:pt modelId="{017FED3D-891A-4B37-9C6D-3E251C326CA9}">
      <dgm:prSet custT="1"/>
      <dgm:spPr/>
      <dgm:t>
        <a:bodyPr/>
        <a:lstStyle/>
        <a:p>
          <a:r>
            <a:rPr lang="ru-RU" sz="1800" dirty="0">
              <a:latin typeface="Century Gothic" panose="020B0502020202020204" pitchFamily="34" charset="0"/>
            </a:rPr>
            <a:t>Собраны ключевые участники команды</a:t>
          </a:r>
        </a:p>
      </dgm:t>
    </dgm:pt>
    <dgm:pt modelId="{47760743-6EE5-4570-A75F-620E2F6C41B3}" type="parTrans" cxnId="{50555FA3-1725-441D-B3E2-A1F6212FBD44}">
      <dgm:prSet/>
      <dgm:spPr/>
      <dgm:t>
        <a:bodyPr/>
        <a:lstStyle/>
        <a:p>
          <a:endParaRPr lang="ru-RU"/>
        </a:p>
      </dgm:t>
    </dgm:pt>
    <dgm:pt modelId="{837A69EC-5A01-48D1-BDB1-AC68ABE21F6B}" type="sibTrans" cxnId="{50555FA3-1725-441D-B3E2-A1F6212FBD44}">
      <dgm:prSet/>
      <dgm:spPr/>
      <dgm:t>
        <a:bodyPr/>
        <a:lstStyle/>
        <a:p>
          <a:endParaRPr lang="ru-RU"/>
        </a:p>
      </dgm:t>
    </dgm:pt>
    <dgm:pt modelId="{667679B3-CA41-4EDB-B702-43FFEEAC1845}" type="pres">
      <dgm:prSet presAssocID="{DE09BB6E-669E-4374-A317-108D5F0446AC}" presName="linear" presStyleCnt="0">
        <dgm:presLayoutVars>
          <dgm:animLvl val="lvl"/>
          <dgm:resizeHandles val="exact"/>
        </dgm:presLayoutVars>
      </dgm:prSet>
      <dgm:spPr/>
    </dgm:pt>
    <dgm:pt modelId="{3C7F08B8-BC9C-4081-BDCB-7FDC48105BC1}" type="pres">
      <dgm:prSet presAssocID="{F6227186-6D37-486A-8068-786CD1D481E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B2168C0-2362-49E8-9D63-615B46A12E16}" type="pres">
      <dgm:prSet presAssocID="{2AAE18F4-5732-4C8B-88A4-0E614589C444}" presName="spacer" presStyleCnt="0"/>
      <dgm:spPr/>
    </dgm:pt>
    <dgm:pt modelId="{41A95B0D-39B1-45A0-98DB-31D4DE30F6CA}" type="pres">
      <dgm:prSet presAssocID="{52259EA0-A4FA-4BE2-9C59-8C2B5547EE2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7275485-030A-4D43-9273-7ACABECDED63}" type="pres">
      <dgm:prSet presAssocID="{AC8D2931-6860-4D70-AFD0-1FB0796EBC65}" presName="spacer" presStyleCnt="0"/>
      <dgm:spPr/>
    </dgm:pt>
    <dgm:pt modelId="{DB544BC8-3800-4F7B-98EE-231261468CD2}" type="pres">
      <dgm:prSet presAssocID="{017FED3D-891A-4B37-9C6D-3E251C326CA9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A2093D05-2B2C-415A-B8A2-22768D2A3890}" type="presOf" srcId="{F6227186-6D37-486A-8068-786CD1D481EC}" destId="{3C7F08B8-BC9C-4081-BDCB-7FDC48105BC1}" srcOrd="0" destOrd="0" presId="urn:microsoft.com/office/officeart/2005/8/layout/vList2"/>
    <dgm:cxn modelId="{CFC4441E-9BD3-45D6-B6EB-24400E61C189}" srcId="{DE09BB6E-669E-4374-A317-108D5F0446AC}" destId="{F6227186-6D37-486A-8068-786CD1D481EC}" srcOrd="0" destOrd="0" parTransId="{8BCBC96A-8A19-43F6-838A-5D32A6BD5738}" sibTransId="{2AAE18F4-5732-4C8B-88A4-0E614589C444}"/>
    <dgm:cxn modelId="{BB6D7130-DFA5-4086-82D1-4A8C5E60F499}" type="presOf" srcId="{017FED3D-891A-4B37-9C6D-3E251C326CA9}" destId="{DB544BC8-3800-4F7B-98EE-231261468CD2}" srcOrd="0" destOrd="0" presId="urn:microsoft.com/office/officeart/2005/8/layout/vList2"/>
    <dgm:cxn modelId="{06B9AE39-D3AF-493A-8404-319194D831A5}" type="presOf" srcId="{52259EA0-A4FA-4BE2-9C59-8C2B5547EE2C}" destId="{41A95B0D-39B1-45A0-98DB-31D4DE30F6CA}" srcOrd="0" destOrd="0" presId="urn:microsoft.com/office/officeart/2005/8/layout/vList2"/>
    <dgm:cxn modelId="{0F071F65-BF4A-4E19-BA56-D2570E74AFC7}" srcId="{DE09BB6E-669E-4374-A317-108D5F0446AC}" destId="{52259EA0-A4FA-4BE2-9C59-8C2B5547EE2C}" srcOrd="1" destOrd="0" parTransId="{AFE3DBC7-9D85-479F-A900-A5DE7C7DD751}" sibTransId="{AC8D2931-6860-4D70-AFD0-1FB0796EBC65}"/>
    <dgm:cxn modelId="{3AD54781-A426-4FB8-B754-A46168A8441C}" type="presOf" srcId="{DE09BB6E-669E-4374-A317-108D5F0446AC}" destId="{667679B3-CA41-4EDB-B702-43FFEEAC1845}" srcOrd="0" destOrd="0" presId="urn:microsoft.com/office/officeart/2005/8/layout/vList2"/>
    <dgm:cxn modelId="{50555FA3-1725-441D-B3E2-A1F6212FBD44}" srcId="{DE09BB6E-669E-4374-A317-108D5F0446AC}" destId="{017FED3D-891A-4B37-9C6D-3E251C326CA9}" srcOrd="2" destOrd="0" parTransId="{47760743-6EE5-4570-A75F-620E2F6C41B3}" sibTransId="{837A69EC-5A01-48D1-BDB1-AC68ABE21F6B}"/>
    <dgm:cxn modelId="{87977C5B-34EC-4E34-A588-C610BBA0F7AB}" type="presParOf" srcId="{667679B3-CA41-4EDB-B702-43FFEEAC1845}" destId="{3C7F08B8-BC9C-4081-BDCB-7FDC48105BC1}" srcOrd="0" destOrd="0" presId="urn:microsoft.com/office/officeart/2005/8/layout/vList2"/>
    <dgm:cxn modelId="{54A8F857-2563-4022-A146-7786E476F1F5}" type="presParOf" srcId="{667679B3-CA41-4EDB-B702-43FFEEAC1845}" destId="{6B2168C0-2362-49E8-9D63-615B46A12E16}" srcOrd="1" destOrd="0" presId="urn:microsoft.com/office/officeart/2005/8/layout/vList2"/>
    <dgm:cxn modelId="{F2DEBD8A-3B68-4054-923D-00119C7C61E0}" type="presParOf" srcId="{667679B3-CA41-4EDB-B702-43FFEEAC1845}" destId="{41A95B0D-39B1-45A0-98DB-31D4DE30F6CA}" srcOrd="2" destOrd="0" presId="urn:microsoft.com/office/officeart/2005/8/layout/vList2"/>
    <dgm:cxn modelId="{76237CCA-4888-42F4-A897-A2D5E85A3300}" type="presParOf" srcId="{667679B3-CA41-4EDB-B702-43FFEEAC1845}" destId="{17275485-030A-4D43-9273-7ACABECDED63}" srcOrd="3" destOrd="0" presId="urn:microsoft.com/office/officeart/2005/8/layout/vList2"/>
    <dgm:cxn modelId="{BEDEAA93-7468-43D6-8257-71E8132D04D9}" type="presParOf" srcId="{667679B3-CA41-4EDB-B702-43FFEEAC1845}" destId="{DB544BC8-3800-4F7B-98EE-231261468CD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811F238-8665-4049-AECE-A47B25896E6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6992896-E502-4C4F-9066-BE55DAD75DAF}" type="pres">
      <dgm:prSet presAssocID="{E811F238-8665-4049-AECE-A47B25896E6E}" presName="linear" presStyleCnt="0">
        <dgm:presLayoutVars>
          <dgm:animLvl val="lvl"/>
          <dgm:resizeHandles val="exact"/>
        </dgm:presLayoutVars>
      </dgm:prSet>
      <dgm:spPr/>
    </dgm:pt>
  </dgm:ptLst>
  <dgm:cxnLst>
    <dgm:cxn modelId="{A7AE79EE-97BF-4C83-9F3F-60578E47E601}" type="presOf" srcId="{E811F238-8665-4049-AECE-A47B25896E6E}" destId="{16992896-E502-4C4F-9066-BE55DAD75DA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7F08B8-BC9C-4081-BDCB-7FDC48105BC1}">
      <dsp:nvSpPr>
        <dsp:cNvPr id="0" name=""/>
        <dsp:cNvSpPr/>
      </dsp:nvSpPr>
      <dsp:spPr>
        <a:xfrm>
          <a:off x="0" y="243"/>
          <a:ext cx="6781800" cy="363145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Century Gothic" panose="020B0502020202020204" pitchFamily="34" charset="0"/>
            </a:rPr>
            <a:t>Сформулирована идея проекта</a:t>
          </a:r>
        </a:p>
      </dsp:txBody>
      <dsp:txXfrm>
        <a:off x="17727" y="17970"/>
        <a:ext cx="6746346" cy="327691"/>
      </dsp:txXfrm>
    </dsp:sp>
    <dsp:sp modelId="{41A95B0D-39B1-45A0-98DB-31D4DE30F6CA}">
      <dsp:nvSpPr>
        <dsp:cNvPr id="0" name=""/>
        <dsp:cNvSpPr/>
      </dsp:nvSpPr>
      <dsp:spPr>
        <a:xfrm>
          <a:off x="0" y="375469"/>
          <a:ext cx="6781800" cy="363145"/>
        </a:xfrm>
        <a:prstGeom prst="roundRect">
          <a:avLst/>
        </a:prstGeom>
        <a:solidFill>
          <a:schemeClr val="accent1">
            <a:shade val="80000"/>
            <a:hueOff val="272799"/>
            <a:satOff val="-28446"/>
            <a:lumOff val="1911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Century Gothic" panose="020B0502020202020204" pitchFamily="34" charset="0"/>
            </a:rPr>
            <a:t>Проанализированы конкуренты и сформулировано УТП</a:t>
          </a:r>
        </a:p>
      </dsp:txBody>
      <dsp:txXfrm>
        <a:off x="17727" y="393196"/>
        <a:ext cx="6746346" cy="327691"/>
      </dsp:txXfrm>
    </dsp:sp>
    <dsp:sp modelId="{DB544BC8-3800-4F7B-98EE-231261468CD2}">
      <dsp:nvSpPr>
        <dsp:cNvPr id="0" name=""/>
        <dsp:cNvSpPr/>
      </dsp:nvSpPr>
      <dsp:spPr>
        <a:xfrm>
          <a:off x="0" y="750694"/>
          <a:ext cx="6781800" cy="363145"/>
        </a:xfrm>
        <a:prstGeom prst="roundRect">
          <a:avLst/>
        </a:prstGeom>
        <a:solidFill>
          <a:schemeClr val="accent1">
            <a:shade val="80000"/>
            <a:hueOff val="545598"/>
            <a:satOff val="-56892"/>
            <a:lumOff val="3822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Century Gothic" panose="020B0502020202020204" pitchFamily="34" charset="0"/>
            </a:rPr>
            <a:t>Собраны ключевые участники команды</a:t>
          </a:r>
        </a:p>
      </dsp:txBody>
      <dsp:txXfrm>
        <a:off x="17727" y="768421"/>
        <a:ext cx="6746346" cy="32769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4FF8A9-B86F-70C1-91F4-159CA02B10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3ED0083-B46D-561A-6C9F-CA2EC26983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5B8650C-0AF9-8972-4C85-0852426F8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F7960A-EF07-18F4-E35C-CDBC7DC56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7C0CA13-2F4F-13FC-1691-9AA5994F4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6858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lang="ru-RU" spc="-50" smtClean="0"/>
              <a:t>‹#›</a:t>
            </a:fld>
            <a:endParaRPr lang="ru-RU" spc="-50" dirty="0"/>
          </a:p>
        </p:txBody>
      </p:sp>
    </p:spTree>
    <p:extLst>
      <p:ext uri="{BB962C8B-B14F-4D97-AF65-F5344CB8AC3E}">
        <p14:creationId xmlns:p14="http://schemas.microsoft.com/office/powerpoint/2010/main" val="4213309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09761E-B838-3081-7D29-7721D1E48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7C4CFD7-7C84-28F3-8843-FF9A7EFEE2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D014EB-4104-5BAB-B9DC-116038E4B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DE79FE3-FFD9-1503-2045-E3FF1C677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8A61D4-AB42-BB5C-FF99-87A40EF71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6858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lang="ru-RU" spc="-50" smtClean="0"/>
              <a:t>‹#›</a:t>
            </a:fld>
            <a:endParaRPr lang="ru-RU" spc="-50" dirty="0"/>
          </a:p>
        </p:txBody>
      </p:sp>
    </p:spTree>
    <p:extLst>
      <p:ext uri="{BB962C8B-B14F-4D97-AF65-F5344CB8AC3E}">
        <p14:creationId xmlns:p14="http://schemas.microsoft.com/office/powerpoint/2010/main" val="3242450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3E5BD4E-F638-BF11-D66A-224EF15204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3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AA61C98-E9F8-CF7B-7035-990ADF1E8D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3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A42719-4EC7-A425-5182-E789DB84D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C55A0B-7ADA-785B-A69C-7F76A8F12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E1E142-511E-E3E4-804F-ECF44E8B4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6858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lang="ru-RU" spc="-50" smtClean="0"/>
              <a:t>‹#›</a:t>
            </a:fld>
            <a:endParaRPr lang="ru-RU" spc="-50" dirty="0"/>
          </a:p>
        </p:txBody>
      </p:sp>
    </p:spTree>
    <p:extLst>
      <p:ext uri="{BB962C8B-B14F-4D97-AF65-F5344CB8AC3E}">
        <p14:creationId xmlns:p14="http://schemas.microsoft.com/office/powerpoint/2010/main" val="1323532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8F00FF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6858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  <p:extLst>
      <p:ext uri="{BB962C8B-B14F-4D97-AF65-F5344CB8AC3E}">
        <p14:creationId xmlns:p14="http://schemas.microsoft.com/office/powerpoint/2010/main" val="2341922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58C27A-3919-1BCB-8028-E003190B2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7F81AF5-A13D-39A6-0C4D-199CAE257D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8F05F0-9802-89BD-F7EE-B95615F01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7658D7-1EFB-D1C8-2F2A-8DF5C49F8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688B43-C375-9FA7-F574-D118FD9C1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6858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lang="ru-RU" spc="-50" smtClean="0"/>
              <a:t>‹#›</a:t>
            </a:fld>
            <a:endParaRPr lang="ru-RU" spc="-50" dirty="0"/>
          </a:p>
        </p:txBody>
      </p:sp>
    </p:spTree>
    <p:extLst>
      <p:ext uri="{BB962C8B-B14F-4D97-AF65-F5344CB8AC3E}">
        <p14:creationId xmlns:p14="http://schemas.microsoft.com/office/powerpoint/2010/main" val="606995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F740D9-C0BE-ABF7-482A-82B6CE5E2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6F07ACE-E2C0-5040-C278-21D9DB166D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1FBAE5-1635-7E00-D870-35AAAB97C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D2627D-4DFD-012D-FB55-930C38184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1AD9D0-FB49-2EE8-451F-3096C6250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6858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lang="ru-RU" spc="-50" smtClean="0"/>
              <a:t>‹#›</a:t>
            </a:fld>
            <a:endParaRPr lang="ru-RU" spc="-50" dirty="0"/>
          </a:p>
        </p:txBody>
      </p:sp>
    </p:spTree>
    <p:extLst>
      <p:ext uri="{BB962C8B-B14F-4D97-AF65-F5344CB8AC3E}">
        <p14:creationId xmlns:p14="http://schemas.microsoft.com/office/powerpoint/2010/main" val="2604514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D3888B-0F82-4386-FA3A-71ED6D005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E7504C-AE74-0D04-1D50-2325345A38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94A22CF-89B5-5305-CDC2-32C99F42A1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08EE53C-3F74-A77B-3B1F-1C1CE2418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301945B-EB78-1C60-BF3B-2FF9D6216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AB681FD-EBA5-8054-D408-D93A9F522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6858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lang="ru-RU" spc="-50" smtClean="0"/>
              <a:t>‹#›</a:t>
            </a:fld>
            <a:endParaRPr lang="ru-RU" spc="-50" dirty="0"/>
          </a:p>
        </p:txBody>
      </p:sp>
    </p:spTree>
    <p:extLst>
      <p:ext uri="{BB962C8B-B14F-4D97-AF65-F5344CB8AC3E}">
        <p14:creationId xmlns:p14="http://schemas.microsoft.com/office/powerpoint/2010/main" val="2180931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831D04-383F-47BF-9BE0-9036BFB7E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4B1C056-3840-AEB4-38D3-72C234FCEC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755C609-3256-09A4-7C87-A6DBB64B75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538897E-613F-C2DF-9675-09498C8BD8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FBF3334-72D6-EDCD-C529-8F1A31CB04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174A700-5827-31CD-ED27-16DB22836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245C029-09B0-06CD-AD61-D47451021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5AD383B-FAB3-5B57-F2E5-6D98D4C61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6858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lang="ru-RU" spc="-50" smtClean="0"/>
              <a:t>‹#›</a:t>
            </a:fld>
            <a:endParaRPr lang="ru-RU" spc="-50" dirty="0"/>
          </a:p>
        </p:txBody>
      </p:sp>
    </p:spTree>
    <p:extLst>
      <p:ext uri="{BB962C8B-B14F-4D97-AF65-F5344CB8AC3E}">
        <p14:creationId xmlns:p14="http://schemas.microsoft.com/office/powerpoint/2010/main" val="135594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F2D6E8-8B40-2843-7AED-6436DE58B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0D20E39-9ACE-1BA3-2C5A-8E31EBBF5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E8AF9B8-624D-3109-2C79-7A8CFE775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075FFF3-A06C-D2D6-1FB2-74FF9C8C2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6858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lang="ru-RU" spc="-50" smtClean="0"/>
              <a:t>‹#›</a:t>
            </a:fld>
            <a:endParaRPr lang="ru-RU" spc="-50" dirty="0"/>
          </a:p>
        </p:txBody>
      </p:sp>
    </p:spTree>
    <p:extLst>
      <p:ext uri="{BB962C8B-B14F-4D97-AF65-F5344CB8AC3E}">
        <p14:creationId xmlns:p14="http://schemas.microsoft.com/office/powerpoint/2010/main" val="3593724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D670493-58AA-55A8-95A8-7EEB0072A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1663A01-E117-53A7-DB25-F1838EE74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3FB2478-7AD1-7EB4-1B06-E87C8646D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6858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lang="ru-RU" spc="-50" smtClean="0"/>
              <a:t>‹#›</a:t>
            </a:fld>
            <a:endParaRPr lang="ru-RU" spc="-50" dirty="0"/>
          </a:p>
        </p:txBody>
      </p:sp>
    </p:spTree>
    <p:extLst>
      <p:ext uri="{BB962C8B-B14F-4D97-AF65-F5344CB8AC3E}">
        <p14:creationId xmlns:p14="http://schemas.microsoft.com/office/powerpoint/2010/main" val="2016090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DA0C53-799C-127B-6EE5-A36E4243C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22CC0F-AC2B-3A24-C554-F4E3C4B35E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C1A4AA6-F887-F422-E805-29004252FC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F4BA429-8E10-84FC-9AE0-BC4A629D0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E33D1AA-3CCC-AD57-B1AB-104079446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F805019-1856-8290-F364-69EE1AEBF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6858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lang="ru-RU" spc="-50" smtClean="0"/>
              <a:t>‹#›</a:t>
            </a:fld>
            <a:endParaRPr lang="ru-RU" spc="-50" dirty="0"/>
          </a:p>
        </p:txBody>
      </p:sp>
    </p:spTree>
    <p:extLst>
      <p:ext uri="{BB962C8B-B14F-4D97-AF65-F5344CB8AC3E}">
        <p14:creationId xmlns:p14="http://schemas.microsoft.com/office/powerpoint/2010/main" val="3326262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11B4E4-311A-CDEB-E384-8085FDA28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0BC8EC4-5DD5-3932-67BF-A713E51ADE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FC9A454-E22A-1138-672D-A2E834DB59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B16269D-DE84-A3F3-2740-935106D18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78814EB-CDA1-0D2C-10C9-5415B344C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1B6E7E-7148-AE4E-7381-66855D46F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6858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lang="ru-RU" spc="-50" smtClean="0"/>
              <a:t>‹#›</a:t>
            </a:fld>
            <a:endParaRPr lang="ru-RU" spc="-50" dirty="0"/>
          </a:p>
        </p:txBody>
      </p:sp>
    </p:spTree>
    <p:extLst>
      <p:ext uri="{BB962C8B-B14F-4D97-AF65-F5344CB8AC3E}">
        <p14:creationId xmlns:p14="http://schemas.microsoft.com/office/powerpoint/2010/main" val="962765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A99E0C-B86A-F66B-69D0-592CA801C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3ADAD54-EA01-E57D-43D7-93F04896BB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5CA3A4-FA36-0C83-546B-1348DAB96F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16739C-4221-6D19-9499-5E2F97F595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2430A4-F16D-5589-545C-AE57C37B68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6858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lang="ru-RU" spc="-50" smtClean="0"/>
              <a:t>‹#›</a:t>
            </a:fld>
            <a:endParaRPr lang="ru-RU" spc="-50" dirty="0"/>
          </a:p>
        </p:txBody>
      </p:sp>
    </p:spTree>
    <p:extLst>
      <p:ext uri="{BB962C8B-B14F-4D97-AF65-F5344CB8AC3E}">
        <p14:creationId xmlns:p14="http://schemas.microsoft.com/office/powerpoint/2010/main" val="3116328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diagramData" Target="../diagrams/data4.xml"/><Relationship Id="rId3" Type="http://schemas.openxmlformats.org/officeDocument/2006/relationships/diagramData" Target="../diagrams/data1.xml"/><Relationship Id="rId21" Type="http://schemas.openxmlformats.org/officeDocument/2006/relationships/diagramColors" Target="../diagrams/colors4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image" Target="../media/image8.jpg"/><Relationship Id="rId16" Type="http://schemas.openxmlformats.org/officeDocument/2006/relationships/diagramColors" Target="../diagrams/colors3.xml"/><Relationship Id="rId20" Type="http://schemas.openxmlformats.org/officeDocument/2006/relationships/diagramQuickStyle" Target="../diagrams/quickStyle4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23" Type="http://schemas.openxmlformats.org/officeDocument/2006/relationships/image" Target="../media/image2.jpeg"/><Relationship Id="rId10" Type="http://schemas.openxmlformats.org/officeDocument/2006/relationships/diagramQuickStyle" Target="../diagrams/quickStyle2.xml"/><Relationship Id="rId19" Type="http://schemas.openxmlformats.org/officeDocument/2006/relationships/diagramLayout" Target="../diagrams/layout4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Relationship Id="rId22" Type="http://schemas.microsoft.com/office/2007/relationships/diagramDrawing" Target="../diagrams/drawing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5" Type="http://schemas.openxmlformats.org/officeDocument/2006/relationships/hyperlink" Target="mailto:deanadayanova@yandex.ru" TargetMode="Externa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4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Прямоугольник 134">
            <a:extLst>
              <a:ext uri="{FF2B5EF4-FFF2-40B4-BE49-F238E27FC236}">
                <a16:creationId xmlns:a16="http://schemas.microsoft.com/office/drawing/2014/main" id="{4F6D9EDE-B069-5248-CF20-43C6A775E8F2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25116" y="1214161"/>
            <a:ext cx="5964755" cy="744427"/>
          </a:xfrm>
          <a:prstGeom prst="rect">
            <a:avLst/>
          </a:prstGeom>
        </p:spPr>
        <p:txBody>
          <a:bodyPr vert="horz" wrap="square" lIns="0" tIns="66668" rIns="0" bIns="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100"/>
              </a:spcBef>
            </a:pPr>
            <a:r>
              <a:rPr lang="ru-RU" sz="4400" dirty="0">
                <a:solidFill>
                  <a:schemeClr val="tx2"/>
                </a:solidFill>
                <a:latin typeface="Century Gothic" panose="020B0502020202020204" pitchFamily="34" charset="0"/>
              </a:rPr>
              <a:t>ПОЗВОНОК</a:t>
            </a:r>
            <a:endParaRPr sz="4400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34" name="Рисунок 133" descr="Изображение выглядит как искусств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850318F9-9A58-853B-6E79-B4EFED4E55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6875" l="230" r="99082">
                        <a14:foregroundMark x1="48565" y1="4395" x2="49713" y2="17383"/>
                        <a14:foregroundMark x1="69690" y1="25977" x2="84041" y2="26074"/>
                        <a14:foregroundMark x1="84041" y1="26074" x2="88060" y2="25586"/>
                        <a14:foregroundMark x1="89552" y1="28125" x2="78760" y2="49512"/>
                        <a14:foregroundMark x1="78760" y1="49512" x2="77382" y2="51172"/>
                        <a14:foregroundMark x1="95522" y1="19043" x2="95522" y2="28125"/>
                        <a14:foregroundMark x1="11022" y1="68555" x2="5396" y2="92578"/>
                        <a14:foregroundMark x1="5396" y1="92578" x2="4937" y2="93262"/>
                        <a14:foregroundMark x1="9414" y1="95801" x2="25603" y2="94922"/>
                        <a14:foregroundMark x1="574" y1="91992" x2="1033" y2="96875"/>
                        <a14:foregroundMark x1="98048" y1="19238" x2="99311" y2="23242"/>
                        <a14:foregroundMark x1="43054" y1="1270" x2="47991" y2="1660"/>
                        <a14:foregroundMark x1="30425" y1="7422" x2="34124" y2="4895"/>
                        <a14:foregroundMark x1="34606" y1="4603" x2="36395" y2="3809"/>
                        <a14:foregroundMark x1="29621" y1="8203" x2="35945" y2="3790"/>
                        <a14:foregroundMark x1="29736" y1="8105" x2="30929" y2="6837"/>
                        <a14:foregroundMark x1="57979" y1="1367" x2="61210" y2="3003"/>
                        <a14:foregroundMark x1="67868" y1="16188" x2="66820" y2="18652"/>
                        <a14:foregroundMark x1="66820" y1="18652" x2="66590" y2="18945"/>
                        <a14:foregroundMark x1="67049" y1="18848" x2="66916" y2="20154"/>
                        <a14:foregroundMark x1="67394" y1="18457" x2="67623" y2="18457"/>
                        <a14:backgroundMark x1="37313" y1="781" x2="39724" y2="98"/>
                        <a14:backgroundMark x1="28932" y1="7031" x2="38576" y2="1172"/>
                        <a14:backgroundMark x1="38576" y1="1172" x2="38576" y2="1172"/>
                        <a14:backgroundMark x1="38002" y1="977" x2="41217" y2="293"/>
                        <a14:backgroundMark x1="61768" y1="2637" x2="66016" y2="6348"/>
                        <a14:backgroundMark x1="66016" y1="6348" x2="68312" y2="16113"/>
                        <a14:backgroundMark x1="68312" y1="16113" x2="68312" y2="16406"/>
                        <a14:backgroundMark x1="66361" y1="21484" x2="68542" y2="16992"/>
                        <a14:backgroundMark x1="68542" y1="16992" x2="68427" y2="15039"/>
                      </a14:backgroundRemoval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-95250"/>
            <a:ext cx="5030092" cy="59136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6" name="Сургутский государственный университет">
            <a:extLst>
              <a:ext uri="{FF2B5EF4-FFF2-40B4-BE49-F238E27FC236}">
                <a16:creationId xmlns:a16="http://schemas.microsoft.com/office/drawing/2014/main" id="{8DA2AFB2-6C0C-D465-9215-2A6E36F08831}"/>
              </a:ext>
            </a:extLst>
          </p:cNvPr>
          <p:cNvSpPr txBox="1">
            <a:spLocks/>
          </p:cNvSpPr>
          <p:nvPr/>
        </p:nvSpPr>
        <p:spPr>
          <a:xfrm>
            <a:off x="655870" y="475010"/>
            <a:ext cx="2315930" cy="1905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825500" rtl="0" eaLnBrk="1" latinLnBrk="0" hangingPunct="1">
              <a:lnSpc>
                <a:spcPct val="100000"/>
              </a:lnSpc>
              <a:spcBef>
                <a:spcPts val="0"/>
              </a:spcBef>
              <a:buSzTx/>
              <a:buFont typeface="Arial" panose="020B0604020202020204" pitchFamily="34" charset="0"/>
              <a:buNone/>
              <a:defRPr sz="2400" kern="1200">
                <a:solidFill>
                  <a:srgbClr val="5E5E5E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/>
              <a:t>Сургутский государственный университет</a:t>
            </a:r>
          </a:p>
        </p:txBody>
      </p:sp>
      <p:pic>
        <p:nvPicPr>
          <p:cNvPr id="137" name="Изображение" descr="Изображение">
            <a:extLst>
              <a:ext uri="{FF2B5EF4-FFF2-40B4-BE49-F238E27FC236}">
                <a16:creationId xmlns:a16="http://schemas.microsoft.com/office/drawing/2014/main" id="{B134BA36-10AB-86BE-9318-E9E8BEB97A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4541" y="133350"/>
            <a:ext cx="455059" cy="5686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2" h="21413" extrusionOk="0">
                <a:moveTo>
                  <a:pt x="11257" y="7"/>
                </a:moveTo>
                <a:cubicBezTo>
                  <a:pt x="10918" y="33"/>
                  <a:pt x="10876" y="71"/>
                  <a:pt x="10803" y="403"/>
                </a:cubicBezTo>
                <a:cubicBezTo>
                  <a:pt x="10758" y="606"/>
                  <a:pt x="10720" y="1511"/>
                  <a:pt x="10716" y="2410"/>
                </a:cubicBezTo>
                <a:cubicBezTo>
                  <a:pt x="10709" y="4301"/>
                  <a:pt x="10816" y="4149"/>
                  <a:pt x="9353" y="4261"/>
                </a:cubicBezTo>
                <a:cubicBezTo>
                  <a:pt x="6449" y="4484"/>
                  <a:pt x="3554" y="5891"/>
                  <a:pt x="1857" y="7901"/>
                </a:cubicBezTo>
                <a:cubicBezTo>
                  <a:pt x="1001" y="8915"/>
                  <a:pt x="570" y="9799"/>
                  <a:pt x="198" y="11322"/>
                </a:cubicBezTo>
                <a:cubicBezTo>
                  <a:pt x="82" y="11796"/>
                  <a:pt x="17" y="12267"/>
                  <a:pt x="3" y="12736"/>
                </a:cubicBezTo>
                <a:cubicBezTo>
                  <a:pt x="-98" y="16022"/>
                  <a:pt x="2231" y="19104"/>
                  <a:pt x="6150" y="20665"/>
                </a:cubicBezTo>
                <a:cubicBezTo>
                  <a:pt x="7063" y="21029"/>
                  <a:pt x="7575" y="21154"/>
                  <a:pt x="8689" y="21292"/>
                </a:cubicBezTo>
                <a:cubicBezTo>
                  <a:pt x="10533" y="21520"/>
                  <a:pt x="12684" y="21420"/>
                  <a:pt x="14172" y="21039"/>
                </a:cubicBezTo>
                <a:cubicBezTo>
                  <a:pt x="17813" y="20105"/>
                  <a:pt x="20714" y="17367"/>
                  <a:pt x="21300" y="14306"/>
                </a:cubicBezTo>
                <a:cubicBezTo>
                  <a:pt x="21398" y="13795"/>
                  <a:pt x="21480" y="13250"/>
                  <a:pt x="21488" y="13098"/>
                </a:cubicBezTo>
                <a:lnTo>
                  <a:pt x="21502" y="12822"/>
                </a:lnTo>
                <a:lnTo>
                  <a:pt x="18905" y="12822"/>
                </a:lnTo>
                <a:lnTo>
                  <a:pt x="16308" y="12822"/>
                </a:lnTo>
                <a:lnTo>
                  <a:pt x="16235" y="13374"/>
                </a:lnTo>
                <a:cubicBezTo>
                  <a:pt x="16140" y="14094"/>
                  <a:pt x="15906" y="14585"/>
                  <a:pt x="15341" y="15249"/>
                </a:cubicBezTo>
                <a:cubicBezTo>
                  <a:pt x="14758" y="15933"/>
                  <a:pt x="13956" y="16466"/>
                  <a:pt x="12946" y="16847"/>
                </a:cubicBezTo>
                <a:cubicBezTo>
                  <a:pt x="12243" y="17112"/>
                  <a:pt x="12016" y="17153"/>
                  <a:pt x="10969" y="17181"/>
                </a:cubicBezTo>
                <a:cubicBezTo>
                  <a:pt x="9096" y="17230"/>
                  <a:pt x="7951" y="16847"/>
                  <a:pt x="6633" y="15737"/>
                </a:cubicBezTo>
                <a:cubicBezTo>
                  <a:pt x="5831" y="15063"/>
                  <a:pt x="5418" y="14384"/>
                  <a:pt x="5262" y="13489"/>
                </a:cubicBezTo>
                <a:cubicBezTo>
                  <a:pt x="5014" y="12064"/>
                  <a:pt x="5567" y="10731"/>
                  <a:pt x="6828" y="9712"/>
                </a:cubicBezTo>
                <a:cubicBezTo>
                  <a:pt x="7783" y="8939"/>
                  <a:pt x="8702" y="8589"/>
                  <a:pt x="10262" y="8407"/>
                </a:cubicBezTo>
                <a:lnTo>
                  <a:pt x="10673" y="8361"/>
                </a:lnTo>
                <a:lnTo>
                  <a:pt x="10752" y="6762"/>
                </a:lnTo>
                <a:cubicBezTo>
                  <a:pt x="10797" y="5884"/>
                  <a:pt x="10805" y="5061"/>
                  <a:pt x="10767" y="4940"/>
                </a:cubicBezTo>
                <a:cubicBezTo>
                  <a:pt x="10729" y="4818"/>
                  <a:pt x="10756" y="4601"/>
                  <a:pt x="10825" y="4457"/>
                </a:cubicBezTo>
                <a:cubicBezTo>
                  <a:pt x="10948" y="4198"/>
                  <a:pt x="10951" y="4198"/>
                  <a:pt x="11661" y="4256"/>
                </a:cubicBezTo>
                <a:cubicBezTo>
                  <a:pt x="13826" y="4432"/>
                  <a:pt x="16054" y="6244"/>
                  <a:pt x="16243" y="7987"/>
                </a:cubicBezTo>
                <a:lnTo>
                  <a:pt x="16308" y="8591"/>
                </a:lnTo>
                <a:lnTo>
                  <a:pt x="18876" y="8620"/>
                </a:lnTo>
                <a:lnTo>
                  <a:pt x="21444" y="8643"/>
                </a:lnTo>
                <a:lnTo>
                  <a:pt x="21444" y="8010"/>
                </a:lnTo>
                <a:cubicBezTo>
                  <a:pt x="21444" y="6684"/>
                  <a:pt x="20552" y="4698"/>
                  <a:pt x="19403" y="3479"/>
                </a:cubicBezTo>
                <a:cubicBezTo>
                  <a:pt x="18792" y="2832"/>
                  <a:pt x="17508" y="1871"/>
                  <a:pt x="16647" y="1415"/>
                </a:cubicBezTo>
                <a:cubicBezTo>
                  <a:pt x="15221" y="661"/>
                  <a:pt x="12383" y="-80"/>
                  <a:pt x="11257" y="7"/>
                </a:cubicBezTo>
                <a:close/>
              </a:path>
            </a:pathLst>
          </a:custGeom>
          <a:ln w="12700">
            <a:miter lim="400000"/>
          </a:ln>
          <a:effectLst>
            <a:reflection stA="29514" endPos="40000" dir="5400000" sy="-100000" algn="bl" rotWithShape="0"/>
          </a:effectLst>
        </p:spPr>
      </p:pic>
      <p:sp>
        <p:nvSpPr>
          <p:cNvPr id="138" name="СурГУ">
            <a:extLst>
              <a:ext uri="{FF2B5EF4-FFF2-40B4-BE49-F238E27FC236}">
                <a16:creationId xmlns:a16="http://schemas.microsoft.com/office/drawing/2014/main" id="{182FFA66-5219-2D96-7697-6F6B185691B0}"/>
              </a:ext>
            </a:extLst>
          </p:cNvPr>
          <p:cNvSpPr txBox="1"/>
          <p:nvPr/>
        </p:nvSpPr>
        <p:spPr>
          <a:xfrm>
            <a:off x="729825" y="134759"/>
            <a:ext cx="1556175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600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rPr sz="1800" dirty="0" err="1"/>
              <a:t>СурГУ</a:t>
            </a:r>
            <a:endParaRPr sz="2000" dirty="0"/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25B83231-FCF4-D894-3B39-223CD368AD4D}"/>
              </a:ext>
            </a:extLst>
          </p:cNvPr>
          <p:cNvSpPr txBox="1"/>
          <p:nvPr/>
        </p:nvSpPr>
        <p:spPr>
          <a:xfrm>
            <a:off x="303345" y="2071144"/>
            <a:ext cx="4522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entury Gothic" panose="020B0502020202020204" pitchFamily="34" charset="0"/>
                <a:ea typeface="Ayuthaya" pitchFamily="2" charset="-34"/>
                <a:cs typeface="Arima Madurai" pitchFamily="2" charset="0"/>
              </a:rPr>
              <a:t>Цифровой помощник раннего выявления нарушений осанки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57360" y="285750"/>
            <a:ext cx="5629277" cy="684651"/>
          </a:xfrm>
          <a:prstGeom prst="rect">
            <a:avLst/>
          </a:prstGeom>
        </p:spPr>
        <p:txBody>
          <a:bodyPr vert="horz" wrap="square" lIns="0" tIns="68430" rIns="0" bIns="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100"/>
              </a:spcBef>
            </a:pPr>
            <a:r>
              <a:rPr sz="4000" spc="90" dirty="0">
                <a:solidFill>
                  <a:schemeClr val="tx1"/>
                </a:solidFill>
                <a:latin typeface="Century Gothic" panose="020B0502020202020204" pitchFamily="34" charset="0"/>
              </a:rPr>
              <a:t>ТЕКУЩИЕ</a:t>
            </a:r>
            <a:r>
              <a:rPr sz="4000" spc="-165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sz="4000" spc="-10" dirty="0">
                <a:solidFill>
                  <a:schemeClr val="tx1"/>
                </a:solidFill>
                <a:latin typeface="Century Gothic" panose="020B0502020202020204" pitchFamily="34" charset="0"/>
              </a:rPr>
              <a:t>РЕЗУЛЬТ</a:t>
            </a:r>
            <a:r>
              <a:rPr lang="ru-RU" sz="4000" spc="-10" dirty="0">
                <a:solidFill>
                  <a:schemeClr val="tx1"/>
                </a:solidFill>
                <a:latin typeface="Century Gothic" panose="020B0502020202020204" pitchFamily="34" charset="0"/>
              </a:rPr>
              <a:t>А</a:t>
            </a:r>
            <a:r>
              <a:rPr sz="4000" spc="-10" dirty="0">
                <a:solidFill>
                  <a:schemeClr val="tx1"/>
                </a:solidFill>
                <a:latin typeface="Century Gothic" panose="020B0502020202020204" pitchFamily="34" charset="0"/>
              </a:rPr>
              <a:t>ТЫ</a:t>
            </a:r>
            <a:endParaRPr sz="40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9" name="Схема 8">
            <a:extLst>
              <a:ext uri="{FF2B5EF4-FFF2-40B4-BE49-F238E27FC236}">
                <a16:creationId xmlns:a16="http://schemas.microsoft.com/office/drawing/2014/main" id="{FCEAFC0E-94EC-C7C6-B170-EB58570209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97277255"/>
              </p:ext>
            </p:extLst>
          </p:nvPr>
        </p:nvGraphicFramePr>
        <p:xfrm>
          <a:off x="990600" y="2190750"/>
          <a:ext cx="2016682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id="{225BCEF2-AE20-E47C-45DA-8F61142A6D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86725277"/>
              </p:ext>
            </p:extLst>
          </p:nvPr>
        </p:nvGraphicFramePr>
        <p:xfrm>
          <a:off x="3467100" y="2190750"/>
          <a:ext cx="2209799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ABFF0525-122D-9746-28E0-483CF4F85C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37246882"/>
              </p:ext>
            </p:extLst>
          </p:nvPr>
        </p:nvGraphicFramePr>
        <p:xfrm>
          <a:off x="6136717" y="2253048"/>
          <a:ext cx="2016683" cy="5217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11" name="Схема 10">
            <a:extLst>
              <a:ext uri="{FF2B5EF4-FFF2-40B4-BE49-F238E27FC236}">
                <a16:creationId xmlns:a16="http://schemas.microsoft.com/office/drawing/2014/main" id="{D1FE7427-ADDB-13A3-9614-FD2047DD06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07046917"/>
              </p:ext>
            </p:extLst>
          </p:nvPr>
        </p:nvGraphicFramePr>
        <p:xfrm>
          <a:off x="1181099" y="2014708"/>
          <a:ext cx="6781800" cy="11140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pic>
        <p:nvPicPr>
          <p:cNvPr id="3" name="Изображение" descr="Изображение">
            <a:extLst>
              <a:ext uri="{FF2B5EF4-FFF2-40B4-BE49-F238E27FC236}">
                <a16:creationId xmlns:a16="http://schemas.microsoft.com/office/drawing/2014/main" id="{95BAA1FA-FA34-7347-A288-D2CE9DEB7951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4541" y="133350"/>
            <a:ext cx="455059" cy="5686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2" h="21413" extrusionOk="0">
                <a:moveTo>
                  <a:pt x="11257" y="7"/>
                </a:moveTo>
                <a:cubicBezTo>
                  <a:pt x="10918" y="33"/>
                  <a:pt x="10876" y="71"/>
                  <a:pt x="10803" y="403"/>
                </a:cubicBezTo>
                <a:cubicBezTo>
                  <a:pt x="10758" y="606"/>
                  <a:pt x="10720" y="1511"/>
                  <a:pt x="10716" y="2410"/>
                </a:cubicBezTo>
                <a:cubicBezTo>
                  <a:pt x="10709" y="4301"/>
                  <a:pt x="10816" y="4149"/>
                  <a:pt x="9353" y="4261"/>
                </a:cubicBezTo>
                <a:cubicBezTo>
                  <a:pt x="6449" y="4484"/>
                  <a:pt x="3554" y="5891"/>
                  <a:pt x="1857" y="7901"/>
                </a:cubicBezTo>
                <a:cubicBezTo>
                  <a:pt x="1001" y="8915"/>
                  <a:pt x="570" y="9799"/>
                  <a:pt x="198" y="11322"/>
                </a:cubicBezTo>
                <a:cubicBezTo>
                  <a:pt x="82" y="11796"/>
                  <a:pt x="17" y="12267"/>
                  <a:pt x="3" y="12736"/>
                </a:cubicBezTo>
                <a:cubicBezTo>
                  <a:pt x="-98" y="16022"/>
                  <a:pt x="2231" y="19104"/>
                  <a:pt x="6150" y="20665"/>
                </a:cubicBezTo>
                <a:cubicBezTo>
                  <a:pt x="7063" y="21029"/>
                  <a:pt x="7575" y="21154"/>
                  <a:pt x="8689" y="21292"/>
                </a:cubicBezTo>
                <a:cubicBezTo>
                  <a:pt x="10533" y="21520"/>
                  <a:pt x="12684" y="21420"/>
                  <a:pt x="14172" y="21039"/>
                </a:cubicBezTo>
                <a:cubicBezTo>
                  <a:pt x="17813" y="20105"/>
                  <a:pt x="20714" y="17367"/>
                  <a:pt x="21300" y="14306"/>
                </a:cubicBezTo>
                <a:cubicBezTo>
                  <a:pt x="21398" y="13795"/>
                  <a:pt x="21480" y="13250"/>
                  <a:pt x="21488" y="13098"/>
                </a:cubicBezTo>
                <a:lnTo>
                  <a:pt x="21502" y="12822"/>
                </a:lnTo>
                <a:lnTo>
                  <a:pt x="18905" y="12822"/>
                </a:lnTo>
                <a:lnTo>
                  <a:pt x="16308" y="12822"/>
                </a:lnTo>
                <a:lnTo>
                  <a:pt x="16235" y="13374"/>
                </a:lnTo>
                <a:cubicBezTo>
                  <a:pt x="16140" y="14094"/>
                  <a:pt x="15906" y="14585"/>
                  <a:pt x="15341" y="15249"/>
                </a:cubicBezTo>
                <a:cubicBezTo>
                  <a:pt x="14758" y="15933"/>
                  <a:pt x="13956" y="16466"/>
                  <a:pt x="12946" y="16847"/>
                </a:cubicBezTo>
                <a:cubicBezTo>
                  <a:pt x="12243" y="17112"/>
                  <a:pt x="12016" y="17153"/>
                  <a:pt x="10969" y="17181"/>
                </a:cubicBezTo>
                <a:cubicBezTo>
                  <a:pt x="9096" y="17230"/>
                  <a:pt x="7951" y="16847"/>
                  <a:pt x="6633" y="15737"/>
                </a:cubicBezTo>
                <a:cubicBezTo>
                  <a:pt x="5831" y="15063"/>
                  <a:pt x="5418" y="14384"/>
                  <a:pt x="5262" y="13489"/>
                </a:cubicBezTo>
                <a:cubicBezTo>
                  <a:pt x="5014" y="12064"/>
                  <a:pt x="5567" y="10731"/>
                  <a:pt x="6828" y="9712"/>
                </a:cubicBezTo>
                <a:cubicBezTo>
                  <a:pt x="7783" y="8939"/>
                  <a:pt x="8702" y="8589"/>
                  <a:pt x="10262" y="8407"/>
                </a:cubicBezTo>
                <a:lnTo>
                  <a:pt x="10673" y="8361"/>
                </a:lnTo>
                <a:lnTo>
                  <a:pt x="10752" y="6762"/>
                </a:lnTo>
                <a:cubicBezTo>
                  <a:pt x="10797" y="5884"/>
                  <a:pt x="10805" y="5061"/>
                  <a:pt x="10767" y="4940"/>
                </a:cubicBezTo>
                <a:cubicBezTo>
                  <a:pt x="10729" y="4818"/>
                  <a:pt x="10756" y="4601"/>
                  <a:pt x="10825" y="4457"/>
                </a:cubicBezTo>
                <a:cubicBezTo>
                  <a:pt x="10948" y="4198"/>
                  <a:pt x="10951" y="4198"/>
                  <a:pt x="11661" y="4256"/>
                </a:cubicBezTo>
                <a:cubicBezTo>
                  <a:pt x="13826" y="4432"/>
                  <a:pt x="16054" y="6244"/>
                  <a:pt x="16243" y="7987"/>
                </a:cubicBezTo>
                <a:lnTo>
                  <a:pt x="16308" y="8591"/>
                </a:lnTo>
                <a:lnTo>
                  <a:pt x="18876" y="8620"/>
                </a:lnTo>
                <a:lnTo>
                  <a:pt x="21444" y="8643"/>
                </a:lnTo>
                <a:lnTo>
                  <a:pt x="21444" y="8010"/>
                </a:lnTo>
                <a:cubicBezTo>
                  <a:pt x="21444" y="6684"/>
                  <a:pt x="20552" y="4698"/>
                  <a:pt x="19403" y="3479"/>
                </a:cubicBezTo>
                <a:cubicBezTo>
                  <a:pt x="18792" y="2832"/>
                  <a:pt x="17508" y="1871"/>
                  <a:pt x="16647" y="1415"/>
                </a:cubicBezTo>
                <a:cubicBezTo>
                  <a:pt x="15221" y="661"/>
                  <a:pt x="12383" y="-80"/>
                  <a:pt x="11257" y="7"/>
                </a:cubicBezTo>
                <a:close/>
              </a:path>
            </a:pathLst>
          </a:custGeom>
          <a:ln w="12700">
            <a:miter lim="400000"/>
          </a:ln>
          <a:effectLst>
            <a:reflection stA="29514" endPos="40000" dir="5400000" sy="-100000" algn="bl" rotWithShape="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90700" y="228873"/>
            <a:ext cx="556260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spc="114" dirty="0">
                <a:latin typeface="Century Gothic" panose="020B0502020202020204" pitchFamily="34" charset="0"/>
              </a:rPr>
              <a:t>КОМАНДА</a:t>
            </a:r>
            <a:r>
              <a:rPr sz="4000" b="1" spc="-254" dirty="0">
                <a:latin typeface="Century Gothic" panose="020B0502020202020204" pitchFamily="34" charset="0"/>
              </a:rPr>
              <a:t> </a:t>
            </a:r>
            <a:r>
              <a:rPr sz="4000" b="1" spc="-10" dirty="0">
                <a:latin typeface="Century Gothic" panose="020B0502020202020204" pitchFamily="34" charset="0"/>
              </a:rPr>
              <a:t>СТАРТАПА</a:t>
            </a:r>
          </a:p>
        </p:txBody>
      </p:sp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id="{5A300AA4-87A7-2406-9D09-C17A13A6F0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92766221"/>
              </p:ext>
            </p:extLst>
          </p:nvPr>
        </p:nvGraphicFramePr>
        <p:xfrm>
          <a:off x="3657600" y="1885950"/>
          <a:ext cx="1676400" cy="68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79C226D6-CA37-7395-FB87-EED5FFD69E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3374965"/>
              </p:ext>
            </p:extLst>
          </p:nvPr>
        </p:nvGraphicFramePr>
        <p:xfrm>
          <a:off x="1447800" y="1200150"/>
          <a:ext cx="6248400" cy="27834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4200">
                  <a:extLst>
                    <a:ext uri="{9D8B030D-6E8A-4147-A177-3AD203B41FA5}">
                      <a16:colId xmlns:a16="http://schemas.microsoft.com/office/drawing/2014/main" val="1738098711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val="3130251595"/>
                    </a:ext>
                  </a:extLst>
                </a:gridCol>
              </a:tblGrid>
              <a:tr h="541409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Century Gothic" panose="020B0502020202020204" pitchFamily="34" charset="0"/>
                        </a:rPr>
                        <a:t>Функция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Century Gothic" panose="020B0502020202020204" pitchFamily="34" charset="0"/>
                        </a:rPr>
                        <a:t>Ф.И.О. человека, исполняющего функцию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5582155"/>
                  </a:ext>
                </a:extLst>
              </a:tr>
              <a:tr h="399221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Century Gothic" panose="020B0502020202020204" pitchFamily="34" charset="0"/>
                        </a:rPr>
                        <a:t>Руководитель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>
                          <a:latin typeface="Century Gothic" panose="020B0502020202020204" pitchFamily="34" charset="0"/>
                        </a:rPr>
                        <a:t>Даянова</a:t>
                      </a:r>
                      <a:r>
                        <a:rPr lang="ru-RU" dirty="0">
                          <a:latin typeface="Century Gothic" panose="020B0502020202020204" pitchFamily="34" charset="0"/>
                        </a:rPr>
                        <a:t> Диана Руслановна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7740350"/>
                  </a:ext>
                </a:extLst>
              </a:tr>
              <a:tr h="399221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Century Gothic" panose="020B0502020202020204" pitchFamily="34" charset="0"/>
                        </a:rPr>
                        <a:t>Финансист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>
                          <a:latin typeface="Century Gothic" panose="020B0502020202020204" pitchFamily="34" charset="0"/>
                        </a:rPr>
                        <a:t>Казанлиева</a:t>
                      </a:r>
                      <a:r>
                        <a:rPr lang="ru-RU" dirty="0">
                          <a:latin typeface="Century Gothic" panose="020B0502020202020204" pitchFamily="34" charset="0"/>
                        </a:rPr>
                        <a:t> Эльвира </a:t>
                      </a:r>
                      <a:r>
                        <a:rPr lang="ru-RU" dirty="0" err="1">
                          <a:latin typeface="Century Gothic" panose="020B0502020202020204" pitchFamily="34" charset="0"/>
                        </a:rPr>
                        <a:t>Эльмановна</a:t>
                      </a:r>
                      <a:endParaRPr lang="ru-RU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6495590"/>
                  </a:ext>
                </a:extLst>
              </a:tr>
              <a:tr h="541409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Century Gothic" panose="020B0502020202020204" pitchFamily="34" charset="0"/>
                        </a:rPr>
                        <a:t>Коммуникатор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Century Gothic" panose="020B0502020202020204" pitchFamily="34" charset="0"/>
                        </a:rPr>
                        <a:t>Гайдаров Раджаб </a:t>
                      </a:r>
                      <a:r>
                        <a:rPr lang="ru-RU" dirty="0" err="1">
                          <a:latin typeface="Century Gothic" panose="020B0502020202020204" pitchFamily="34" charset="0"/>
                        </a:rPr>
                        <a:t>Магомедсаламович</a:t>
                      </a:r>
                      <a:r>
                        <a:rPr lang="ru-RU" dirty="0">
                          <a:latin typeface="Century Gothic" panose="020B0502020202020204" pitchFamily="34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8381524"/>
                  </a:ext>
                </a:extLst>
              </a:tr>
              <a:tr h="399221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Century Gothic" panose="020B0502020202020204" pitchFamily="34" charset="0"/>
                        </a:rPr>
                        <a:t>Инженер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>
                          <a:latin typeface="Century Gothic" panose="020B0502020202020204" pitchFamily="34" charset="0"/>
                        </a:rPr>
                        <a:t>Моллаев</a:t>
                      </a:r>
                      <a:r>
                        <a:rPr lang="ru-RU" dirty="0">
                          <a:latin typeface="Century Gothic" panose="020B0502020202020204" pitchFamily="34" charset="0"/>
                        </a:rPr>
                        <a:t> Дауд </a:t>
                      </a:r>
                      <a:r>
                        <a:rPr lang="ru-RU" dirty="0" err="1">
                          <a:latin typeface="Century Gothic" panose="020B0502020202020204" pitchFamily="34" charset="0"/>
                        </a:rPr>
                        <a:t>Хаджимурадович</a:t>
                      </a:r>
                      <a:r>
                        <a:rPr lang="ru-RU" dirty="0">
                          <a:latin typeface="Century Gothic" panose="020B0502020202020204" pitchFamily="34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0325215"/>
                  </a:ext>
                </a:extLst>
              </a:tr>
              <a:tr h="399221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Century Gothic" panose="020B0502020202020204" pitchFamily="34" charset="0"/>
                        </a:rPr>
                        <a:t>Маркетолог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Century Gothic" panose="020B0502020202020204" pitchFamily="34" charset="0"/>
                        </a:rPr>
                        <a:t>Омаров Ислам </a:t>
                      </a:r>
                      <a:r>
                        <a:rPr lang="ru-RU" dirty="0" err="1">
                          <a:latin typeface="Century Gothic" panose="020B0502020202020204" pitchFamily="34" charset="0"/>
                        </a:rPr>
                        <a:t>Алимханович</a:t>
                      </a:r>
                      <a:endParaRPr lang="ru-RU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54299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04233" y="438150"/>
            <a:ext cx="4735534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spc="135" dirty="0">
                <a:latin typeface="Century Gothic" panose="020B0502020202020204" pitchFamily="34" charset="0"/>
              </a:rPr>
              <a:t>ПЛАНЫ</a:t>
            </a:r>
            <a:r>
              <a:rPr sz="4000" b="1" spc="-140" dirty="0">
                <a:latin typeface="Century Gothic" panose="020B0502020202020204" pitchFamily="34" charset="0"/>
              </a:rPr>
              <a:t> </a:t>
            </a:r>
            <a:r>
              <a:rPr sz="4000" b="1" spc="55" dirty="0">
                <a:latin typeface="Century Gothic" panose="020B0502020202020204" pitchFamily="34" charset="0"/>
              </a:rPr>
              <a:t>РАЗВИТИЯ</a:t>
            </a:r>
            <a:endParaRPr sz="4000" b="1" dirty="0">
              <a:latin typeface="Century Gothic" panose="020B0502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CE7484-240B-6D71-6F4C-9A7AAF888D9F}"/>
              </a:ext>
            </a:extLst>
          </p:cNvPr>
          <p:cNvSpPr txBox="1"/>
          <p:nvPr/>
        </p:nvSpPr>
        <p:spPr>
          <a:xfrm>
            <a:off x="1503019" y="1352550"/>
            <a:ext cx="6784230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Century Gothic" panose="020B0502020202020204" pitchFamily="34" charset="0"/>
              </a:rPr>
              <a:t>📆Неделя 1-2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Century Gothic" panose="020B0502020202020204" pitchFamily="34" charset="0"/>
              </a:rPr>
              <a:t>Проконсультироваться с врачом(какие углы измерять)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Century Gothic" panose="020B0502020202020204" pitchFamily="34" charset="0"/>
              </a:rPr>
              <a:t>Собрать данные по 30 студентам</a:t>
            </a:r>
          </a:p>
          <a:p>
            <a:r>
              <a:rPr lang="ru-RU" dirty="0">
                <a:latin typeface="Century Gothic" panose="020B0502020202020204" pitchFamily="34" charset="0"/>
              </a:rPr>
              <a:t>📆Неделя 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Century Gothic" panose="020B0502020202020204" pitchFamily="34" charset="0"/>
              </a:rPr>
              <a:t>Доработать скрипт под два ракурса(сбоку и сзади)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Century Gothic" panose="020B0502020202020204" pitchFamily="34" charset="0"/>
              </a:rPr>
              <a:t>Сделать простой </a:t>
            </a:r>
            <a:r>
              <a:rPr lang="en-US" dirty="0">
                <a:latin typeface="Century Gothic" panose="020B0502020202020204" pitchFamily="34" charset="0"/>
              </a:rPr>
              <a:t>Telegram</a:t>
            </a:r>
            <a:r>
              <a:rPr lang="ru-RU" dirty="0">
                <a:latin typeface="Century Gothic" panose="020B0502020202020204" pitchFamily="34" charset="0"/>
              </a:rPr>
              <a:t>-бот для тестов</a:t>
            </a:r>
          </a:p>
          <a:p>
            <a:r>
              <a:rPr lang="ru-RU" dirty="0">
                <a:latin typeface="Century Gothic" panose="020B0502020202020204" pitchFamily="34" charset="0"/>
              </a:rPr>
              <a:t>📆Неделя 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Century Gothic" panose="020B0502020202020204" pitchFamily="34" charset="0"/>
              </a:rPr>
              <a:t>Протестировать на потоке(50+ человек)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Century Gothic" panose="020B0502020202020204" pitchFamily="34" charset="0"/>
              </a:rPr>
              <a:t>Собрать обратную связь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Century Gothic" panose="020B0502020202020204" pitchFamily="34" charset="0"/>
              </a:rPr>
              <a:t>Подготовить заявку на УМНИК</a:t>
            </a:r>
          </a:p>
        </p:txBody>
      </p:sp>
      <p:pic>
        <p:nvPicPr>
          <p:cNvPr id="3" name="Изображение" descr="Изображение">
            <a:extLst>
              <a:ext uri="{FF2B5EF4-FFF2-40B4-BE49-F238E27FC236}">
                <a16:creationId xmlns:a16="http://schemas.microsoft.com/office/drawing/2014/main" id="{BEAE0EF4-C5BB-A552-BA2B-514A597886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4541" y="133350"/>
            <a:ext cx="455059" cy="5686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2" h="21413" extrusionOk="0">
                <a:moveTo>
                  <a:pt x="11257" y="7"/>
                </a:moveTo>
                <a:cubicBezTo>
                  <a:pt x="10918" y="33"/>
                  <a:pt x="10876" y="71"/>
                  <a:pt x="10803" y="403"/>
                </a:cubicBezTo>
                <a:cubicBezTo>
                  <a:pt x="10758" y="606"/>
                  <a:pt x="10720" y="1511"/>
                  <a:pt x="10716" y="2410"/>
                </a:cubicBezTo>
                <a:cubicBezTo>
                  <a:pt x="10709" y="4301"/>
                  <a:pt x="10816" y="4149"/>
                  <a:pt x="9353" y="4261"/>
                </a:cubicBezTo>
                <a:cubicBezTo>
                  <a:pt x="6449" y="4484"/>
                  <a:pt x="3554" y="5891"/>
                  <a:pt x="1857" y="7901"/>
                </a:cubicBezTo>
                <a:cubicBezTo>
                  <a:pt x="1001" y="8915"/>
                  <a:pt x="570" y="9799"/>
                  <a:pt x="198" y="11322"/>
                </a:cubicBezTo>
                <a:cubicBezTo>
                  <a:pt x="82" y="11796"/>
                  <a:pt x="17" y="12267"/>
                  <a:pt x="3" y="12736"/>
                </a:cubicBezTo>
                <a:cubicBezTo>
                  <a:pt x="-98" y="16022"/>
                  <a:pt x="2231" y="19104"/>
                  <a:pt x="6150" y="20665"/>
                </a:cubicBezTo>
                <a:cubicBezTo>
                  <a:pt x="7063" y="21029"/>
                  <a:pt x="7575" y="21154"/>
                  <a:pt x="8689" y="21292"/>
                </a:cubicBezTo>
                <a:cubicBezTo>
                  <a:pt x="10533" y="21520"/>
                  <a:pt x="12684" y="21420"/>
                  <a:pt x="14172" y="21039"/>
                </a:cubicBezTo>
                <a:cubicBezTo>
                  <a:pt x="17813" y="20105"/>
                  <a:pt x="20714" y="17367"/>
                  <a:pt x="21300" y="14306"/>
                </a:cubicBezTo>
                <a:cubicBezTo>
                  <a:pt x="21398" y="13795"/>
                  <a:pt x="21480" y="13250"/>
                  <a:pt x="21488" y="13098"/>
                </a:cubicBezTo>
                <a:lnTo>
                  <a:pt x="21502" y="12822"/>
                </a:lnTo>
                <a:lnTo>
                  <a:pt x="18905" y="12822"/>
                </a:lnTo>
                <a:lnTo>
                  <a:pt x="16308" y="12822"/>
                </a:lnTo>
                <a:lnTo>
                  <a:pt x="16235" y="13374"/>
                </a:lnTo>
                <a:cubicBezTo>
                  <a:pt x="16140" y="14094"/>
                  <a:pt x="15906" y="14585"/>
                  <a:pt x="15341" y="15249"/>
                </a:cubicBezTo>
                <a:cubicBezTo>
                  <a:pt x="14758" y="15933"/>
                  <a:pt x="13956" y="16466"/>
                  <a:pt x="12946" y="16847"/>
                </a:cubicBezTo>
                <a:cubicBezTo>
                  <a:pt x="12243" y="17112"/>
                  <a:pt x="12016" y="17153"/>
                  <a:pt x="10969" y="17181"/>
                </a:cubicBezTo>
                <a:cubicBezTo>
                  <a:pt x="9096" y="17230"/>
                  <a:pt x="7951" y="16847"/>
                  <a:pt x="6633" y="15737"/>
                </a:cubicBezTo>
                <a:cubicBezTo>
                  <a:pt x="5831" y="15063"/>
                  <a:pt x="5418" y="14384"/>
                  <a:pt x="5262" y="13489"/>
                </a:cubicBezTo>
                <a:cubicBezTo>
                  <a:pt x="5014" y="12064"/>
                  <a:pt x="5567" y="10731"/>
                  <a:pt x="6828" y="9712"/>
                </a:cubicBezTo>
                <a:cubicBezTo>
                  <a:pt x="7783" y="8939"/>
                  <a:pt x="8702" y="8589"/>
                  <a:pt x="10262" y="8407"/>
                </a:cubicBezTo>
                <a:lnTo>
                  <a:pt x="10673" y="8361"/>
                </a:lnTo>
                <a:lnTo>
                  <a:pt x="10752" y="6762"/>
                </a:lnTo>
                <a:cubicBezTo>
                  <a:pt x="10797" y="5884"/>
                  <a:pt x="10805" y="5061"/>
                  <a:pt x="10767" y="4940"/>
                </a:cubicBezTo>
                <a:cubicBezTo>
                  <a:pt x="10729" y="4818"/>
                  <a:pt x="10756" y="4601"/>
                  <a:pt x="10825" y="4457"/>
                </a:cubicBezTo>
                <a:cubicBezTo>
                  <a:pt x="10948" y="4198"/>
                  <a:pt x="10951" y="4198"/>
                  <a:pt x="11661" y="4256"/>
                </a:cubicBezTo>
                <a:cubicBezTo>
                  <a:pt x="13826" y="4432"/>
                  <a:pt x="16054" y="6244"/>
                  <a:pt x="16243" y="7987"/>
                </a:cubicBezTo>
                <a:lnTo>
                  <a:pt x="16308" y="8591"/>
                </a:lnTo>
                <a:lnTo>
                  <a:pt x="18876" y="8620"/>
                </a:lnTo>
                <a:lnTo>
                  <a:pt x="21444" y="8643"/>
                </a:lnTo>
                <a:lnTo>
                  <a:pt x="21444" y="8010"/>
                </a:lnTo>
                <a:cubicBezTo>
                  <a:pt x="21444" y="6684"/>
                  <a:pt x="20552" y="4698"/>
                  <a:pt x="19403" y="3479"/>
                </a:cubicBezTo>
                <a:cubicBezTo>
                  <a:pt x="18792" y="2832"/>
                  <a:pt x="17508" y="1871"/>
                  <a:pt x="16647" y="1415"/>
                </a:cubicBezTo>
                <a:cubicBezTo>
                  <a:pt x="15221" y="661"/>
                  <a:pt x="12383" y="-80"/>
                  <a:pt x="11257" y="7"/>
                </a:cubicBezTo>
                <a:close/>
              </a:path>
            </a:pathLst>
          </a:custGeom>
          <a:ln w="12700">
            <a:miter lim="400000"/>
          </a:ln>
          <a:effectLst>
            <a:reflection stA="29514" endPos="40000" dir="5400000" sy="-100000" algn="bl" rotWithShape="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Изображение выглядит как круг, снимок экрана, синий, дизайн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A9A6D918-94D5-7AE4-283F-E4ED659D4B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21"/>
            <a:ext cx="9144000" cy="5138056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39041" y="1504950"/>
            <a:ext cx="4001278" cy="1672694"/>
          </a:xfrm>
          <a:prstGeom prst="rect">
            <a:avLst/>
          </a:prstGeom>
        </p:spPr>
        <p:txBody>
          <a:bodyPr vert="horz" wrap="square" lIns="0" tIns="315397" rIns="0" bIns="0" rtlCol="0">
            <a:spAutoFit/>
          </a:bodyPr>
          <a:lstStyle/>
          <a:p>
            <a:pPr marL="56515" algn="r">
              <a:lnSpc>
                <a:spcPct val="100000"/>
              </a:lnSpc>
              <a:spcBef>
                <a:spcPts val="100"/>
              </a:spcBef>
            </a:pPr>
            <a:r>
              <a:rPr sz="4400" dirty="0">
                <a:solidFill>
                  <a:schemeClr val="tx2"/>
                </a:solidFill>
                <a:latin typeface="Century Gothic" panose="020B0502020202020204" pitchFamily="34" charset="0"/>
              </a:rPr>
              <a:t>КОНТАКТЫ</a:t>
            </a:r>
            <a:r>
              <a:rPr sz="4400" spc="-10" dirty="0">
                <a:solidFill>
                  <a:schemeClr val="tx2"/>
                </a:solidFill>
                <a:latin typeface="Century Gothic" panose="020B0502020202020204" pitchFamily="34" charset="0"/>
              </a:rPr>
              <a:t> </a:t>
            </a:r>
            <a:r>
              <a:rPr sz="4400" spc="75" dirty="0">
                <a:solidFill>
                  <a:schemeClr val="tx2"/>
                </a:solidFill>
                <a:latin typeface="Century Gothic" panose="020B0502020202020204" pitchFamily="34" charset="0"/>
              </a:rPr>
              <a:t>ЛИДЕРА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5794430-1F41-1FCB-0599-4DDD7DE26D5A}"/>
              </a:ext>
            </a:extLst>
          </p:cNvPr>
          <p:cNvSpPr txBox="1"/>
          <p:nvPr/>
        </p:nvSpPr>
        <p:spPr>
          <a:xfrm>
            <a:off x="1720936" y="2041081"/>
            <a:ext cx="35892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>
                <a:solidFill>
                  <a:schemeClr val="tx2"/>
                </a:solidFill>
                <a:latin typeface="Century Gothic" panose="020B0502020202020204" pitchFamily="34" charset="0"/>
              </a:rPr>
              <a:t>Даянова</a:t>
            </a:r>
            <a:r>
              <a:rPr lang="ru-RU" b="1" dirty="0">
                <a:solidFill>
                  <a:schemeClr val="tx2"/>
                </a:solidFill>
                <a:latin typeface="Century Gothic" panose="020B0502020202020204" pitchFamily="34" charset="0"/>
              </a:rPr>
              <a:t> Диана</a:t>
            </a:r>
          </a:p>
          <a:p>
            <a:endParaRPr lang="ru-RU" dirty="0"/>
          </a:p>
        </p:txBody>
      </p:sp>
      <p:pic>
        <p:nvPicPr>
          <p:cNvPr id="17" name="Рисунок 16" descr="Изображение выглядит как круг, Графика, дизайн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04FA75A5-2BB9-38C9-0E9B-A72FDA2222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6500" y1="39100" x2="49300" y2="65700"/>
                        <a14:foregroundMark x1="45100" y1="37700" x2="47900" y2="643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961" y="1962150"/>
            <a:ext cx="561975" cy="56197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87468AD-3A07-2CEA-B510-7535FD639AC7}"/>
              </a:ext>
            </a:extLst>
          </p:cNvPr>
          <p:cNvSpPr txBox="1"/>
          <p:nvPr/>
        </p:nvSpPr>
        <p:spPr>
          <a:xfrm>
            <a:off x="1158961" y="2501641"/>
            <a:ext cx="4641978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  <a:latin typeface="Century Gothic" panose="020B0502020202020204" pitchFamily="34" charset="0"/>
              </a:rPr>
              <a:t>e-mail: </a:t>
            </a:r>
            <a:r>
              <a:rPr lang="en-US" sz="1600" dirty="0">
                <a:solidFill>
                  <a:schemeClr val="tx2"/>
                </a:solidFill>
                <a:latin typeface="Century Gothic" panose="020B0502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deanadayanova@yandex.ru</a:t>
            </a:r>
            <a:endParaRPr lang="en-US" sz="1600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r>
              <a:rPr lang="ru-RU" sz="1600" dirty="0">
                <a:solidFill>
                  <a:schemeClr val="tx2"/>
                </a:solidFill>
                <a:latin typeface="Century Gothic" panose="020B0502020202020204" pitchFamily="34" charset="0"/>
              </a:rPr>
              <a:t>моб</a:t>
            </a:r>
            <a:r>
              <a:rPr lang="en-US" sz="1600" dirty="0">
                <a:solidFill>
                  <a:schemeClr val="tx2"/>
                </a:solidFill>
                <a:latin typeface="Century Gothic" panose="020B0502020202020204" pitchFamily="34" charset="0"/>
              </a:rPr>
              <a:t>. </a:t>
            </a:r>
            <a:r>
              <a:rPr lang="ru-RU" sz="1600" dirty="0">
                <a:solidFill>
                  <a:schemeClr val="tx2"/>
                </a:solidFill>
                <a:latin typeface="Century Gothic" panose="020B0502020202020204" pitchFamily="34" charset="0"/>
              </a:rPr>
              <a:t>тел</a:t>
            </a:r>
            <a:r>
              <a:rPr lang="en-US" sz="1600" dirty="0">
                <a:solidFill>
                  <a:schemeClr val="tx2"/>
                </a:solidFill>
                <a:latin typeface="Century Gothic" panose="020B0502020202020204" pitchFamily="34" charset="0"/>
              </a:rPr>
              <a:t>.: </a:t>
            </a:r>
            <a:r>
              <a:rPr lang="ru-RU" sz="1600" dirty="0">
                <a:solidFill>
                  <a:schemeClr val="tx2"/>
                </a:solidFill>
                <a:latin typeface="Century Gothic" panose="020B0502020202020204" pitchFamily="34" charset="0"/>
              </a:rPr>
              <a:t>89821894514</a:t>
            </a:r>
          </a:p>
          <a:p>
            <a:endParaRPr lang="en-US" sz="1800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5B7EDA9E-245B-8CAD-2994-CE12144566AE}"/>
              </a:ext>
            </a:extLst>
          </p:cNvPr>
          <p:cNvSpPr/>
          <p:nvPr/>
        </p:nvSpPr>
        <p:spPr>
          <a:xfrm>
            <a:off x="7252996" y="0"/>
            <a:ext cx="1905000" cy="1905000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80C74238-9EFE-0A29-7FA1-4F6A60053B3A}"/>
              </a:ext>
            </a:extLst>
          </p:cNvPr>
          <p:cNvSpPr/>
          <p:nvPr/>
        </p:nvSpPr>
        <p:spPr>
          <a:xfrm>
            <a:off x="6605296" y="926452"/>
            <a:ext cx="1600200" cy="1600200"/>
          </a:xfrm>
          <a:prstGeom prst="ellipse">
            <a:avLst/>
          </a:prstGeom>
          <a:solidFill>
            <a:schemeClr val="tx2">
              <a:lumMod val="25000"/>
              <a:lumOff val="75000"/>
            </a:schemeClr>
          </a:solidFill>
          <a:ln w="1333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FA56109-E21A-ECE4-18B0-5737A84A32C9}"/>
              </a:ext>
            </a:extLst>
          </p:cNvPr>
          <p:cNvSpPr txBox="1"/>
          <p:nvPr/>
        </p:nvSpPr>
        <p:spPr>
          <a:xfrm>
            <a:off x="451837" y="1726552"/>
            <a:ext cx="6477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Century Gothic" panose="020B0502020202020204" pitchFamily="34" charset="0"/>
              </a:rPr>
              <a:t>🔴 Проблема</a:t>
            </a:r>
          </a:p>
          <a:p>
            <a:r>
              <a:rPr lang="ru-RU" sz="1200" dirty="0">
                <a:latin typeface="Century Gothic" panose="020B0502020202020204" pitchFamily="34" charset="0"/>
              </a:rPr>
              <a:t>· 87% студентов к выпускному курсу имеют нарушения осанки</a:t>
            </a:r>
          </a:p>
          <a:p>
            <a:r>
              <a:rPr lang="ru-RU" sz="1200" dirty="0">
                <a:latin typeface="Century Gothic" panose="020B0502020202020204" pitchFamily="34" charset="0"/>
              </a:rPr>
              <a:t>· Сколиоз и сутулость диагностируются слишком поздно</a:t>
            </a:r>
          </a:p>
          <a:p>
            <a:r>
              <a:rPr lang="ru-RU" sz="1200" dirty="0">
                <a:latin typeface="Century Gothic" panose="020B0502020202020204" pitchFamily="34" charset="0"/>
              </a:rPr>
              <a:t>· Лечение на поздних стадиях требует операции или многолетней коррекции</a:t>
            </a:r>
          </a:p>
          <a:p>
            <a:endParaRPr lang="ru-RU" sz="1200" dirty="0">
              <a:latin typeface="Century Gothic" panose="020B0502020202020204" pitchFamily="34" charset="0"/>
            </a:endParaRPr>
          </a:p>
          <a:p>
            <a:r>
              <a:rPr lang="ru-RU" sz="1200" dirty="0">
                <a:latin typeface="Century Gothic" panose="020B0502020202020204" pitchFamily="34" charset="0"/>
              </a:rPr>
              <a:t>📈 Тренды</a:t>
            </a:r>
          </a:p>
          <a:p>
            <a:r>
              <a:rPr lang="ru-RU" sz="1200" dirty="0">
                <a:latin typeface="Century Gothic" panose="020B0502020202020204" pitchFamily="34" charset="0"/>
              </a:rPr>
              <a:t>· Цифровизация медицины (нацпрограмма «Здоровье»)</a:t>
            </a:r>
          </a:p>
          <a:p>
            <a:r>
              <a:rPr lang="ru-RU" sz="1200" dirty="0">
                <a:latin typeface="Century Gothic" panose="020B0502020202020204" pitchFamily="34" charset="0"/>
              </a:rPr>
              <a:t>· Рост «сидячего» образа жизни (удалёнка, онлайн-учёба)</a:t>
            </a:r>
          </a:p>
          <a:p>
            <a:r>
              <a:rPr lang="ru-RU" sz="1200" dirty="0">
                <a:latin typeface="Century Gothic" panose="020B0502020202020204" pitchFamily="34" charset="0"/>
              </a:rPr>
              <a:t>· Спрос на профилактику, а не лечение</a:t>
            </a:r>
          </a:p>
          <a:p>
            <a:endParaRPr lang="ru-RU" sz="1200" dirty="0">
              <a:latin typeface="Century Gothic" panose="020B0502020202020204" pitchFamily="34" charset="0"/>
            </a:endParaRPr>
          </a:p>
          <a:p>
            <a:r>
              <a:rPr lang="ru-RU" sz="1200" dirty="0">
                <a:latin typeface="Century Gothic" panose="020B0502020202020204" pitchFamily="34" charset="0"/>
              </a:rPr>
              <a:t>🧠 Наши компетенции</a:t>
            </a:r>
          </a:p>
          <a:p>
            <a:r>
              <a:rPr lang="ru-RU" sz="1200" dirty="0">
                <a:latin typeface="Century Gothic" panose="020B0502020202020204" pitchFamily="34" charset="0"/>
              </a:rPr>
              <a:t>· Команда: программисты</a:t>
            </a:r>
            <a:r>
              <a:rPr lang="en" sz="1200" dirty="0">
                <a:latin typeface="Century Gothic" panose="020B0502020202020204" pitchFamily="34" charset="0"/>
              </a:rPr>
              <a:t>, </a:t>
            </a:r>
            <a:r>
              <a:rPr lang="ru-RU" sz="1200" dirty="0">
                <a:latin typeface="Century Gothic" panose="020B0502020202020204" pitchFamily="34" charset="0"/>
              </a:rPr>
              <a:t>инженеры, медицинский консультант</a:t>
            </a:r>
          </a:p>
          <a:p>
            <a:r>
              <a:rPr lang="ru-RU" sz="1200" dirty="0">
                <a:latin typeface="Century Gothic" panose="020B0502020202020204" pitchFamily="34" charset="0"/>
              </a:rPr>
              <a:t>· Используем открытые библиотеки </a:t>
            </a:r>
            <a:r>
              <a:rPr lang="en" sz="1200" dirty="0" err="1">
                <a:latin typeface="Century Gothic" panose="020B0502020202020204" pitchFamily="34" charset="0"/>
              </a:rPr>
              <a:t>MediaPipe</a:t>
            </a:r>
            <a:r>
              <a:rPr lang="en" sz="1200" dirty="0">
                <a:latin typeface="Century Gothic" panose="020B0502020202020204" pitchFamily="34" charset="0"/>
              </a:rPr>
              <a:t> </a:t>
            </a:r>
            <a:r>
              <a:rPr lang="ru-RU" sz="1200" dirty="0">
                <a:latin typeface="Century Gothic" panose="020B0502020202020204" pitchFamily="34" charset="0"/>
              </a:rPr>
              <a:t>и </a:t>
            </a:r>
            <a:r>
              <a:rPr lang="en" sz="1200" dirty="0">
                <a:latin typeface="Century Gothic" panose="020B0502020202020204" pitchFamily="34" charset="0"/>
              </a:rPr>
              <a:t>OpenCV</a:t>
            </a:r>
          </a:p>
          <a:p>
            <a:r>
              <a:rPr lang="en" sz="1200" dirty="0">
                <a:latin typeface="Century Gothic" panose="020B0502020202020204" pitchFamily="34" charset="0"/>
              </a:rPr>
              <a:t>· </a:t>
            </a:r>
            <a:r>
              <a:rPr lang="ru-RU" sz="1200" dirty="0">
                <a:latin typeface="Century Gothic" panose="020B0502020202020204" pitchFamily="34" charset="0"/>
              </a:rPr>
              <a:t>Доступ к студентам для тестирования</a:t>
            </a:r>
          </a:p>
        </p:txBody>
      </p: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85B43112-F1BF-6B9B-964F-E4C83696382E}"/>
              </a:ext>
            </a:extLst>
          </p:cNvPr>
          <p:cNvGrpSpPr/>
          <p:nvPr/>
        </p:nvGrpSpPr>
        <p:grpSpPr>
          <a:xfrm>
            <a:off x="2512083" y="4669971"/>
            <a:ext cx="914400" cy="947057"/>
            <a:chOff x="2512083" y="4669971"/>
            <a:chExt cx="914400" cy="947057"/>
          </a:xfrm>
        </p:grpSpPr>
        <p:sp>
          <p:nvSpPr>
            <p:cNvPr id="24" name="Овал 23">
              <a:extLst>
                <a:ext uri="{FF2B5EF4-FFF2-40B4-BE49-F238E27FC236}">
                  <a16:creationId xmlns:a16="http://schemas.microsoft.com/office/drawing/2014/main" id="{BA2A04ED-5965-3788-2E6A-A16F6CC20168}"/>
                </a:ext>
              </a:extLst>
            </p:cNvPr>
            <p:cNvSpPr/>
            <p:nvPr/>
          </p:nvSpPr>
          <p:spPr>
            <a:xfrm>
              <a:off x="2512083" y="4669971"/>
              <a:ext cx="914400" cy="947057"/>
            </a:xfrm>
            <a:prstGeom prst="ellipse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Овал 25">
              <a:extLst>
                <a:ext uri="{FF2B5EF4-FFF2-40B4-BE49-F238E27FC236}">
                  <a16:creationId xmlns:a16="http://schemas.microsoft.com/office/drawing/2014/main" id="{AD6F04D8-D6C2-FE87-EBEF-49519C7E95A2}"/>
                </a:ext>
              </a:extLst>
            </p:cNvPr>
            <p:cNvSpPr/>
            <p:nvPr/>
          </p:nvSpPr>
          <p:spPr>
            <a:xfrm>
              <a:off x="2702583" y="4882243"/>
              <a:ext cx="533400" cy="53340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928B97B7-3F8C-BE69-2616-88D2F8D00E24}"/>
              </a:ext>
            </a:extLst>
          </p:cNvPr>
          <p:cNvGrpSpPr/>
          <p:nvPr/>
        </p:nvGrpSpPr>
        <p:grpSpPr>
          <a:xfrm>
            <a:off x="3616983" y="4669971"/>
            <a:ext cx="914400" cy="947057"/>
            <a:chOff x="2512083" y="4669971"/>
            <a:chExt cx="914400" cy="947057"/>
          </a:xfrm>
        </p:grpSpPr>
        <p:sp>
          <p:nvSpPr>
            <p:cNvPr id="29" name="Овал 28">
              <a:extLst>
                <a:ext uri="{FF2B5EF4-FFF2-40B4-BE49-F238E27FC236}">
                  <a16:creationId xmlns:a16="http://schemas.microsoft.com/office/drawing/2014/main" id="{59896AB9-4FF2-41B8-0423-6936609542B2}"/>
                </a:ext>
              </a:extLst>
            </p:cNvPr>
            <p:cNvSpPr/>
            <p:nvPr/>
          </p:nvSpPr>
          <p:spPr>
            <a:xfrm>
              <a:off x="2512083" y="4669971"/>
              <a:ext cx="914400" cy="947057"/>
            </a:xfrm>
            <a:prstGeom prst="ellipse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Овал 29">
              <a:extLst>
                <a:ext uri="{FF2B5EF4-FFF2-40B4-BE49-F238E27FC236}">
                  <a16:creationId xmlns:a16="http://schemas.microsoft.com/office/drawing/2014/main" id="{ADF64950-A6C0-72D5-419A-4168E9BA5F56}"/>
                </a:ext>
              </a:extLst>
            </p:cNvPr>
            <p:cNvSpPr/>
            <p:nvPr/>
          </p:nvSpPr>
          <p:spPr>
            <a:xfrm>
              <a:off x="2702583" y="4882243"/>
              <a:ext cx="533400" cy="53340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3EF535F2-9936-5ECA-E489-7688D15BDEA1}"/>
              </a:ext>
            </a:extLst>
          </p:cNvPr>
          <p:cNvGrpSpPr/>
          <p:nvPr/>
        </p:nvGrpSpPr>
        <p:grpSpPr>
          <a:xfrm>
            <a:off x="4721883" y="4641590"/>
            <a:ext cx="914400" cy="947057"/>
            <a:chOff x="2512083" y="4669971"/>
            <a:chExt cx="914400" cy="947057"/>
          </a:xfrm>
        </p:grpSpPr>
        <p:sp>
          <p:nvSpPr>
            <p:cNvPr id="32" name="Овал 31">
              <a:extLst>
                <a:ext uri="{FF2B5EF4-FFF2-40B4-BE49-F238E27FC236}">
                  <a16:creationId xmlns:a16="http://schemas.microsoft.com/office/drawing/2014/main" id="{B401ADB8-C6E9-D851-6E43-8CEAE7274D27}"/>
                </a:ext>
              </a:extLst>
            </p:cNvPr>
            <p:cNvSpPr/>
            <p:nvPr/>
          </p:nvSpPr>
          <p:spPr>
            <a:xfrm>
              <a:off x="2512083" y="4669971"/>
              <a:ext cx="914400" cy="947057"/>
            </a:xfrm>
            <a:prstGeom prst="ellipse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>
              <a:extLst>
                <a:ext uri="{FF2B5EF4-FFF2-40B4-BE49-F238E27FC236}">
                  <a16:creationId xmlns:a16="http://schemas.microsoft.com/office/drawing/2014/main" id="{E47578BB-188B-B457-6487-3E2AA839499A}"/>
                </a:ext>
              </a:extLst>
            </p:cNvPr>
            <p:cNvSpPr/>
            <p:nvPr/>
          </p:nvSpPr>
          <p:spPr>
            <a:xfrm>
              <a:off x="2702583" y="4882243"/>
              <a:ext cx="533400" cy="53340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7768AE5E-8161-1A82-2F96-D459F2055B14}"/>
              </a:ext>
            </a:extLst>
          </p:cNvPr>
          <p:cNvGrpSpPr/>
          <p:nvPr/>
        </p:nvGrpSpPr>
        <p:grpSpPr>
          <a:xfrm>
            <a:off x="5826783" y="4641589"/>
            <a:ext cx="914400" cy="947057"/>
            <a:chOff x="2512083" y="4669971"/>
            <a:chExt cx="914400" cy="947057"/>
          </a:xfrm>
        </p:grpSpPr>
        <p:sp>
          <p:nvSpPr>
            <p:cNvPr id="35" name="Овал 34">
              <a:extLst>
                <a:ext uri="{FF2B5EF4-FFF2-40B4-BE49-F238E27FC236}">
                  <a16:creationId xmlns:a16="http://schemas.microsoft.com/office/drawing/2014/main" id="{8B8A69D9-D853-BF5D-C8B0-12667D9B3FDF}"/>
                </a:ext>
              </a:extLst>
            </p:cNvPr>
            <p:cNvSpPr/>
            <p:nvPr/>
          </p:nvSpPr>
          <p:spPr>
            <a:xfrm>
              <a:off x="2512083" y="4669971"/>
              <a:ext cx="914400" cy="947057"/>
            </a:xfrm>
            <a:prstGeom prst="ellipse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Овал 35">
              <a:extLst>
                <a:ext uri="{FF2B5EF4-FFF2-40B4-BE49-F238E27FC236}">
                  <a16:creationId xmlns:a16="http://schemas.microsoft.com/office/drawing/2014/main" id="{2239D674-5F67-A1FC-A0D4-1F30F5704071}"/>
                </a:ext>
              </a:extLst>
            </p:cNvPr>
            <p:cNvSpPr/>
            <p:nvPr/>
          </p:nvSpPr>
          <p:spPr>
            <a:xfrm>
              <a:off x="2702583" y="4882243"/>
              <a:ext cx="533400" cy="53340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444BFE71-35FE-0D95-3C7F-367068C43B24}"/>
              </a:ext>
            </a:extLst>
          </p:cNvPr>
          <p:cNvSpPr/>
          <p:nvPr/>
        </p:nvSpPr>
        <p:spPr>
          <a:xfrm rot="2491852">
            <a:off x="7062496" y="4791544"/>
            <a:ext cx="2286000" cy="70391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46C30011-B6FC-A1D4-332F-5AC6F9E83380}"/>
              </a:ext>
            </a:extLst>
          </p:cNvPr>
          <p:cNvSpPr/>
          <p:nvPr/>
        </p:nvSpPr>
        <p:spPr>
          <a:xfrm>
            <a:off x="7924800" y="2123493"/>
            <a:ext cx="2438400" cy="2438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DB505873-1AD4-E00C-F7FD-6CD3C8A1F7DB}"/>
              </a:ext>
            </a:extLst>
          </p:cNvPr>
          <p:cNvSpPr/>
          <p:nvPr/>
        </p:nvSpPr>
        <p:spPr>
          <a:xfrm>
            <a:off x="8440316" y="2625013"/>
            <a:ext cx="1435359" cy="1435359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ургутский государственный университет">
            <a:extLst>
              <a:ext uri="{FF2B5EF4-FFF2-40B4-BE49-F238E27FC236}">
                <a16:creationId xmlns:a16="http://schemas.microsoft.com/office/drawing/2014/main" id="{7135F2C9-0741-8D29-3394-3FB09C7BD4AF}"/>
              </a:ext>
            </a:extLst>
          </p:cNvPr>
          <p:cNvSpPr txBox="1">
            <a:spLocks/>
          </p:cNvSpPr>
          <p:nvPr/>
        </p:nvSpPr>
        <p:spPr>
          <a:xfrm>
            <a:off x="655870" y="475010"/>
            <a:ext cx="2315930" cy="1905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825500" rtl="0" eaLnBrk="1" latinLnBrk="0" hangingPunct="1">
              <a:lnSpc>
                <a:spcPct val="100000"/>
              </a:lnSpc>
              <a:spcBef>
                <a:spcPts val="0"/>
              </a:spcBef>
              <a:buSzTx/>
              <a:buFont typeface="Arial" panose="020B0604020202020204" pitchFamily="34" charset="0"/>
              <a:buNone/>
              <a:defRPr sz="2400" kern="1200">
                <a:solidFill>
                  <a:srgbClr val="5E5E5E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/>
              <a:t>Сургутский государственный университет</a:t>
            </a:r>
          </a:p>
        </p:txBody>
      </p:sp>
      <p:pic>
        <p:nvPicPr>
          <p:cNvPr id="41" name="Изображение" descr="Изображение">
            <a:extLst>
              <a:ext uri="{FF2B5EF4-FFF2-40B4-BE49-F238E27FC236}">
                <a16:creationId xmlns:a16="http://schemas.microsoft.com/office/drawing/2014/main" id="{3F603195-C156-4F8B-9C0E-A4A12A9230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4541" y="133350"/>
            <a:ext cx="455059" cy="5686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2" h="21413" extrusionOk="0">
                <a:moveTo>
                  <a:pt x="11257" y="7"/>
                </a:moveTo>
                <a:cubicBezTo>
                  <a:pt x="10918" y="33"/>
                  <a:pt x="10876" y="71"/>
                  <a:pt x="10803" y="403"/>
                </a:cubicBezTo>
                <a:cubicBezTo>
                  <a:pt x="10758" y="606"/>
                  <a:pt x="10720" y="1511"/>
                  <a:pt x="10716" y="2410"/>
                </a:cubicBezTo>
                <a:cubicBezTo>
                  <a:pt x="10709" y="4301"/>
                  <a:pt x="10816" y="4149"/>
                  <a:pt x="9353" y="4261"/>
                </a:cubicBezTo>
                <a:cubicBezTo>
                  <a:pt x="6449" y="4484"/>
                  <a:pt x="3554" y="5891"/>
                  <a:pt x="1857" y="7901"/>
                </a:cubicBezTo>
                <a:cubicBezTo>
                  <a:pt x="1001" y="8915"/>
                  <a:pt x="570" y="9799"/>
                  <a:pt x="198" y="11322"/>
                </a:cubicBezTo>
                <a:cubicBezTo>
                  <a:pt x="82" y="11796"/>
                  <a:pt x="17" y="12267"/>
                  <a:pt x="3" y="12736"/>
                </a:cubicBezTo>
                <a:cubicBezTo>
                  <a:pt x="-98" y="16022"/>
                  <a:pt x="2231" y="19104"/>
                  <a:pt x="6150" y="20665"/>
                </a:cubicBezTo>
                <a:cubicBezTo>
                  <a:pt x="7063" y="21029"/>
                  <a:pt x="7575" y="21154"/>
                  <a:pt x="8689" y="21292"/>
                </a:cubicBezTo>
                <a:cubicBezTo>
                  <a:pt x="10533" y="21520"/>
                  <a:pt x="12684" y="21420"/>
                  <a:pt x="14172" y="21039"/>
                </a:cubicBezTo>
                <a:cubicBezTo>
                  <a:pt x="17813" y="20105"/>
                  <a:pt x="20714" y="17367"/>
                  <a:pt x="21300" y="14306"/>
                </a:cubicBezTo>
                <a:cubicBezTo>
                  <a:pt x="21398" y="13795"/>
                  <a:pt x="21480" y="13250"/>
                  <a:pt x="21488" y="13098"/>
                </a:cubicBezTo>
                <a:lnTo>
                  <a:pt x="21502" y="12822"/>
                </a:lnTo>
                <a:lnTo>
                  <a:pt x="18905" y="12822"/>
                </a:lnTo>
                <a:lnTo>
                  <a:pt x="16308" y="12822"/>
                </a:lnTo>
                <a:lnTo>
                  <a:pt x="16235" y="13374"/>
                </a:lnTo>
                <a:cubicBezTo>
                  <a:pt x="16140" y="14094"/>
                  <a:pt x="15906" y="14585"/>
                  <a:pt x="15341" y="15249"/>
                </a:cubicBezTo>
                <a:cubicBezTo>
                  <a:pt x="14758" y="15933"/>
                  <a:pt x="13956" y="16466"/>
                  <a:pt x="12946" y="16847"/>
                </a:cubicBezTo>
                <a:cubicBezTo>
                  <a:pt x="12243" y="17112"/>
                  <a:pt x="12016" y="17153"/>
                  <a:pt x="10969" y="17181"/>
                </a:cubicBezTo>
                <a:cubicBezTo>
                  <a:pt x="9096" y="17230"/>
                  <a:pt x="7951" y="16847"/>
                  <a:pt x="6633" y="15737"/>
                </a:cubicBezTo>
                <a:cubicBezTo>
                  <a:pt x="5831" y="15063"/>
                  <a:pt x="5418" y="14384"/>
                  <a:pt x="5262" y="13489"/>
                </a:cubicBezTo>
                <a:cubicBezTo>
                  <a:pt x="5014" y="12064"/>
                  <a:pt x="5567" y="10731"/>
                  <a:pt x="6828" y="9712"/>
                </a:cubicBezTo>
                <a:cubicBezTo>
                  <a:pt x="7783" y="8939"/>
                  <a:pt x="8702" y="8589"/>
                  <a:pt x="10262" y="8407"/>
                </a:cubicBezTo>
                <a:lnTo>
                  <a:pt x="10673" y="8361"/>
                </a:lnTo>
                <a:lnTo>
                  <a:pt x="10752" y="6762"/>
                </a:lnTo>
                <a:cubicBezTo>
                  <a:pt x="10797" y="5884"/>
                  <a:pt x="10805" y="5061"/>
                  <a:pt x="10767" y="4940"/>
                </a:cubicBezTo>
                <a:cubicBezTo>
                  <a:pt x="10729" y="4818"/>
                  <a:pt x="10756" y="4601"/>
                  <a:pt x="10825" y="4457"/>
                </a:cubicBezTo>
                <a:cubicBezTo>
                  <a:pt x="10948" y="4198"/>
                  <a:pt x="10951" y="4198"/>
                  <a:pt x="11661" y="4256"/>
                </a:cubicBezTo>
                <a:cubicBezTo>
                  <a:pt x="13826" y="4432"/>
                  <a:pt x="16054" y="6244"/>
                  <a:pt x="16243" y="7987"/>
                </a:cubicBezTo>
                <a:lnTo>
                  <a:pt x="16308" y="8591"/>
                </a:lnTo>
                <a:lnTo>
                  <a:pt x="18876" y="8620"/>
                </a:lnTo>
                <a:lnTo>
                  <a:pt x="21444" y="8643"/>
                </a:lnTo>
                <a:lnTo>
                  <a:pt x="21444" y="8010"/>
                </a:lnTo>
                <a:cubicBezTo>
                  <a:pt x="21444" y="6684"/>
                  <a:pt x="20552" y="4698"/>
                  <a:pt x="19403" y="3479"/>
                </a:cubicBezTo>
                <a:cubicBezTo>
                  <a:pt x="18792" y="2832"/>
                  <a:pt x="17508" y="1871"/>
                  <a:pt x="16647" y="1415"/>
                </a:cubicBezTo>
                <a:cubicBezTo>
                  <a:pt x="15221" y="661"/>
                  <a:pt x="12383" y="-80"/>
                  <a:pt x="11257" y="7"/>
                </a:cubicBezTo>
                <a:close/>
              </a:path>
            </a:pathLst>
          </a:custGeom>
          <a:ln w="12700">
            <a:miter lim="400000"/>
          </a:ln>
          <a:effectLst>
            <a:reflection stA="29514" endPos="40000" dir="5400000" sy="-100000" algn="bl" rotWithShape="0"/>
          </a:effectLst>
        </p:spPr>
      </p:pic>
      <p:sp>
        <p:nvSpPr>
          <p:cNvPr id="42" name="СурГУ">
            <a:extLst>
              <a:ext uri="{FF2B5EF4-FFF2-40B4-BE49-F238E27FC236}">
                <a16:creationId xmlns:a16="http://schemas.microsoft.com/office/drawing/2014/main" id="{9EA8A588-3D98-9912-E6AE-2F2BCACAD424}"/>
              </a:ext>
            </a:extLst>
          </p:cNvPr>
          <p:cNvSpPr txBox="1"/>
          <p:nvPr/>
        </p:nvSpPr>
        <p:spPr>
          <a:xfrm>
            <a:off x="729825" y="134759"/>
            <a:ext cx="1556175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600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rPr sz="1800" dirty="0" err="1"/>
              <a:t>СурГУ</a:t>
            </a:r>
            <a:endParaRPr sz="2000" dirty="0"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354078" y="883478"/>
            <a:ext cx="7646922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55" dirty="0">
                <a:solidFill>
                  <a:schemeClr val="tx2"/>
                </a:solidFill>
                <a:latin typeface="Century Gothic" panose="020B0502020202020204" pitchFamily="34" charset="0"/>
              </a:rPr>
              <a:t>АКТУАЛЬНОСТЬ</a:t>
            </a:r>
            <a:r>
              <a:rPr sz="4400" b="1" spc="-130" dirty="0">
                <a:solidFill>
                  <a:schemeClr val="tx2"/>
                </a:solidFill>
                <a:latin typeface="Century Gothic" panose="020B0502020202020204" pitchFamily="34" charset="0"/>
              </a:rPr>
              <a:t> </a:t>
            </a:r>
            <a:r>
              <a:rPr sz="4400" b="1" spc="40" dirty="0">
                <a:solidFill>
                  <a:schemeClr val="tx2"/>
                </a:solidFill>
                <a:latin typeface="Century Gothic" panose="020B0502020202020204" pitchFamily="34" charset="0"/>
              </a:rPr>
              <a:t>ПРОЕКТА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83000">
              <a:schemeClr val="tx2">
                <a:lumMod val="25000"/>
                <a:lumOff val="7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400" y="75567"/>
            <a:ext cx="8724900" cy="995585"/>
          </a:xfrm>
          <a:prstGeom prst="rect">
            <a:avLst/>
          </a:prstGeom>
        </p:spPr>
        <p:txBody>
          <a:bodyPr vert="horz" wrap="square" lIns="0" tIns="315397" rIns="0" bIns="0" rtlCol="0">
            <a:spAutoFit/>
          </a:bodyPr>
          <a:lstStyle/>
          <a:p>
            <a:pPr marL="56515" algn="ctr">
              <a:lnSpc>
                <a:spcPct val="100000"/>
              </a:lnSpc>
              <a:spcBef>
                <a:spcPts val="100"/>
              </a:spcBef>
            </a:pPr>
            <a:r>
              <a:rPr sz="4400" spc="105" dirty="0">
                <a:solidFill>
                  <a:schemeClr val="tx2"/>
                </a:solidFill>
                <a:latin typeface="Century Gothic" panose="020B0502020202020204" pitchFamily="34" charset="0"/>
              </a:rPr>
              <a:t>ЦЕЛЕВАЯ</a:t>
            </a:r>
            <a:r>
              <a:rPr sz="4400" spc="-235" dirty="0">
                <a:solidFill>
                  <a:schemeClr val="tx2"/>
                </a:solidFill>
                <a:latin typeface="Century Gothic" panose="020B0502020202020204" pitchFamily="34" charset="0"/>
              </a:rPr>
              <a:t> </a:t>
            </a:r>
            <a:r>
              <a:rPr sz="4400" spc="70" dirty="0">
                <a:solidFill>
                  <a:schemeClr val="tx2"/>
                </a:solidFill>
                <a:latin typeface="Century Gothic" panose="020B0502020202020204" pitchFamily="34" charset="0"/>
              </a:rPr>
              <a:t>АУДИТОРИЯ</a:t>
            </a:r>
          </a:p>
        </p:txBody>
      </p:sp>
      <p:sp>
        <p:nvSpPr>
          <p:cNvPr id="16" name="Скругленный прямоугольник 15">
            <a:extLst>
              <a:ext uri="{FF2B5EF4-FFF2-40B4-BE49-F238E27FC236}">
                <a16:creationId xmlns:a16="http://schemas.microsoft.com/office/drawing/2014/main" id="{320DDDD2-63EF-9F74-17EE-74992993743F}"/>
              </a:ext>
            </a:extLst>
          </p:cNvPr>
          <p:cNvSpPr/>
          <p:nvPr/>
        </p:nvSpPr>
        <p:spPr>
          <a:xfrm>
            <a:off x="1143000" y="1676460"/>
            <a:ext cx="2514600" cy="2881313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Clr>
                <a:schemeClr val="tx2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2"/>
                </a:solidFill>
                <a:latin typeface="Century Gothic" panose="020B0502020202020204" pitchFamily="34" charset="0"/>
              </a:rPr>
              <a:t>Студенты и школьники (14-25 лет)</a:t>
            </a:r>
          </a:p>
          <a:p>
            <a:pPr marL="285750" indent="-285750">
              <a:buClr>
                <a:schemeClr val="tx2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2"/>
                </a:solidFill>
                <a:latin typeface="Century Gothic" panose="020B0502020202020204" pitchFamily="34" charset="0"/>
              </a:rPr>
              <a:t>Офисные сотрудники (26-45 лет)</a:t>
            </a:r>
          </a:p>
          <a:p>
            <a:pPr marL="285750" indent="-285750">
              <a:buClr>
                <a:schemeClr val="tx2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2"/>
                </a:solidFill>
                <a:latin typeface="Century Gothic" panose="020B0502020202020204" pitchFamily="34" charset="0"/>
              </a:rPr>
              <a:t>Родители</a:t>
            </a:r>
            <a:r>
              <a:rPr lang="en-US" sz="1600" dirty="0">
                <a:solidFill>
                  <a:schemeClr val="tx2"/>
                </a:solidFill>
                <a:latin typeface="Century Gothic" panose="020B0502020202020204" pitchFamily="34" charset="0"/>
              </a:rPr>
              <a:t>, </a:t>
            </a:r>
            <a:r>
              <a:rPr lang="ru-RU" sz="1600" dirty="0">
                <a:solidFill>
                  <a:schemeClr val="tx2"/>
                </a:solidFill>
                <a:latin typeface="Century Gothic" panose="020B0502020202020204" pitchFamily="34" charset="0"/>
              </a:rPr>
              <a:t>которые хотят проверить осанку детей</a:t>
            </a:r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id="{BA13A8E1-EBB5-5442-F416-FE4E0FF48942}"/>
              </a:ext>
            </a:extLst>
          </p:cNvPr>
          <p:cNvSpPr/>
          <p:nvPr/>
        </p:nvSpPr>
        <p:spPr>
          <a:xfrm>
            <a:off x="5181600" y="1676459"/>
            <a:ext cx="2514600" cy="2881313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Clr>
                <a:schemeClr val="tx2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/>
                </a:solidFill>
                <a:latin typeface="Century Gothic" panose="020B0502020202020204" pitchFamily="34" charset="0"/>
              </a:rPr>
              <a:t>ВУЗы и школы</a:t>
            </a:r>
          </a:p>
          <a:p>
            <a:pPr marL="285750" indent="-285750">
              <a:buClr>
                <a:schemeClr val="tx2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/>
                </a:solidFill>
                <a:latin typeface="Century Gothic" panose="020B0502020202020204" pitchFamily="34" charset="0"/>
              </a:rPr>
              <a:t>Фитнес-клубы </a:t>
            </a:r>
          </a:p>
          <a:p>
            <a:pPr marL="285750" indent="-285750">
              <a:buClr>
                <a:schemeClr val="tx2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/>
                </a:solidFill>
                <a:latin typeface="Century Gothic" panose="020B0502020202020204" pitchFamily="34" charset="0"/>
              </a:rPr>
              <a:t>Реабилитационные центры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5D50F00-170D-26B2-5C69-7F28ABB97748}"/>
              </a:ext>
            </a:extLst>
          </p:cNvPr>
          <p:cNvSpPr txBox="1"/>
          <p:nvPr/>
        </p:nvSpPr>
        <p:spPr>
          <a:xfrm>
            <a:off x="1982500" y="1276350"/>
            <a:ext cx="6832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  <a:latin typeface="Century Gothic" panose="020B0502020202020204" pitchFamily="34" charset="0"/>
              </a:rPr>
              <a:t>B2C</a:t>
            </a:r>
            <a:endParaRPr lang="ru-RU" sz="2000" b="1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19C5CDC-E92B-01CB-C91F-9DF4E5A96BE0}"/>
              </a:ext>
            </a:extLst>
          </p:cNvPr>
          <p:cNvSpPr txBox="1"/>
          <p:nvPr/>
        </p:nvSpPr>
        <p:spPr>
          <a:xfrm>
            <a:off x="6115050" y="1307127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Century Gothic" panose="020B0502020202020204" pitchFamily="34" charset="0"/>
              </a:rPr>
              <a:t>B2B</a:t>
            </a:r>
            <a:endParaRPr lang="ru-RU" b="1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19067461-1470-62CD-8716-F8A339E109C9}"/>
              </a:ext>
            </a:extLst>
          </p:cNvPr>
          <p:cNvCxnSpPr>
            <a:cxnSpLocks/>
          </p:cNvCxnSpPr>
          <p:nvPr/>
        </p:nvCxnSpPr>
        <p:spPr>
          <a:xfrm flipH="1">
            <a:off x="2665700" y="1071152"/>
            <a:ext cx="687100" cy="235975"/>
          </a:xfrm>
          <a:prstGeom prst="straightConnector1">
            <a:avLst/>
          </a:prstGeom>
          <a:ln w="76200">
            <a:solidFill>
              <a:schemeClr val="tx2">
                <a:lumMod val="50000"/>
                <a:lumOff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17ED5E27-49C3-DB19-77C9-F919A680AE34}"/>
              </a:ext>
            </a:extLst>
          </p:cNvPr>
          <p:cNvCxnSpPr>
            <a:cxnSpLocks/>
          </p:cNvCxnSpPr>
          <p:nvPr/>
        </p:nvCxnSpPr>
        <p:spPr>
          <a:xfrm>
            <a:off x="5427950" y="1071152"/>
            <a:ext cx="687100" cy="235975"/>
          </a:xfrm>
          <a:prstGeom prst="straightConnector1">
            <a:avLst/>
          </a:prstGeom>
          <a:ln w="76200">
            <a:solidFill>
              <a:schemeClr val="tx2">
                <a:lumMod val="50000"/>
                <a:lumOff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Изображение" descr="Изображение">
            <a:extLst>
              <a:ext uri="{FF2B5EF4-FFF2-40B4-BE49-F238E27FC236}">
                <a16:creationId xmlns:a16="http://schemas.microsoft.com/office/drawing/2014/main" id="{8931003E-8E20-12E0-6E27-AE4E6FE284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4541" y="133350"/>
            <a:ext cx="455059" cy="5686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2" h="21413" extrusionOk="0">
                <a:moveTo>
                  <a:pt x="11257" y="7"/>
                </a:moveTo>
                <a:cubicBezTo>
                  <a:pt x="10918" y="33"/>
                  <a:pt x="10876" y="71"/>
                  <a:pt x="10803" y="403"/>
                </a:cubicBezTo>
                <a:cubicBezTo>
                  <a:pt x="10758" y="606"/>
                  <a:pt x="10720" y="1511"/>
                  <a:pt x="10716" y="2410"/>
                </a:cubicBezTo>
                <a:cubicBezTo>
                  <a:pt x="10709" y="4301"/>
                  <a:pt x="10816" y="4149"/>
                  <a:pt x="9353" y="4261"/>
                </a:cubicBezTo>
                <a:cubicBezTo>
                  <a:pt x="6449" y="4484"/>
                  <a:pt x="3554" y="5891"/>
                  <a:pt x="1857" y="7901"/>
                </a:cubicBezTo>
                <a:cubicBezTo>
                  <a:pt x="1001" y="8915"/>
                  <a:pt x="570" y="9799"/>
                  <a:pt x="198" y="11322"/>
                </a:cubicBezTo>
                <a:cubicBezTo>
                  <a:pt x="82" y="11796"/>
                  <a:pt x="17" y="12267"/>
                  <a:pt x="3" y="12736"/>
                </a:cubicBezTo>
                <a:cubicBezTo>
                  <a:pt x="-98" y="16022"/>
                  <a:pt x="2231" y="19104"/>
                  <a:pt x="6150" y="20665"/>
                </a:cubicBezTo>
                <a:cubicBezTo>
                  <a:pt x="7063" y="21029"/>
                  <a:pt x="7575" y="21154"/>
                  <a:pt x="8689" y="21292"/>
                </a:cubicBezTo>
                <a:cubicBezTo>
                  <a:pt x="10533" y="21520"/>
                  <a:pt x="12684" y="21420"/>
                  <a:pt x="14172" y="21039"/>
                </a:cubicBezTo>
                <a:cubicBezTo>
                  <a:pt x="17813" y="20105"/>
                  <a:pt x="20714" y="17367"/>
                  <a:pt x="21300" y="14306"/>
                </a:cubicBezTo>
                <a:cubicBezTo>
                  <a:pt x="21398" y="13795"/>
                  <a:pt x="21480" y="13250"/>
                  <a:pt x="21488" y="13098"/>
                </a:cubicBezTo>
                <a:lnTo>
                  <a:pt x="21502" y="12822"/>
                </a:lnTo>
                <a:lnTo>
                  <a:pt x="18905" y="12822"/>
                </a:lnTo>
                <a:lnTo>
                  <a:pt x="16308" y="12822"/>
                </a:lnTo>
                <a:lnTo>
                  <a:pt x="16235" y="13374"/>
                </a:lnTo>
                <a:cubicBezTo>
                  <a:pt x="16140" y="14094"/>
                  <a:pt x="15906" y="14585"/>
                  <a:pt x="15341" y="15249"/>
                </a:cubicBezTo>
                <a:cubicBezTo>
                  <a:pt x="14758" y="15933"/>
                  <a:pt x="13956" y="16466"/>
                  <a:pt x="12946" y="16847"/>
                </a:cubicBezTo>
                <a:cubicBezTo>
                  <a:pt x="12243" y="17112"/>
                  <a:pt x="12016" y="17153"/>
                  <a:pt x="10969" y="17181"/>
                </a:cubicBezTo>
                <a:cubicBezTo>
                  <a:pt x="9096" y="17230"/>
                  <a:pt x="7951" y="16847"/>
                  <a:pt x="6633" y="15737"/>
                </a:cubicBezTo>
                <a:cubicBezTo>
                  <a:pt x="5831" y="15063"/>
                  <a:pt x="5418" y="14384"/>
                  <a:pt x="5262" y="13489"/>
                </a:cubicBezTo>
                <a:cubicBezTo>
                  <a:pt x="5014" y="12064"/>
                  <a:pt x="5567" y="10731"/>
                  <a:pt x="6828" y="9712"/>
                </a:cubicBezTo>
                <a:cubicBezTo>
                  <a:pt x="7783" y="8939"/>
                  <a:pt x="8702" y="8589"/>
                  <a:pt x="10262" y="8407"/>
                </a:cubicBezTo>
                <a:lnTo>
                  <a:pt x="10673" y="8361"/>
                </a:lnTo>
                <a:lnTo>
                  <a:pt x="10752" y="6762"/>
                </a:lnTo>
                <a:cubicBezTo>
                  <a:pt x="10797" y="5884"/>
                  <a:pt x="10805" y="5061"/>
                  <a:pt x="10767" y="4940"/>
                </a:cubicBezTo>
                <a:cubicBezTo>
                  <a:pt x="10729" y="4818"/>
                  <a:pt x="10756" y="4601"/>
                  <a:pt x="10825" y="4457"/>
                </a:cubicBezTo>
                <a:cubicBezTo>
                  <a:pt x="10948" y="4198"/>
                  <a:pt x="10951" y="4198"/>
                  <a:pt x="11661" y="4256"/>
                </a:cubicBezTo>
                <a:cubicBezTo>
                  <a:pt x="13826" y="4432"/>
                  <a:pt x="16054" y="6244"/>
                  <a:pt x="16243" y="7987"/>
                </a:cubicBezTo>
                <a:lnTo>
                  <a:pt x="16308" y="8591"/>
                </a:lnTo>
                <a:lnTo>
                  <a:pt x="18876" y="8620"/>
                </a:lnTo>
                <a:lnTo>
                  <a:pt x="21444" y="8643"/>
                </a:lnTo>
                <a:lnTo>
                  <a:pt x="21444" y="8010"/>
                </a:lnTo>
                <a:cubicBezTo>
                  <a:pt x="21444" y="6684"/>
                  <a:pt x="20552" y="4698"/>
                  <a:pt x="19403" y="3479"/>
                </a:cubicBezTo>
                <a:cubicBezTo>
                  <a:pt x="18792" y="2832"/>
                  <a:pt x="17508" y="1871"/>
                  <a:pt x="16647" y="1415"/>
                </a:cubicBezTo>
                <a:cubicBezTo>
                  <a:pt x="15221" y="661"/>
                  <a:pt x="12383" y="-80"/>
                  <a:pt x="11257" y="7"/>
                </a:cubicBezTo>
                <a:close/>
              </a:path>
            </a:pathLst>
          </a:custGeom>
          <a:ln w="12700">
            <a:miter lim="400000"/>
          </a:ln>
          <a:effectLst>
            <a:reflection stA="29514" endPos="40000" dir="5400000" sy="-100000" algn="bl" rotWithShape="0"/>
          </a:effectLst>
        </p:spPr>
      </p:pic>
      <p:sp>
        <p:nvSpPr>
          <p:cNvPr id="28" name="СурГУ">
            <a:extLst>
              <a:ext uri="{FF2B5EF4-FFF2-40B4-BE49-F238E27FC236}">
                <a16:creationId xmlns:a16="http://schemas.microsoft.com/office/drawing/2014/main" id="{97E922FA-5FDD-775E-3C1D-784D19CF2AA6}"/>
              </a:ext>
            </a:extLst>
          </p:cNvPr>
          <p:cNvSpPr txBox="1"/>
          <p:nvPr/>
        </p:nvSpPr>
        <p:spPr>
          <a:xfrm>
            <a:off x="729825" y="134759"/>
            <a:ext cx="1556175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600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rPr sz="1800" dirty="0" err="1"/>
              <a:t>СурГУ</a:t>
            </a:r>
            <a:endParaRPr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9819" y="158697"/>
            <a:ext cx="7886700" cy="937877"/>
          </a:xfrm>
          <a:prstGeom prst="rect">
            <a:avLst/>
          </a:prstGeom>
        </p:spPr>
        <p:txBody>
          <a:bodyPr vert="horz" wrap="square" lIns="0" tIns="258247" rIns="0" bIns="0" rtlCol="0">
            <a:spAutoFit/>
          </a:bodyPr>
          <a:lstStyle/>
          <a:p>
            <a:pPr marL="56515">
              <a:lnSpc>
                <a:spcPct val="100000"/>
              </a:lnSpc>
              <a:spcBef>
                <a:spcPts val="100"/>
              </a:spcBef>
            </a:pPr>
            <a:r>
              <a:rPr sz="4400" spc="125" dirty="0">
                <a:solidFill>
                  <a:schemeClr val="tx2"/>
                </a:solidFill>
                <a:latin typeface="Century Gothic" panose="020B0502020202020204" pitchFamily="34" charset="0"/>
              </a:rPr>
              <a:t>ПРОБЛЕМА</a:t>
            </a:r>
          </a:p>
        </p:txBody>
      </p:sp>
      <p:sp>
        <p:nvSpPr>
          <p:cNvPr id="4" name="object 4"/>
          <p:cNvSpPr/>
          <p:nvPr/>
        </p:nvSpPr>
        <p:spPr>
          <a:xfrm>
            <a:off x="0" y="4774003"/>
            <a:ext cx="401955" cy="369570"/>
          </a:xfrm>
          <a:custGeom>
            <a:avLst/>
            <a:gdLst/>
            <a:ahLst/>
            <a:cxnLst/>
            <a:rect l="l" t="t" r="r" b="b"/>
            <a:pathLst>
              <a:path w="401955" h="369570">
                <a:moveTo>
                  <a:pt x="0" y="0"/>
                </a:moveTo>
                <a:lnTo>
                  <a:pt x="401715" y="0"/>
                </a:lnTo>
                <a:lnTo>
                  <a:pt x="401715" y="369496"/>
                </a:lnTo>
                <a:lnTo>
                  <a:pt x="0" y="369496"/>
                </a:lnTo>
                <a:lnTo>
                  <a:pt x="0" y="0"/>
                </a:lnTo>
                <a:close/>
              </a:path>
            </a:pathLst>
          </a:custGeom>
          <a:solidFill>
            <a:srgbClr val="DBE6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Скругленный прямоугольник 15">
            <a:extLst>
              <a:ext uri="{FF2B5EF4-FFF2-40B4-BE49-F238E27FC236}">
                <a16:creationId xmlns:a16="http://schemas.microsoft.com/office/drawing/2014/main" id="{51AD79EB-582E-E54B-3184-6A155371DC5B}"/>
              </a:ext>
            </a:extLst>
          </p:cNvPr>
          <p:cNvSpPr/>
          <p:nvPr/>
        </p:nvSpPr>
        <p:spPr>
          <a:xfrm>
            <a:off x="401955" y="1142057"/>
            <a:ext cx="4648200" cy="1946850"/>
          </a:xfrm>
          <a:prstGeom prst="roundRect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CF84247-590C-9420-D8B3-08F9AED21B5D}"/>
              </a:ext>
            </a:extLst>
          </p:cNvPr>
          <p:cNvSpPr txBox="1"/>
          <p:nvPr/>
        </p:nvSpPr>
        <p:spPr>
          <a:xfrm>
            <a:off x="602174" y="1057582"/>
            <a:ext cx="5791200" cy="1800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sz="1500" dirty="0">
                <a:latin typeface="Century Gothic" panose="020B0502020202020204" pitchFamily="34" charset="0"/>
              </a:rPr>
              <a:t>❌ Человек не знает:</a:t>
            </a:r>
          </a:p>
          <a:p>
            <a:endParaRPr lang="ru-RU" sz="1500" dirty="0">
              <a:latin typeface="Century Gothic" panose="020B0502020202020204" pitchFamily="34" charset="0"/>
            </a:endParaRPr>
          </a:p>
          <a:p>
            <a:r>
              <a:rPr lang="ru-RU" sz="1500" dirty="0">
                <a:latin typeface="Century Gothic" panose="020B0502020202020204" pitchFamily="34" charset="0"/>
              </a:rPr>
              <a:t>· Является ли его осанка нормальной?</a:t>
            </a:r>
          </a:p>
          <a:p>
            <a:r>
              <a:rPr lang="ru-RU" sz="1500" dirty="0">
                <a:latin typeface="Century Gothic" panose="020B0502020202020204" pitchFamily="34" charset="0"/>
              </a:rPr>
              <a:t>· Ухудшается ли она со временем?</a:t>
            </a:r>
          </a:p>
          <a:p>
            <a:r>
              <a:rPr lang="ru-RU" sz="1500" dirty="0">
                <a:latin typeface="Century Gothic" panose="020B0502020202020204" pitchFamily="34" charset="0"/>
              </a:rPr>
              <a:t>· Когда уже пора идти к врачу?</a:t>
            </a:r>
          </a:p>
          <a:p>
            <a:endParaRPr lang="ru-RU" dirty="0"/>
          </a:p>
        </p:txBody>
      </p:sp>
      <p:sp>
        <p:nvSpPr>
          <p:cNvPr id="19" name="Скругленный прямоугольник 18">
            <a:extLst>
              <a:ext uri="{FF2B5EF4-FFF2-40B4-BE49-F238E27FC236}">
                <a16:creationId xmlns:a16="http://schemas.microsoft.com/office/drawing/2014/main" id="{3A0952B9-7057-547A-4A1F-681F66B6FF1C}"/>
              </a:ext>
            </a:extLst>
          </p:cNvPr>
          <p:cNvSpPr/>
          <p:nvPr/>
        </p:nvSpPr>
        <p:spPr>
          <a:xfrm>
            <a:off x="4267200" y="3175097"/>
            <a:ext cx="4648200" cy="1911253"/>
          </a:xfrm>
          <a:prstGeom prst="roundRect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BA64B64-BB16-9299-397D-E6B4C3E988C6}"/>
              </a:ext>
            </a:extLst>
          </p:cNvPr>
          <p:cNvSpPr txBox="1"/>
          <p:nvPr/>
        </p:nvSpPr>
        <p:spPr>
          <a:xfrm>
            <a:off x="4343400" y="3276643"/>
            <a:ext cx="4572000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500" dirty="0">
                <a:latin typeface="Century Gothic" panose="020B0502020202020204" pitchFamily="34" charset="0"/>
              </a:rPr>
              <a:t>❌ Существующие решения не работают:</a:t>
            </a:r>
            <a:endParaRPr lang="en-US" sz="1500" dirty="0">
              <a:latin typeface="Century Gothic" panose="020B0502020202020204" pitchFamily="34" charset="0"/>
            </a:endParaRPr>
          </a:p>
          <a:p>
            <a:endParaRPr lang="ru-RU" sz="1500" dirty="0">
              <a:latin typeface="Century Gothic" panose="020B0502020202020204" pitchFamily="34" charset="0"/>
            </a:endParaRPr>
          </a:p>
          <a:p>
            <a:r>
              <a:rPr lang="ru-RU" sz="1500" dirty="0">
                <a:latin typeface="Century Gothic" panose="020B0502020202020204" pitchFamily="34" charset="0"/>
              </a:rPr>
              <a:t>· Врач-ортопед — дорого и долго</a:t>
            </a:r>
          </a:p>
          <a:p>
            <a:r>
              <a:rPr lang="ru-RU" sz="1500" dirty="0">
                <a:latin typeface="Century Gothic" panose="020B0502020202020204" pitchFamily="34" charset="0"/>
              </a:rPr>
              <a:t>· Рентген — есть облучение, нельзя делать часто</a:t>
            </a:r>
          </a:p>
          <a:p>
            <a:r>
              <a:rPr lang="ru-RU" sz="1500" dirty="0">
                <a:latin typeface="Century Gothic" panose="020B0502020202020204" pitchFamily="34" charset="0"/>
              </a:rPr>
              <a:t>· Фитнес-приложения — не диагностируют, а только дают упражнения</a:t>
            </a:r>
          </a:p>
        </p:txBody>
      </p:sp>
      <p:sp>
        <p:nvSpPr>
          <p:cNvPr id="20" name="Полилиния 19">
            <a:extLst>
              <a:ext uri="{FF2B5EF4-FFF2-40B4-BE49-F238E27FC236}">
                <a16:creationId xmlns:a16="http://schemas.microsoft.com/office/drawing/2014/main" id="{915BBCC1-F84B-4CC5-D287-DC65D9D47F58}"/>
              </a:ext>
            </a:extLst>
          </p:cNvPr>
          <p:cNvSpPr/>
          <p:nvPr/>
        </p:nvSpPr>
        <p:spPr>
          <a:xfrm>
            <a:off x="5715000" y="-95250"/>
            <a:ext cx="3946849" cy="1838130"/>
          </a:xfrm>
          <a:custGeom>
            <a:avLst/>
            <a:gdLst>
              <a:gd name="csX0" fmla="*/ 0 w 3946849"/>
              <a:gd name="csY0" fmla="*/ 0 h 1838130"/>
              <a:gd name="csX1" fmla="*/ 1138334 w 3946849"/>
              <a:gd name="csY1" fmla="*/ 979714 h 1838130"/>
              <a:gd name="csX2" fmla="*/ 3321697 w 3946849"/>
              <a:gd name="csY2" fmla="*/ 1073020 h 1838130"/>
              <a:gd name="csX3" fmla="*/ 3946849 w 3946849"/>
              <a:gd name="csY3" fmla="*/ 1838130 h 1838130"/>
              <a:gd name="csX4" fmla="*/ 3946849 w 3946849"/>
              <a:gd name="csY4" fmla="*/ 1838130 h 183813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3946849" h="1838130">
                <a:moveTo>
                  <a:pt x="0" y="0"/>
                </a:moveTo>
                <a:cubicBezTo>
                  <a:pt x="292359" y="400438"/>
                  <a:pt x="584718" y="800877"/>
                  <a:pt x="1138334" y="979714"/>
                </a:cubicBezTo>
                <a:cubicBezTo>
                  <a:pt x="1691950" y="1158551"/>
                  <a:pt x="2853611" y="929951"/>
                  <a:pt x="3321697" y="1073020"/>
                </a:cubicBezTo>
                <a:cubicBezTo>
                  <a:pt x="3789783" y="1216089"/>
                  <a:pt x="3946849" y="1838130"/>
                  <a:pt x="3946849" y="1838130"/>
                </a:cubicBezTo>
                <a:lnTo>
                  <a:pt x="3946849" y="1838130"/>
                </a:lnTo>
              </a:path>
            </a:pathLst>
          </a:custGeom>
          <a:noFill/>
          <a:ln w="2127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>
            <a:extLst>
              <a:ext uri="{FF2B5EF4-FFF2-40B4-BE49-F238E27FC236}">
                <a16:creationId xmlns:a16="http://schemas.microsoft.com/office/drawing/2014/main" id="{F252ED5B-6E13-41E6-7555-85DF690AAB19}"/>
              </a:ext>
            </a:extLst>
          </p:cNvPr>
          <p:cNvSpPr/>
          <p:nvPr/>
        </p:nvSpPr>
        <p:spPr>
          <a:xfrm>
            <a:off x="-228600" y="3403559"/>
            <a:ext cx="3828661" cy="1911253"/>
          </a:xfrm>
          <a:custGeom>
            <a:avLst/>
            <a:gdLst>
              <a:gd name="csX0" fmla="*/ 0 w 3340359"/>
              <a:gd name="csY0" fmla="*/ 0 h 1539551"/>
              <a:gd name="csX1" fmla="*/ 1371600 w 3340359"/>
              <a:gd name="csY1" fmla="*/ 261257 h 1539551"/>
              <a:gd name="csX2" fmla="*/ 2015412 w 3340359"/>
              <a:gd name="csY2" fmla="*/ 1315617 h 1539551"/>
              <a:gd name="csX3" fmla="*/ 3340359 w 3340359"/>
              <a:gd name="csY3" fmla="*/ 1539551 h 153955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3340359" h="1539551">
                <a:moveTo>
                  <a:pt x="0" y="0"/>
                </a:moveTo>
                <a:cubicBezTo>
                  <a:pt x="517849" y="20994"/>
                  <a:pt x="1035698" y="41988"/>
                  <a:pt x="1371600" y="261257"/>
                </a:cubicBezTo>
                <a:cubicBezTo>
                  <a:pt x="1707502" y="480526"/>
                  <a:pt x="1687286" y="1102568"/>
                  <a:pt x="2015412" y="1315617"/>
                </a:cubicBezTo>
                <a:cubicBezTo>
                  <a:pt x="2343538" y="1528666"/>
                  <a:pt x="3057331" y="1413588"/>
                  <a:pt x="3340359" y="1539551"/>
                </a:cubicBezTo>
              </a:path>
            </a:pathLst>
          </a:custGeom>
          <a:noFill/>
          <a:ln w="2222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Изображение" descr="Изображение">
            <a:extLst>
              <a:ext uri="{FF2B5EF4-FFF2-40B4-BE49-F238E27FC236}">
                <a16:creationId xmlns:a16="http://schemas.microsoft.com/office/drawing/2014/main" id="{627AC826-74E5-57D8-0B4D-2BC5D3A666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4541" y="133350"/>
            <a:ext cx="455059" cy="5686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2" h="21413" extrusionOk="0">
                <a:moveTo>
                  <a:pt x="11257" y="7"/>
                </a:moveTo>
                <a:cubicBezTo>
                  <a:pt x="10918" y="33"/>
                  <a:pt x="10876" y="71"/>
                  <a:pt x="10803" y="403"/>
                </a:cubicBezTo>
                <a:cubicBezTo>
                  <a:pt x="10758" y="606"/>
                  <a:pt x="10720" y="1511"/>
                  <a:pt x="10716" y="2410"/>
                </a:cubicBezTo>
                <a:cubicBezTo>
                  <a:pt x="10709" y="4301"/>
                  <a:pt x="10816" y="4149"/>
                  <a:pt x="9353" y="4261"/>
                </a:cubicBezTo>
                <a:cubicBezTo>
                  <a:pt x="6449" y="4484"/>
                  <a:pt x="3554" y="5891"/>
                  <a:pt x="1857" y="7901"/>
                </a:cubicBezTo>
                <a:cubicBezTo>
                  <a:pt x="1001" y="8915"/>
                  <a:pt x="570" y="9799"/>
                  <a:pt x="198" y="11322"/>
                </a:cubicBezTo>
                <a:cubicBezTo>
                  <a:pt x="82" y="11796"/>
                  <a:pt x="17" y="12267"/>
                  <a:pt x="3" y="12736"/>
                </a:cubicBezTo>
                <a:cubicBezTo>
                  <a:pt x="-98" y="16022"/>
                  <a:pt x="2231" y="19104"/>
                  <a:pt x="6150" y="20665"/>
                </a:cubicBezTo>
                <a:cubicBezTo>
                  <a:pt x="7063" y="21029"/>
                  <a:pt x="7575" y="21154"/>
                  <a:pt x="8689" y="21292"/>
                </a:cubicBezTo>
                <a:cubicBezTo>
                  <a:pt x="10533" y="21520"/>
                  <a:pt x="12684" y="21420"/>
                  <a:pt x="14172" y="21039"/>
                </a:cubicBezTo>
                <a:cubicBezTo>
                  <a:pt x="17813" y="20105"/>
                  <a:pt x="20714" y="17367"/>
                  <a:pt x="21300" y="14306"/>
                </a:cubicBezTo>
                <a:cubicBezTo>
                  <a:pt x="21398" y="13795"/>
                  <a:pt x="21480" y="13250"/>
                  <a:pt x="21488" y="13098"/>
                </a:cubicBezTo>
                <a:lnTo>
                  <a:pt x="21502" y="12822"/>
                </a:lnTo>
                <a:lnTo>
                  <a:pt x="18905" y="12822"/>
                </a:lnTo>
                <a:lnTo>
                  <a:pt x="16308" y="12822"/>
                </a:lnTo>
                <a:lnTo>
                  <a:pt x="16235" y="13374"/>
                </a:lnTo>
                <a:cubicBezTo>
                  <a:pt x="16140" y="14094"/>
                  <a:pt x="15906" y="14585"/>
                  <a:pt x="15341" y="15249"/>
                </a:cubicBezTo>
                <a:cubicBezTo>
                  <a:pt x="14758" y="15933"/>
                  <a:pt x="13956" y="16466"/>
                  <a:pt x="12946" y="16847"/>
                </a:cubicBezTo>
                <a:cubicBezTo>
                  <a:pt x="12243" y="17112"/>
                  <a:pt x="12016" y="17153"/>
                  <a:pt x="10969" y="17181"/>
                </a:cubicBezTo>
                <a:cubicBezTo>
                  <a:pt x="9096" y="17230"/>
                  <a:pt x="7951" y="16847"/>
                  <a:pt x="6633" y="15737"/>
                </a:cubicBezTo>
                <a:cubicBezTo>
                  <a:pt x="5831" y="15063"/>
                  <a:pt x="5418" y="14384"/>
                  <a:pt x="5262" y="13489"/>
                </a:cubicBezTo>
                <a:cubicBezTo>
                  <a:pt x="5014" y="12064"/>
                  <a:pt x="5567" y="10731"/>
                  <a:pt x="6828" y="9712"/>
                </a:cubicBezTo>
                <a:cubicBezTo>
                  <a:pt x="7783" y="8939"/>
                  <a:pt x="8702" y="8589"/>
                  <a:pt x="10262" y="8407"/>
                </a:cubicBezTo>
                <a:lnTo>
                  <a:pt x="10673" y="8361"/>
                </a:lnTo>
                <a:lnTo>
                  <a:pt x="10752" y="6762"/>
                </a:lnTo>
                <a:cubicBezTo>
                  <a:pt x="10797" y="5884"/>
                  <a:pt x="10805" y="5061"/>
                  <a:pt x="10767" y="4940"/>
                </a:cubicBezTo>
                <a:cubicBezTo>
                  <a:pt x="10729" y="4818"/>
                  <a:pt x="10756" y="4601"/>
                  <a:pt x="10825" y="4457"/>
                </a:cubicBezTo>
                <a:cubicBezTo>
                  <a:pt x="10948" y="4198"/>
                  <a:pt x="10951" y="4198"/>
                  <a:pt x="11661" y="4256"/>
                </a:cubicBezTo>
                <a:cubicBezTo>
                  <a:pt x="13826" y="4432"/>
                  <a:pt x="16054" y="6244"/>
                  <a:pt x="16243" y="7987"/>
                </a:cubicBezTo>
                <a:lnTo>
                  <a:pt x="16308" y="8591"/>
                </a:lnTo>
                <a:lnTo>
                  <a:pt x="18876" y="8620"/>
                </a:lnTo>
                <a:lnTo>
                  <a:pt x="21444" y="8643"/>
                </a:lnTo>
                <a:lnTo>
                  <a:pt x="21444" y="8010"/>
                </a:lnTo>
                <a:cubicBezTo>
                  <a:pt x="21444" y="6684"/>
                  <a:pt x="20552" y="4698"/>
                  <a:pt x="19403" y="3479"/>
                </a:cubicBezTo>
                <a:cubicBezTo>
                  <a:pt x="18792" y="2832"/>
                  <a:pt x="17508" y="1871"/>
                  <a:pt x="16647" y="1415"/>
                </a:cubicBezTo>
                <a:cubicBezTo>
                  <a:pt x="15221" y="661"/>
                  <a:pt x="12383" y="-80"/>
                  <a:pt x="11257" y="7"/>
                </a:cubicBezTo>
                <a:close/>
              </a:path>
            </a:pathLst>
          </a:custGeom>
          <a:ln w="12700">
            <a:miter lim="400000"/>
          </a:ln>
          <a:effectLst>
            <a:reflection stA="29514" endPos="40000" dir="5400000" sy="-100000" algn="bl" rotWithShape="0"/>
          </a:effectLst>
        </p:spPr>
      </p:pic>
      <p:sp>
        <p:nvSpPr>
          <p:cNvPr id="24" name="СурГУ">
            <a:extLst>
              <a:ext uri="{FF2B5EF4-FFF2-40B4-BE49-F238E27FC236}">
                <a16:creationId xmlns:a16="http://schemas.microsoft.com/office/drawing/2014/main" id="{B6C0D9B0-B95B-BFB3-3C47-4CF1040E5B0D}"/>
              </a:ext>
            </a:extLst>
          </p:cNvPr>
          <p:cNvSpPr txBox="1"/>
          <p:nvPr/>
        </p:nvSpPr>
        <p:spPr>
          <a:xfrm>
            <a:off x="729825" y="134759"/>
            <a:ext cx="1556175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600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rPr sz="1800" dirty="0" err="1"/>
              <a:t>СурГУ</a:t>
            </a:r>
            <a:endParaRPr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Изображение выглядит как снимок экрана, Прямоугольник, дизайн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19E9F0EB-96F6-A7CD-C1EB-802C368C45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31806" y="7995"/>
            <a:ext cx="7886700" cy="934030"/>
          </a:xfrm>
          <a:prstGeom prst="rect">
            <a:avLst/>
          </a:prstGeom>
        </p:spPr>
        <p:txBody>
          <a:bodyPr vert="horz" wrap="square" lIns="0" tIns="315397" rIns="0" bIns="0" rtlCol="0">
            <a:spAutoFit/>
          </a:bodyPr>
          <a:lstStyle/>
          <a:p>
            <a:pPr marL="56515">
              <a:lnSpc>
                <a:spcPct val="100000"/>
              </a:lnSpc>
              <a:spcBef>
                <a:spcPts val="100"/>
              </a:spcBef>
            </a:pPr>
            <a:r>
              <a:rPr sz="4000" b="1" spc="105" dirty="0">
                <a:solidFill>
                  <a:schemeClr val="tx2"/>
                </a:solidFill>
                <a:latin typeface="Century Gothic" panose="020B0502020202020204" pitchFamily="34" charset="0"/>
              </a:rPr>
              <a:t>РЕШЕНИЕ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C5DB8D4-AE64-235A-7152-D7771C900607}"/>
              </a:ext>
            </a:extLst>
          </p:cNvPr>
          <p:cNvSpPr txBox="1"/>
          <p:nvPr/>
        </p:nvSpPr>
        <p:spPr>
          <a:xfrm>
            <a:off x="685800" y="1200730"/>
            <a:ext cx="5257800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500" dirty="0">
                <a:latin typeface="Century Gothic" panose="020B0502020202020204" pitchFamily="34" charset="0"/>
              </a:rPr>
              <a:t>🔬 Технология</a:t>
            </a:r>
          </a:p>
          <a:p>
            <a:r>
              <a:rPr lang="ru-RU" sz="1500" dirty="0">
                <a:latin typeface="Century Gothic" panose="020B0502020202020204" pitchFamily="34" charset="0"/>
              </a:rPr>
              <a:t>· Анализ осанки по фото или видео с обычной камеры</a:t>
            </a:r>
          </a:p>
          <a:p>
            <a:r>
              <a:rPr lang="ru-RU" sz="1500" dirty="0">
                <a:latin typeface="Century Gothic" panose="020B0502020202020204" pitchFamily="34" charset="0"/>
              </a:rPr>
              <a:t>· Нейросеть (</a:t>
            </a:r>
            <a:r>
              <a:rPr lang="ru-RU" sz="1500" dirty="0" err="1">
                <a:latin typeface="Century Gothic" panose="020B0502020202020204" pitchFamily="34" charset="0"/>
              </a:rPr>
              <a:t>MediaPipe</a:t>
            </a:r>
            <a:r>
              <a:rPr lang="ru-RU" sz="1500" dirty="0">
                <a:latin typeface="Century Gothic" panose="020B0502020202020204" pitchFamily="34" charset="0"/>
              </a:rPr>
              <a:t>) строит скелет человека и вычисляет углы:</a:t>
            </a:r>
          </a:p>
          <a:p>
            <a:r>
              <a:rPr lang="ru-RU" sz="1500" dirty="0">
                <a:latin typeface="Century Gothic" panose="020B0502020202020204" pitchFamily="34" charset="0"/>
              </a:rPr>
              <a:t>  · наклон головы</a:t>
            </a:r>
          </a:p>
          <a:p>
            <a:r>
              <a:rPr lang="ru-RU" sz="1500" dirty="0">
                <a:latin typeface="Century Gothic" panose="020B0502020202020204" pitchFamily="34" charset="0"/>
              </a:rPr>
              <a:t>  · уровень плеч</a:t>
            </a:r>
          </a:p>
          <a:p>
            <a:r>
              <a:rPr lang="ru-RU" sz="1500" dirty="0">
                <a:latin typeface="Century Gothic" panose="020B0502020202020204" pitchFamily="34" charset="0"/>
              </a:rPr>
              <a:t>  · прогиб позвоночника</a:t>
            </a:r>
          </a:p>
          <a:p>
            <a:endParaRPr lang="ru-RU" sz="1500" dirty="0">
              <a:latin typeface="Century Gothic" panose="020B0502020202020204" pitchFamily="34" charset="0"/>
            </a:endParaRPr>
          </a:p>
          <a:p>
            <a:endParaRPr lang="ru-RU" sz="1700" dirty="0">
              <a:latin typeface="Century Gothic" panose="020B0502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CE90C6A-11B7-11F3-DE7D-22152EAE1DE4}"/>
              </a:ext>
            </a:extLst>
          </p:cNvPr>
          <p:cNvSpPr txBox="1"/>
          <p:nvPr/>
        </p:nvSpPr>
        <p:spPr>
          <a:xfrm>
            <a:off x="6267450" y="1200341"/>
            <a:ext cx="230505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latin typeface="Century Gothic" panose="020B0502020202020204" pitchFamily="34" charset="0"/>
              </a:rPr>
              <a:t>📱 Как работает</a:t>
            </a:r>
          </a:p>
          <a:p>
            <a:r>
              <a:rPr lang="ru-RU" sz="1400" dirty="0">
                <a:latin typeface="Century Gothic" panose="020B0502020202020204" pitchFamily="34" charset="0"/>
              </a:rPr>
              <a:t>1. Встань боком к камере</a:t>
            </a:r>
          </a:p>
          <a:p>
            <a:r>
              <a:rPr lang="ru-RU" sz="1400" dirty="0">
                <a:latin typeface="Century Gothic" panose="020B0502020202020204" pitchFamily="34" charset="0"/>
              </a:rPr>
              <a:t>2. Сделай фото</a:t>
            </a:r>
          </a:p>
          <a:p>
            <a:r>
              <a:rPr lang="ru-RU" sz="1400" dirty="0">
                <a:latin typeface="Century Gothic" panose="020B0502020202020204" pitchFamily="34" charset="0"/>
              </a:rPr>
              <a:t>3. Получи за 10 секунд:</a:t>
            </a:r>
          </a:p>
          <a:p>
            <a:r>
              <a:rPr lang="ru-RU" sz="1400" dirty="0">
                <a:latin typeface="Century Gothic" panose="020B0502020202020204" pitchFamily="34" charset="0"/>
              </a:rPr>
              <a:t>   · индекс осанки</a:t>
            </a:r>
          </a:p>
          <a:p>
            <a:r>
              <a:rPr lang="ru-RU" sz="1400" dirty="0">
                <a:latin typeface="Century Gothic" panose="020B0502020202020204" pitchFamily="34" charset="0"/>
              </a:rPr>
              <a:t>   · уровень риска</a:t>
            </a:r>
          </a:p>
          <a:p>
            <a:r>
              <a:rPr lang="ru-RU" sz="1400" dirty="0">
                <a:latin typeface="Century Gothic" panose="020B0502020202020204" pitchFamily="34" charset="0"/>
              </a:rPr>
              <a:t>   · рекомендации</a:t>
            </a:r>
            <a:endParaRPr lang="ru-RU" sz="1400" dirty="0"/>
          </a:p>
        </p:txBody>
      </p:sp>
      <p:sp>
        <p:nvSpPr>
          <p:cNvPr id="22" name="Сургутский государственный университет">
            <a:extLst>
              <a:ext uri="{FF2B5EF4-FFF2-40B4-BE49-F238E27FC236}">
                <a16:creationId xmlns:a16="http://schemas.microsoft.com/office/drawing/2014/main" id="{1B982237-E878-D4CA-783B-6EDCE33E7F3D}"/>
              </a:ext>
            </a:extLst>
          </p:cNvPr>
          <p:cNvSpPr txBox="1">
            <a:spLocks/>
          </p:cNvSpPr>
          <p:nvPr/>
        </p:nvSpPr>
        <p:spPr>
          <a:xfrm>
            <a:off x="655870" y="475010"/>
            <a:ext cx="2315930" cy="1905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825500" rtl="0" eaLnBrk="1" latinLnBrk="0" hangingPunct="1">
              <a:lnSpc>
                <a:spcPct val="100000"/>
              </a:lnSpc>
              <a:spcBef>
                <a:spcPts val="0"/>
              </a:spcBef>
              <a:buSzTx/>
              <a:buFont typeface="Arial" panose="020B0604020202020204" pitchFamily="34" charset="0"/>
              <a:buNone/>
              <a:defRPr sz="2400" kern="1200">
                <a:solidFill>
                  <a:srgbClr val="5E5E5E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/>
              <a:t>Сургутский государственный университет</a:t>
            </a:r>
          </a:p>
        </p:txBody>
      </p:sp>
      <p:pic>
        <p:nvPicPr>
          <p:cNvPr id="23" name="Изображение" descr="Изображение">
            <a:extLst>
              <a:ext uri="{FF2B5EF4-FFF2-40B4-BE49-F238E27FC236}">
                <a16:creationId xmlns:a16="http://schemas.microsoft.com/office/drawing/2014/main" id="{6B6C3033-529B-84CA-025F-3B32300B23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4541" y="133350"/>
            <a:ext cx="455059" cy="5686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2" h="21413" extrusionOk="0">
                <a:moveTo>
                  <a:pt x="11257" y="7"/>
                </a:moveTo>
                <a:cubicBezTo>
                  <a:pt x="10918" y="33"/>
                  <a:pt x="10876" y="71"/>
                  <a:pt x="10803" y="403"/>
                </a:cubicBezTo>
                <a:cubicBezTo>
                  <a:pt x="10758" y="606"/>
                  <a:pt x="10720" y="1511"/>
                  <a:pt x="10716" y="2410"/>
                </a:cubicBezTo>
                <a:cubicBezTo>
                  <a:pt x="10709" y="4301"/>
                  <a:pt x="10816" y="4149"/>
                  <a:pt x="9353" y="4261"/>
                </a:cubicBezTo>
                <a:cubicBezTo>
                  <a:pt x="6449" y="4484"/>
                  <a:pt x="3554" y="5891"/>
                  <a:pt x="1857" y="7901"/>
                </a:cubicBezTo>
                <a:cubicBezTo>
                  <a:pt x="1001" y="8915"/>
                  <a:pt x="570" y="9799"/>
                  <a:pt x="198" y="11322"/>
                </a:cubicBezTo>
                <a:cubicBezTo>
                  <a:pt x="82" y="11796"/>
                  <a:pt x="17" y="12267"/>
                  <a:pt x="3" y="12736"/>
                </a:cubicBezTo>
                <a:cubicBezTo>
                  <a:pt x="-98" y="16022"/>
                  <a:pt x="2231" y="19104"/>
                  <a:pt x="6150" y="20665"/>
                </a:cubicBezTo>
                <a:cubicBezTo>
                  <a:pt x="7063" y="21029"/>
                  <a:pt x="7575" y="21154"/>
                  <a:pt x="8689" y="21292"/>
                </a:cubicBezTo>
                <a:cubicBezTo>
                  <a:pt x="10533" y="21520"/>
                  <a:pt x="12684" y="21420"/>
                  <a:pt x="14172" y="21039"/>
                </a:cubicBezTo>
                <a:cubicBezTo>
                  <a:pt x="17813" y="20105"/>
                  <a:pt x="20714" y="17367"/>
                  <a:pt x="21300" y="14306"/>
                </a:cubicBezTo>
                <a:cubicBezTo>
                  <a:pt x="21398" y="13795"/>
                  <a:pt x="21480" y="13250"/>
                  <a:pt x="21488" y="13098"/>
                </a:cubicBezTo>
                <a:lnTo>
                  <a:pt x="21502" y="12822"/>
                </a:lnTo>
                <a:lnTo>
                  <a:pt x="18905" y="12822"/>
                </a:lnTo>
                <a:lnTo>
                  <a:pt x="16308" y="12822"/>
                </a:lnTo>
                <a:lnTo>
                  <a:pt x="16235" y="13374"/>
                </a:lnTo>
                <a:cubicBezTo>
                  <a:pt x="16140" y="14094"/>
                  <a:pt x="15906" y="14585"/>
                  <a:pt x="15341" y="15249"/>
                </a:cubicBezTo>
                <a:cubicBezTo>
                  <a:pt x="14758" y="15933"/>
                  <a:pt x="13956" y="16466"/>
                  <a:pt x="12946" y="16847"/>
                </a:cubicBezTo>
                <a:cubicBezTo>
                  <a:pt x="12243" y="17112"/>
                  <a:pt x="12016" y="17153"/>
                  <a:pt x="10969" y="17181"/>
                </a:cubicBezTo>
                <a:cubicBezTo>
                  <a:pt x="9096" y="17230"/>
                  <a:pt x="7951" y="16847"/>
                  <a:pt x="6633" y="15737"/>
                </a:cubicBezTo>
                <a:cubicBezTo>
                  <a:pt x="5831" y="15063"/>
                  <a:pt x="5418" y="14384"/>
                  <a:pt x="5262" y="13489"/>
                </a:cubicBezTo>
                <a:cubicBezTo>
                  <a:pt x="5014" y="12064"/>
                  <a:pt x="5567" y="10731"/>
                  <a:pt x="6828" y="9712"/>
                </a:cubicBezTo>
                <a:cubicBezTo>
                  <a:pt x="7783" y="8939"/>
                  <a:pt x="8702" y="8589"/>
                  <a:pt x="10262" y="8407"/>
                </a:cubicBezTo>
                <a:lnTo>
                  <a:pt x="10673" y="8361"/>
                </a:lnTo>
                <a:lnTo>
                  <a:pt x="10752" y="6762"/>
                </a:lnTo>
                <a:cubicBezTo>
                  <a:pt x="10797" y="5884"/>
                  <a:pt x="10805" y="5061"/>
                  <a:pt x="10767" y="4940"/>
                </a:cubicBezTo>
                <a:cubicBezTo>
                  <a:pt x="10729" y="4818"/>
                  <a:pt x="10756" y="4601"/>
                  <a:pt x="10825" y="4457"/>
                </a:cubicBezTo>
                <a:cubicBezTo>
                  <a:pt x="10948" y="4198"/>
                  <a:pt x="10951" y="4198"/>
                  <a:pt x="11661" y="4256"/>
                </a:cubicBezTo>
                <a:cubicBezTo>
                  <a:pt x="13826" y="4432"/>
                  <a:pt x="16054" y="6244"/>
                  <a:pt x="16243" y="7987"/>
                </a:cubicBezTo>
                <a:lnTo>
                  <a:pt x="16308" y="8591"/>
                </a:lnTo>
                <a:lnTo>
                  <a:pt x="18876" y="8620"/>
                </a:lnTo>
                <a:lnTo>
                  <a:pt x="21444" y="8643"/>
                </a:lnTo>
                <a:lnTo>
                  <a:pt x="21444" y="8010"/>
                </a:lnTo>
                <a:cubicBezTo>
                  <a:pt x="21444" y="6684"/>
                  <a:pt x="20552" y="4698"/>
                  <a:pt x="19403" y="3479"/>
                </a:cubicBezTo>
                <a:cubicBezTo>
                  <a:pt x="18792" y="2832"/>
                  <a:pt x="17508" y="1871"/>
                  <a:pt x="16647" y="1415"/>
                </a:cubicBezTo>
                <a:cubicBezTo>
                  <a:pt x="15221" y="661"/>
                  <a:pt x="12383" y="-80"/>
                  <a:pt x="11257" y="7"/>
                </a:cubicBezTo>
                <a:close/>
              </a:path>
            </a:pathLst>
          </a:custGeom>
          <a:ln w="12700">
            <a:miter lim="400000"/>
          </a:ln>
          <a:effectLst>
            <a:reflection stA="29514" endPos="40000" dir="5400000" sy="-100000" algn="bl" rotWithShape="0"/>
          </a:effectLst>
        </p:spPr>
      </p:pic>
      <p:sp>
        <p:nvSpPr>
          <p:cNvPr id="24" name="СурГУ">
            <a:extLst>
              <a:ext uri="{FF2B5EF4-FFF2-40B4-BE49-F238E27FC236}">
                <a16:creationId xmlns:a16="http://schemas.microsoft.com/office/drawing/2014/main" id="{936D96B1-3848-B41A-4BE2-B85FFF3395B7}"/>
              </a:ext>
            </a:extLst>
          </p:cNvPr>
          <p:cNvSpPr txBox="1"/>
          <p:nvPr/>
        </p:nvSpPr>
        <p:spPr>
          <a:xfrm>
            <a:off x="729825" y="134759"/>
            <a:ext cx="1556175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600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rPr sz="1800" dirty="0" err="1"/>
              <a:t>СурГУ</a:t>
            </a:r>
            <a:endParaRPr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дизайн, искусств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EE9A4E3B-EE2F-2E3F-37AC-3754EB2F16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6000" y="167783"/>
            <a:ext cx="4419601" cy="13054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4200" b="1" spc="105" dirty="0">
                <a:solidFill>
                  <a:schemeClr val="tx2"/>
                </a:solidFill>
                <a:latin typeface="Century Gothic" panose="020B0502020202020204" pitchFamily="34" charset="0"/>
              </a:rPr>
              <a:t>ЦЕННОСТНОЕ </a:t>
            </a:r>
            <a:r>
              <a:rPr sz="4200" b="1" spc="130" dirty="0">
                <a:solidFill>
                  <a:schemeClr val="tx2"/>
                </a:solidFill>
                <a:latin typeface="Century Gothic" panose="020B0502020202020204" pitchFamily="34" charset="0"/>
              </a:rPr>
              <a:t>ПРЕДЛОЖЕНИЕ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76300" y="1809750"/>
            <a:ext cx="7239000" cy="686726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lang="ru-RU" sz="1400" dirty="0">
                <a:solidFill>
                  <a:schemeClr val="tx2"/>
                </a:solidFill>
                <a:latin typeface="Century Gothic" panose="020B0502020202020204" pitchFamily="34" charset="0"/>
                <a:cs typeface="Trebuchet MS"/>
              </a:rPr>
              <a:t>Мы, команда «Позвонок»,</a:t>
            </a:r>
            <a:r>
              <a:rPr lang="en-US" sz="1400" dirty="0">
                <a:solidFill>
                  <a:schemeClr val="tx2"/>
                </a:solidFill>
                <a:latin typeface="Century Gothic" panose="020B0502020202020204" pitchFamily="34" charset="0"/>
                <a:cs typeface="Trebuchet MS"/>
              </a:rPr>
              <a:t> </a:t>
            </a:r>
            <a:r>
              <a:rPr lang="ru-RU" sz="1400" dirty="0">
                <a:solidFill>
                  <a:schemeClr val="tx2"/>
                </a:solidFill>
                <a:latin typeface="Century Gothic" panose="020B0502020202020204" pitchFamily="34" charset="0"/>
                <a:cs typeface="Trebuchet MS"/>
              </a:rPr>
              <a:t>помогаем </a:t>
            </a:r>
            <a:r>
              <a:rPr lang="ru-RU" sz="1400" b="1" dirty="0">
                <a:solidFill>
                  <a:schemeClr val="tx2"/>
                </a:solidFill>
                <a:latin typeface="Century Gothic" panose="020B0502020202020204" pitchFamily="34" charset="0"/>
                <a:cs typeface="Trebuchet MS"/>
              </a:rPr>
              <a:t>студентам и офисным сотрудникам</a:t>
            </a:r>
            <a:r>
              <a:rPr lang="en-US" sz="1400" b="1" dirty="0">
                <a:solidFill>
                  <a:schemeClr val="tx2"/>
                </a:solidFill>
                <a:latin typeface="Century Gothic" panose="020B0502020202020204" pitchFamily="34" charset="0"/>
                <a:cs typeface="Trebuchet MS"/>
              </a:rPr>
              <a:t> </a:t>
            </a:r>
            <a:r>
              <a:rPr lang="ru-RU" sz="1400" dirty="0">
                <a:solidFill>
                  <a:schemeClr val="tx2"/>
                </a:solidFill>
                <a:latin typeface="Century Gothic" panose="020B0502020202020204" pitchFamily="34" charset="0"/>
                <a:cs typeface="Trebuchet MS"/>
              </a:rPr>
              <a:t>в условиях </a:t>
            </a:r>
            <a:r>
              <a:rPr lang="ru-RU" sz="1400" b="1" dirty="0">
                <a:solidFill>
                  <a:schemeClr val="tx2"/>
                </a:solidFill>
                <a:latin typeface="Century Gothic" panose="020B0502020202020204" pitchFamily="34" charset="0"/>
                <a:cs typeface="Trebuchet MS"/>
              </a:rPr>
              <a:t>сидячего образа жизни</a:t>
            </a:r>
            <a:r>
              <a:rPr lang="en-US" sz="1400" b="1" dirty="0">
                <a:solidFill>
                  <a:schemeClr val="tx2"/>
                </a:solidFill>
                <a:latin typeface="Century Gothic" panose="020B0502020202020204" pitchFamily="34" charset="0"/>
                <a:cs typeface="Trebuchet MS"/>
              </a:rPr>
              <a:t> </a:t>
            </a:r>
            <a:r>
              <a:rPr lang="ru-RU" sz="1400" dirty="0">
                <a:solidFill>
                  <a:schemeClr val="tx2"/>
                </a:solidFill>
                <a:latin typeface="Century Gothic" panose="020B0502020202020204" pitchFamily="34" charset="0"/>
                <a:cs typeface="Trebuchet MS"/>
              </a:rPr>
              <a:t>выявлять </a:t>
            </a:r>
            <a:r>
              <a:rPr lang="ru-RU" sz="1400" b="1" dirty="0">
                <a:solidFill>
                  <a:schemeClr val="tx2"/>
                </a:solidFill>
                <a:latin typeface="Century Gothic" panose="020B0502020202020204" pitchFamily="34" charset="0"/>
                <a:cs typeface="Trebuchet MS"/>
              </a:rPr>
              <a:t>нарушения осанки</a:t>
            </a:r>
            <a:r>
              <a:rPr lang="ru-RU" sz="1400" dirty="0">
                <a:solidFill>
                  <a:schemeClr val="tx2"/>
                </a:solidFill>
                <a:latin typeface="Century Gothic" panose="020B0502020202020204" pitchFamily="34" charset="0"/>
                <a:cs typeface="Trebuchet MS"/>
              </a:rPr>
              <a:t> на ранней стадии</a:t>
            </a:r>
            <a:r>
              <a:rPr lang="en-US" sz="1400" dirty="0">
                <a:solidFill>
                  <a:schemeClr val="tx2"/>
                </a:solidFill>
                <a:latin typeface="Century Gothic" panose="020B0502020202020204" pitchFamily="34" charset="0"/>
                <a:cs typeface="Trebuchet MS"/>
              </a:rPr>
              <a:t> </a:t>
            </a:r>
            <a:r>
              <a:rPr lang="ru-RU" sz="1400" dirty="0">
                <a:solidFill>
                  <a:schemeClr val="tx2"/>
                </a:solidFill>
                <a:latin typeface="Century Gothic" panose="020B0502020202020204" pitchFamily="34" charset="0"/>
                <a:cs typeface="Trebuchet MS"/>
              </a:rPr>
              <a:t>с помощью </a:t>
            </a:r>
            <a:r>
              <a:rPr lang="en" sz="1400" b="1" dirty="0">
                <a:solidFill>
                  <a:schemeClr val="tx2"/>
                </a:solidFill>
                <a:latin typeface="Century Gothic" panose="020B0502020202020204" pitchFamily="34" charset="0"/>
                <a:cs typeface="Trebuchet MS"/>
              </a:rPr>
              <a:t>AI-</a:t>
            </a:r>
            <a:r>
              <a:rPr lang="ru-RU" sz="1400" b="1" dirty="0">
                <a:solidFill>
                  <a:schemeClr val="tx2"/>
                </a:solidFill>
                <a:latin typeface="Century Gothic" panose="020B0502020202020204" pitchFamily="34" charset="0"/>
                <a:cs typeface="Trebuchet MS"/>
              </a:rPr>
              <a:t>анализа по фото</a:t>
            </a:r>
            <a:r>
              <a:rPr lang="en-US" sz="1400" b="1" dirty="0">
                <a:solidFill>
                  <a:schemeClr val="tx2"/>
                </a:solidFill>
                <a:latin typeface="Century Gothic" panose="020B0502020202020204" pitchFamily="34" charset="0"/>
                <a:cs typeface="Trebuchet MS"/>
              </a:rPr>
              <a:t> </a:t>
            </a:r>
            <a:r>
              <a:rPr lang="ru-RU" sz="1400" dirty="0">
                <a:solidFill>
                  <a:schemeClr val="tx2"/>
                </a:solidFill>
                <a:latin typeface="Century Gothic" panose="020B0502020202020204" pitchFamily="34" charset="0"/>
                <a:cs typeface="Trebuchet MS"/>
              </a:rPr>
              <a:t>и получать </a:t>
            </a:r>
            <a:r>
              <a:rPr lang="ru-RU" sz="1400" b="1" dirty="0">
                <a:solidFill>
                  <a:schemeClr val="tx2"/>
                </a:solidFill>
                <a:latin typeface="Century Gothic" panose="020B0502020202020204" pitchFamily="34" charset="0"/>
                <a:cs typeface="Trebuchet MS"/>
              </a:rPr>
              <a:t>здоровую спину </a:t>
            </a:r>
            <a:r>
              <a:rPr lang="ru-RU" sz="1400" dirty="0">
                <a:solidFill>
                  <a:schemeClr val="tx2"/>
                </a:solidFill>
                <a:latin typeface="Century Gothic" panose="020B0502020202020204" pitchFamily="34" charset="0"/>
                <a:cs typeface="Trebuchet MS"/>
              </a:rPr>
              <a:t>без операций</a:t>
            </a:r>
            <a:endParaRPr sz="1400" dirty="0">
              <a:solidFill>
                <a:schemeClr val="tx2"/>
              </a:solidFill>
              <a:latin typeface="Century Gothic" panose="020B0502020202020204" pitchFamily="34" charset="0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4774003"/>
            <a:ext cx="401955" cy="369570"/>
          </a:xfrm>
          <a:custGeom>
            <a:avLst/>
            <a:gdLst/>
            <a:ahLst/>
            <a:cxnLst/>
            <a:rect l="l" t="t" r="r" b="b"/>
            <a:pathLst>
              <a:path w="401955" h="369570">
                <a:moveTo>
                  <a:pt x="0" y="0"/>
                </a:moveTo>
                <a:lnTo>
                  <a:pt x="401715" y="0"/>
                </a:lnTo>
                <a:lnTo>
                  <a:pt x="401715" y="369496"/>
                </a:lnTo>
                <a:lnTo>
                  <a:pt x="0" y="369496"/>
                </a:lnTo>
                <a:lnTo>
                  <a:pt x="0" y="0"/>
                </a:lnTo>
                <a:close/>
              </a:path>
            </a:pathLst>
          </a:custGeom>
          <a:solidFill>
            <a:srgbClr val="DBE6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56E2C6-179B-8734-32C1-C0C780AF997E}"/>
              </a:ext>
            </a:extLst>
          </p:cNvPr>
          <p:cNvSpPr txBox="1"/>
          <p:nvPr/>
        </p:nvSpPr>
        <p:spPr>
          <a:xfrm>
            <a:off x="2133601" y="2724150"/>
            <a:ext cx="4572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tx2"/>
                </a:solidFill>
                <a:latin typeface="Century Gothic" panose="020B0502020202020204" pitchFamily="34" charset="0"/>
              </a:rPr>
              <a:t>💰 </a:t>
            </a:r>
            <a:r>
              <a:rPr lang="ru-RU" sz="1400" b="1" dirty="0">
                <a:solidFill>
                  <a:schemeClr val="tx2"/>
                </a:solidFill>
                <a:latin typeface="Century Gothic" panose="020B0502020202020204" pitchFamily="34" charset="0"/>
              </a:rPr>
              <a:t>Конкретная польза:</a:t>
            </a:r>
          </a:p>
          <a:p>
            <a:pPr algn="ctr"/>
            <a:r>
              <a:rPr lang="ru-RU" sz="1400" dirty="0">
                <a:solidFill>
                  <a:schemeClr val="tx2"/>
                </a:solidFill>
                <a:latin typeface="Century Gothic" panose="020B0502020202020204" pitchFamily="34" charset="0"/>
              </a:rPr>
              <a:t>· Экономия на лечении (до 50 000 ₽ в будущем)</a:t>
            </a:r>
          </a:p>
          <a:p>
            <a:pPr algn="ctr"/>
            <a:r>
              <a:rPr lang="ru-RU" sz="1400" dirty="0">
                <a:solidFill>
                  <a:schemeClr val="tx2"/>
                </a:solidFill>
                <a:latin typeface="Century Gothic" panose="020B0502020202020204" pitchFamily="34" charset="0"/>
              </a:rPr>
              <a:t>· Спокойствие за своё здоровье</a:t>
            </a:r>
          </a:p>
          <a:p>
            <a:pPr algn="ctr"/>
            <a:r>
              <a:rPr lang="ru-RU" sz="1400" dirty="0">
                <a:solidFill>
                  <a:schemeClr val="tx2"/>
                </a:solidFill>
                <a:latin typeface="Century Gothic" panose="020B0502020202020204" pitchFamily="34" charset="0"/>
              </a:rPr>
              <a:t>· Понимание динамики</a:t>
            </a:r>
          </a:p>
        </p:txBody>
      </p:sp>
      <p:pic>
        <p:nvPicPr>
          <p:cNvPr id="5" name="Изображение" descr="Изображение">
            <a:extLst>
              <a:ext uri="{FF2B5EF4-FFF2-40B4-BE49-F238E27FC236}">
                <a16:creationId xmlns:a16="http://schemas.microsoft.com/office/drawing/2014/main" id="{7BA67170-C2A9-C815-FA94-0ECE950699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4541" y="133350"/>
            <a:ext cx="455059" cy="5686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2" h="21413" extrusionOk="0">
                <a:moveTo>
                  <a:pt x="11257" y="7"/>
                </a:moveTo>
                <a:cubicBezTo>
                  <a:pt x="10918" y="33"/>
                  <a:pt x="10876" y="71"/>
                  <a:pt x="10803" y="403"/>
                </a:cubicBezTo>
                <a:cubicBezTo>
                  <a:pt x="10758" y="606"/>
                  <a:pt x="10720" y="1511"/>
                  <a:pt x="10716" y="2410"/>
                </a:cubicBezTo>
                <a:cubicBezTo>
                  <a:pt x="10709" y="4301"/>
                  <a:pt x="10816" y="4149"/>
                  <a:pt x="9353" y="4261"/>
                </a:cubicBezTo>
                <a:cubicBezTo>
                  <a:pt x="6449" y="4484"/>
                  <a:pt x="3554" y="5891"/>
                  <a:pt x="1857" y="7901"/>
                </a:cubicBezTo>
                <a:cubicBezTo>
                  <a:pt x="1001" y="8915"/>
                  <a:pt x="570" y="9799"/>
                  <a:pt x="198" y="11322"/>
                </a:cubicBezTo>
                <a:cubicBezTo>
                  <a:pt x="82" y="11796"/>
                  <a:pt x="17" y="12267"/>
                  <a:pt x="3" y="12736"/>
                </a:cubicBezTo>
                <a:cubicBezTo>
                  <a:pt x="-98" y="16022"/>
                  <a:pt x="2231" y="19104"/>
                  <a:pt x="6150" y="20665"/>
                </a:cubicBezTo>
                <a:cubicBezTo>
                  <a:pt x="7063" y="21029"/>
                  <a:pt x="7575" y="21154"/>
                  <a:pt x="8689" y="21292"/>
                </a:cubicBezTo>
                <a:cubicBezTo>
                  <a:pt x="10533" y="21520"/>
                  <a:pt x="12684" y="21420"/>
                  <a:pt x="14172" y="21039"/>
                </a:cubicBezTo>
                <a:cubicBezTo>
                  <a:pt x="17813" y="20105"/>
                  <a:pt x="20714" y="17367"/>
                  <a:pt x="21300" y="14306"/>
                </a:cubicBezTo>
                <a:cubicBezTo>
                  <a:pt x="21398" y="13795"/>
                  <a:pt x="21480" y="13250"/>
                  <a:pt x="21488" y="13098"/>
                </a:cubicBezTo>
                <a:lnTo>
                  <a:pt x="21502" y="12822"/>
                </a:lnTo>
                <a:lnTo>
                  <a:pt x="18905" y="12822"/>
                </a:lnTo>
                <a:lnTo>
                  <a:pt x="16308" y="12822"/>
                </a:lnTo>
                <a:lnTo>
                  <a:pt x="16235" y="13374"/>
                </a:lnTo>
                <a:cubicBezTo>
                  <a:pt x="16140" y="14094"/>
                  <a:pt x="15906" y="14585"/>
                  <a:pt x="15341" y="15249"/>
                </a:cubicBezTo>
                <a:cubicBezTo>
                  <a:pt x="14758" y="15933"/>
                  <a:pt x="13956" y="16466"/>
                  <a:pt x="12946" y="16847"/>
                </a:cubicBezTo>
                <a:cubicBezTo>
                  <a:pt x="12243" y="17112"/>
                  <a:pt x="12016" y="17153"/>
                  <a:pt x="10969" y="17181"/>
                </a:cubicBezTo>
                <a:cubicBezTo>
                  <a:pt x="9096" y="17230"/>
                  <a:pt x="7951" y="16847"/>
                  <a:pt x="6633" y="15737"/>
                </a:cubicBezTo>
                <a:cubicBezTo>
                  <a:pt x="5831" y="15063"/>
                  <a:pt x="5418" y="14384"/>
                  <a:pt x="5262" y="13489"/>
                </a:cubicBezTo>
                <a:cubicBezTo>
                  <a:pt x="5014" y="12064"/>
                  <a:pt x="5567" y="10731"/>
                  <a:pt x="6828" y="9712"/>
                </a:cubicBezTo>
                <a:cubicBezTo>
                  <a:pt x="7783" y="8939"/>
                  <a:pt x="8702" y="8589"/>
                  <a:pt x="10262" y="8407"/>
                </a:cubicBezTo>
                <a:lnTo>
                  <a:pt x="10673" y="8361"/>
                </a:lnTo>
                <a:lnTo>
                  <a:pt x="10752" y="6762"/>
                </a:lnTo>
                <a:cubicBezTo>
                  <a:pt x="10797" y="5884"/>
                  <a:pt x="10805" y="5061"/>
                  <a:pt x="10767" y="4940"/>
                </a:cubicBezTo>
                <a:cubicBezTo>
                  <a:pt x="10729" y="4818"/>
                  <a:pt x="10756" y="4601"/>
                  <a:pt x="10825" y="4457"/>
                </a:cubicBezTo>
                <a:cubicBezTo>
                  <a:pt x="10948" y="4198"/>
                  <a:pt x="10951" y="4198"/>
                  <a:pt x="11661" y="4256"/>
                </a:cubicBezTo>
                <a:cubicBezTo>
                  <a:pt x="13826" y="4432"/>
                  <a:pt x="16054" y="6244"/>
                  <a:pt x="16243" y="7987"/>
                </a:cubicBezTo>
                <a:lnTo>
                  <a:pt x="16308" y="8591"/>
                </a:lnTo>
                <a:lnTo>
                  <a:pt x="18876" y="8620"/>
                </a:lnTo>
                <a:lnTo>
                  <a:pt x="21444" y="8643"/>
                </a:lnTo>
                <a:lnTo>
                  <a:pt x="21444" y="8010"/>
                </a:lnTo>
                <a:cubicBezTo>
                  <a:pt x="21444" y="6684"/>
                  <a:pt x="20552" y="4698"/>
                  <a:pt x="19403" y="3479"/>
                </a:cubicBezTo>
                <a:cubicBezTo>
                  <a:pt x="18792" y="2832"/>
                  <a:pt x="17508" y="1871"/>
                  <a:pt x="16647" y="1415"/>
                </a:cubicBezTo>
                <a:cubicBezTo>
                  <a:pt x="15221" y="661"/>
                  <a:pt x="12383" y="-80"/>
                  <a:pt x="11257" y="7"/>
                </a:cubicBezTo>
                <a:close/>
              </a:path>
            </a:pathLst>
          </a:custGeom>
          <a:ln w="12700">
            <a:miter lim="400000"/>
          </a:ln>
          <a:effectLst>
            <a:reflection stA="29514" endPos="40000" dir="5400000" sy="-100000" algn="bl" rotWithShape="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774003"/>
            <a:ext cx="401955" cy="369570"/>
          </a:xfrm>
          <a:custGeom>
            <a:avLst/>
            <a:gdLst/>
            <a:ahLst/>
            <a:cxnLst/>
            <a:rect l="l" t="t" r="r" b="b"/>
            <a:pathLst>
              <a:path w="401955" h="369570">
                <a:moveTo>
                  <a:pt x="0" y="0"/>
                </a:moveTo>
                <a:lnTo>
                  <a:pt x="401715" y="0"/>
                </a:lnTo>
                <a:lnTo>
                  <a:pt x="401715" y="369496"/>
                </a:lnTo>
                <a:lnTo>
                  <a:pt x="0" y="369496"/>
                </a:lnTo>
                <a:lnTo>
                  <a:pt x="0" y="0"/>
                </a:lnTo>
                <a:close/>
              </a:path>
            </a:pathLst>
          </a:custGeom>
          <a:solidFill>
            <a:srgbClr val="DBE6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Заголовок 12">
            <a:extLst>
              <a:ext uri="{FF2B5EF4-FFF2-40B4-BE49-F238E27FC236}">
                <a16:creationId xmlns:a16="http://schemas.microsoft.com/office/drawing/2014/main" id="{3FF89B2D-80E6-A1CC-0057-928F26D81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7184" y="197645"/>
            <a:ext cx="2209800" cy="994172"/>
          </a:xfrm>
        </p:spPr>
        <p:txBody>
          <a:bodyPr>
            <a:normAutofit/>
          </a:bodyPr>
          <a:lstStyle/>
          <a:p>
            <a:r>
              <a:rPr lang="ru-RU" sz="4400" b="1" dirty="0">
                <a:solidFill>
                  <a:schemeClr val="tx2"/>
                </a:solidFill>
                <a:latin typeface="Century Gothic" panose="020B0502020202020204" pitchFamily="34" charset="0"/>
              </a:rPr>
              <a:t>РЫНОК</a:t>
            </a: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00CF7C72-545F-37F9-1792-D6BCA9F2A1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6406097"/>
              </p:ext>
            </p:extLst>
          </p:nvPr>
        </p:nvGraphicFramePr>
        <p:xfrm>
          <a:off x="1686996" y="1167401"/>
          <a:ext cx="5210176" cy="3344228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605088">
                  <a:extLst>
                    <a:ext uri="{9D8B030D-6E8A-4147-A177-3AD203B41FA5}">
                      <a16:colId xmlns:a16="http://schemas.microsoft.com/office/drawing/2014/main" val="1989622884"/>
                    </a:ext>
                  </a:extLst>
                </a:gridCol>
                <a:gridCol w="2605088">
                  <a:extLst>
                    <a:ext uri="{9D8B030D-6E8A-4147-A177-3AD203B41FA5}">
                      <a16:colId xmlns:a16="http://schemas.microsoft.com/office/drawing/2014/main" val="774005208"/>
                    </a:ext>
                  </a:extLst>
                </a:gridCol>
              </a:tblGrid>
              <a:tr h="458867">
                <a:tc>
                  <a:txBody>
                    <a:bodyPr/>
                    <a:lstStyle/>
                    <a:p>
                      <a:r>
                        <a:rPr lang="ru-RU" dirty="0">
                          <a:latin typeface="Century Gothic" panose="020B0502020202020204" pitchFamily="34" charset="0"/>
                        </a:rPr>
                        <a:t>Показатель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Century Gothic" panose="020B0502020202020204" pitchFamily="34" charset="0"/>
                        </a:rPr>
                        <a:t>Значение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7334357"/>
                  </a:ext>
                </a:extLst>
              </a:tr>
              <a:tr h="458867">
                <a:tc>
                  <a:txBody>
                    <a:bodyPr/>
                    <a:lstStyle/>
                    <a:p>
                      <a:r>
                        <a:rPr lang="ru-RU" dirty="0">
                          <a:latin typeface="Century Gothic" panose="020B0502020202020204" pitchFamily="34" charset="0"/>
                        </a:rPr>
                        <a:t>Рынок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entury Gothic" panose="020B0502020202020204" pitchFamily="34" charset="0"/>
                        </a:rPr>
                        <a:t>Digital Health (B2C, B2B)</a:t>
                      </a:r>
                      <a:endParaRPr lang="ru-RU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8080641"/>
                  </a:ext>
                </a:extLst>
              </a:tr>
              <a:tr h="458867">
                <a:tc>
                  <a:txBody>
                    <a:bodyPr/>
                    <a:lstStyle/>
                    <a:p>
                      <a:r>
                        <a:rPr lang="ru-RU" dirty="0">
                          <a:latin typeface="Century Gothic" panose="020B0502020202020204" pitchFamily="34" charset="0"/>
                        </a:rPr>
                        <a:t>ЦА в РФ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Century Gothic" panose="020B0502020202020204" pitchFamily="34" charset="0"/>
                        </a:rPr>
                        <a:t>24 млн чел (студенты + офисы)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2388675"/>
                  </a:ext>
                </a:extLst>
              </a:tr>
              <a:tr h="458867">
                <a:tc>
                  <a:txBody>
                    <a:bodyPr/>
                    <a:lstStyle/>
                    <a:p>
                      <a:r>
                        <a:rPr lang="ru-RU" dirty="0">
                          <a:latin typeface="Century Gothic" panose="020B0502020202020204" pitchFamily="34" charset="0"/>
                        </a:rPr>
                        <a:t>Средний чек ( год)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Century Gothic" panose="020B0502020202020204" pitchFamily="34" charset="0"/>
                        </a:rPr>
                        <a:t>1200 </a:t>
                      </a:r>
                      <a:r>
                        <a:rPr lang="ru-RU" sz="1350" b="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</a:rPr>
                        <a:t>₽ (подписка)</a:t>
                      </a:r>
                      <a:endParaRPr lang="ru-RU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1771199"/>
                  </a:ext>
                </a:extLst>
              </a:tr>
              <a:tr h="458867">
                <a:tc>
                  <a:txBody>
                    <a:bodyPr/>
                    <a:lstStyle/>
                    <a:p>
                      <a:r>
                        <a:rPr lang="ru-RU" dirty="0">
                          <a:latin typeface="Century Gothic" panose="020B0502020202020204" pitchFamily="34" charset="0"/>
                        </a:rPr>
                        <a:t>Объем рынка (ТАМ)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Century Gothic" panose="020B0502020202020204" pitchFamily="34" charset="0"/>
                        </a:rPr>
                        <a:t>28,8 млрд </a:t>
                      </a:r>
                      <a:r>
                        <a:rPr lang="ru-RU" sz="1350" b="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</a:rPr>
                        <a:t>₽</a:t>
                      </a:r>
                      <a:endParaRPr lang="ru-RU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0210948"/>
                  </a:ext>
                </a:extLst>
              </a:tr>
              <a:tr h="458867">
                <a:tc>
                  <a:txBody>
                    <a:bodyPr/>
                    <a:lstStyle/>
                    <a:p>
                      <a:r>
                        <a:rPr lang="ru-RU" dirty="0">
                          <a:latin typeface="Century Gothic" panose="020B0502020202020204" pitchFamily="34" charset="0"/>
                        </a:rPr>
                        <a:t>План на первый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Century Gothic" panose="020B0502020202020204" pitchFamily="34" charset="0"/>
                        </a:rPr>
                        <a:t>Пилот в 10 вузах (50 000 пользователей)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9212394"/>
                  </a:ext>
                </a:extLst>
              </a:tr>
              <a:tr h="458867">
                <a:tc>
                  <a:txBody>
                    <a:bodyPr/>
                    <a:lstStyle/>
                    <a:p>
                      <a:r>
                        <a:rPr lang="ru-RU" dirty="0">
                          <a:latin typeface="Century Gothic" panose="020B0502020202020204" pitchFamily="34" charset="0"/>
                        </a:rPr>
                        <a:t>План по выручке (</a:t>
                      </a:r>
                      <a:r>
                        <a:rPr lang="en-US" dirty="0">
                          <a:latin typeface="Century Gothic" panose="020B0502020202020204" pitchFamily="34" charset="0"/>
                        </a:rPr>
                        <a:t>B2C</a:t>
                      </a:r>
                      <a:r>
                        <a:rPr lang="ru-RU" dirty="0">
                          <a:latin typeface="Century Gothic" panose="020B050202020202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Century Gothic" panose="020B0502020202020204" pitchFamily="34" charset="0"/>
                        </a:rPr>
                        <a:t>2500 подписок/ 3 млн </a:t>
                      </a:r>
                      <a:r>
                        <a:rPr lang="ru-RU" sz="1350" b="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</a:rPr>
                        <a:t>₽ + </a:t>
                      </a:r>
                      <a:r>
                        <a:rPr lang="en-US" sz="1350" b="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</a:rPr>
                        <a:t>B2B </a:t>
                      </a:r>
                      <a:r>
                        <a:rPr lang="ru-RU" sz="1350" b="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</a:rPr>
                        <a:t>контракты</a:t>
                      </a:r>
                      <a:endParaRPr lang="ru-RU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2476135"/>
                  </a:ext>
                </a:extLst>
              </a:tr>
            </a:tbl>
          </a:graphicData>
        </a:graphic>
      </p:graphicFrame>
      <p:pic>
        <p:nvPicPr>
          <p:cNvPr id="3" name="Изображение" descr="Изображение">
            <a:extLst>
              <a:ext uri="{FF2B5EF4-FFF2-40B4-BE49-F238E27FC236}">
                <a16:creationId xmlns:a16="http://schemas.microsoft.com/office/drawing/2014/main" id="{613FA45F-4737-6B07-4FBA-6A12FD000A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4541" y="133350"/>
            <a:ext cx="455059" cy="5686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2" h="21413" extrusionOk="0">
                <a:moveTo>
                  <a:pt x="11257" y="7"/>
                </a:moveTo>
                <a:cubicBezTo>
                  <a:pt x="10918" y="33"/>
                  <a:pt x="10876" y="71"/>
                  <a:pt x="10803" y="403"/>
                </a:cubicBezTo>
                <a:cubicBezTo>
                  <a:pt x="10758" y="606"/>
                  <a:pt x="10720" y="1511"/>
                  <a:pt x="10716" y="2410"/>
                </a:cubicBezTo>
                <a:cubicBezTo>
                  <a:pt x="10709" y="4301"/>
                  <a:pt x="10816" y="4149"/>
                  <a:pt x="9353" y="4261"/>
                </a:cubicBezTo>
                <a:cubicBezTo>
                  <a:pt x="6449" y="4484"/>
                  <a:pt x="3554" y="5891"/>
                  <a:pt x="1857" y="7901"/>
                </a:cubicBezTo>
                <a:cubicBezTo>
                  <a:pt x="1001" y="8915"/>
                  <a:pt x="570" y="9799"/>
                  <a:pt x="198" y="11322"/>
                </a:cubicBezTo>
                <a:cubicBezTo>
                  <a:pt x="82" y="11796"/>
                  <a:pt x="17" y="12267"/>
                  <a:pt x="3" y="12736"/>
                </a:cubicBezTo>
                <a:cubicBezTo>
                  <a:pt x="-98" y="16022"/>
                  <a:pt x="2231" y="19104"/>
                  <a:pt x="6150" y="20665"/>
                </a:cubicBezTo>
                <a:cubicBezTo>
                  <a:pt x="7063" y="21029"/>
                  <a:pt x="7575" y="21154"/>
                  <a:pt x="8689" y="21292"/>
                </a:cubicBezTo>
                <a:cubicBezTo>
                  <a:pt x="10533" y="21520"/>
                  <a:pt x="12684" y="21420"/>
                  <a:pt x="14172" y="21039"/>
                </a:cubicBezTo>
                <a:cubicBezTo>
                  <a:pt x="17813" y="20105"/>
                  <a:pt x="20714" y="17367"/>
                  <a:pt x="21300" y="14306"/>
                </a:cubicBezTo>
                <a:cubicBezTo>
                  <a:pt x="21398" y="13795"/>
                  <a:pt x="21480" y="13250"/>
                  <a:pt x="21488" y="13098"/>
                </a:cubicBezTo>
                <a:lnTo>
                  <a:pt x="21502" y="12822"/>
                </a:lnTo>
                <a:lnTo>
                  <a:pt x="18905" y="12822"/>
                </a:lnTo>
                <a:lnTo>
                  <a:pt x="16308" y="12822"/>
                </a:lnTo>
                <a:lnTo>
                  <a:pt x="16235" y="13374"/>
                </a:lnTo>
                <a:cubicBezTo>
                  <a:pt x="16140" y="14094"/>
                  <a:pt x="15906" y="14585"/>
                  <a:pt x="15341" y="15249"/>
                </a:cubicBezTo>
                <a:cubicBezTo>
                  <a:pt x="14758" y="15933"/>
                  <a:pt x="13956" y="16466"/>
                  <a:pt x="12946" y="16847"/>
                </a:cubicBezTo>
                <a:cubicBezTo>
                  <a:pt x="12243" y="17112"/>
                  <a:pt x="12016" y="17153"/>
                  <a:pt x="10969" y="17181"/>
                </a:cubicBezTo>
                <a:cubicBezTo>
                  <a:pt x="9096" y="17230"/>
                  <a:pt x="7951" y="16847"/>
                  <a:pt x="6633" y="15737"/>
                </a:cubicBezTo>
                <a:cubicBezTo>
                  <a:pt x="5831" y="15063"/>
                  <a:pt x="5418" y="14384"/>
                  <a:pt x="5262" y="13489"/>
                </a:cubicBezTo>
                <a:cubicBezTo>
                  <a:pt x="5014" y="12064"/>
                  <a:pt x="5567" y="10731"/>
                  <a:pt x="6828" y="9712"/>
                </a:cubicBezTo>
                <a:cubicBezTo>
                  <a:pt x="7783" y="8939"/>
                  <a:pt x="8702" y="8589"/>
                  <a:pt x="10262" y="8407"/>
                </a:cubicBezTo>
                <a:lnTo>
                  <a:pt x="10673" y="8361"/>
                </a:lnTo>
                <a:lnTo>
                  <a:pt x="10752" y="6762"/>
                </a:lnTo>
                <a:cubicBezTo>
                  <a:pt x="10797" y="5884"/>
                  <a:pt x="10805" y="5061"/>
                  <a:pt x="10767" y="4940"/>
                </a:cubicBezTo>
                <a:cubicBezTo>
                  <a:pt x="10729" y="4818"/>
                  <a:pt x="10756" y="4601"/>
                  <a:pt x="10825" y="4457"/>
                </a:cubicBezTo>
                <a:cubicBezTo>
                  <a:pt x="10948" y="4198"/>
                  <a:pt x="10951" y="4198"/>
                  <a:pt x="11661" y="4256"/>
                </a:cubicBezTo>
                <a:cubicBezTo>
                  <a:pt x="13826" y="4432"/>
                  <a:pt x="16054" y="6244"/>
                  <a:pt x="16243" y="7987"/>
                </a:cubicBezTo>
                <a:lnTo>
                  <a:pt x="16308" y="8591"/>
                </a:lnTo>
                <a:lnTo>
                  <a:pt x="18876" y="8620"/>
                </a:lnTo>
                <a:lnTo>
                  <a:pt x="21444" y="8643"/>
                </a:lnTo>
                <a:lnTo>
                  <a:pt x="21444" y="8010"/>
                </a:lnTo>
                <a:cubicBezTo>
                  <a:pt x="21444" y="6684"/>
                  <a:pt x="20552" y="4698"/>
                  <a:pt x="19403" y="3479"/>
                </a:cubicBezTo>
                <a:cubicBezTo>
                  <a:pt x="18792" y="2832"/>
                  <a:pt x="17508" y="1871"/>
                  <a:pt x="16647" y="1415"/>
                </a:cubicBezTo>
                <a:cubicBezTo>
                  <a:pt x="15221" y="661"/>
                  <a:pt x="12383" y="-80"/>
                  <a:pt x="11257" y="7"/>
                </a:cubicBezTo>
                <a:close/>
              </a:path>
            </a:pathLst>
          </a:custGeom>
          <a:ln w="12700">
            <a:miter lim="400000"/>
          </a:ln>
          <a:effectLst>
            <a:reflection stA="29514" endPos="40000" dir="5400000" sy="-100000" algn="bl" rotWithShape="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774003"/>
            <a:ext cx="401955" cy="369570"/>
          </a:xfrm>
          <a:custGeom>
            <a:avLst/>
            <a:gdLst/>
            <a:ahLst/>
            <a:cxnLst/>
            <a:rect l="l" t="t" r="r" b="b"/>
            <a:pathLst>
              <a:path w="401955" h="369570">
                <a:moveTo>
                  <a:pt x="0" y="0"/>
                </a:moveTo>
                <a:lnTo>
                  <a:pt x="401715" y="0"/>
                </a:lnTo>
                <a:lnTo>
                  <a:pt x="401715" y="369496"/>
                </a:lnTo>
                <a:lnTo>
                  <a:pt x="0" y="369496"/>
                </a:lnTo>
                <a:lnTo>
                  <a:pt x="0" y="0"/>
                </a:lnTo>
                <a:close/>
              </a:path>
            </a:pathLst>
          </a:custGeom>
          <a:solidFill>
            <a:srgbClr val="DBE6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869643" y="187807"/>
            <a:ext cx="3404713" cy="62260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6985" rIns="0" bIns="0" rtlCol="0">
            <a:spAutoFit/>
          </a:bodyPr>
          <a:lstStyle/>
          <a:p>
            <a:pPr marL="56515">
              <a:lnSpc>
                <a:spcPct val="100000"/>
              </a:lnSpc>
              <a:spcBef>
                <a:spcPts val="55"/>
              </a:spcBef>
            </a:pPr>
            <a:r>
              <a:rPr lang="ru-RU" sz="4000" b="1" spc="60" dirty="0">
                <a:latin typeface="Century Gothic" panose="020B0502020202020204" pitchFamily="34" charset="0"/>
              </a:rPr>
              <a:t>КОНКУРЕНТЫ</a:t>
            </a:r>
            <a:r>
              <a:rPr lang="ru-RU" spc="60" dirty="0"/>
              <a:t> 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FC04FE38-14DC-4F8B-F650-CC74A1D142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1319565"/>
              </p:ext>
            </p:extLst>
          </p:nvPr>
        </p:nvGraphicFramePr>
        <p:xfrm>
          <a:off x="1066798" y="895350"/>
          <a:ext cx="7010404" cy="374904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752601">
                  <a:extLst>
                    <a:ext uri="{9D8B030D-6E8A-4147-A177-3AD203B41FA5}">
                      <a16:colId xmlns:a16="http://schemas.microsoft.com/office/drawing/2014/main" val="226477208"/>
                    </a:ext>
                  </a:extLst>
                </a:gridCol>
                <a:gridCol w="1752601">
                  <a:extLst>
                    <a:ext uri="{9D8B030D-6E8A-4147-A177-3AD203B41FA5}">
                      <a16:colId xmlns:a16="http://schemas.microsoft.com/office/drawing/2014/main" val="1445946815"/>
                    </a:ext>
                  </a:extLst>
                </a:gridCol>
                <a:gridCol w="1752601">
                  <a:extLst>
                    <a:ext uri="{9D8B030D-6E8A-4147-A177-3AD203B41FA5}">
                      <a16:colId xmlns:a16="http://schemas.microsoft.com/office/drawing/2014/main" val="3537960471"/>
                    </a:ext>
                  </a:extLst>
                </a:gridCol>
                <a:gridCol w="1752601">
                  <a:extLst>
                    <a:ext uri="{9D8B030D-6E8A-4147-A177-3AD203B41FA5}">
                      <a16:colId xmlns:a16="http://schemas.microsoft.com/office/drawing/2014/main" val="2722922054"/>
                    </a:ext>
                  </a:extLst>
                </a:gridCol>
              </a:tblGrid>
              <a:tr h="480432">
                <a:tc>
                  <a:txBody>
                    <a:bodyPr/>
                    <a:lstStyle/>
                    <a:p>
                      <a:r>
                        <a:rPr lang="ru-RU" dirty="0">
                          <a:latin typeface="Century Gothic" panose="020B0502020202020204" pitchFamily="34" charset="0"/>
                        </a:rPr>
                        <a:t>Конкурент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Century Gothic" panose="020B0502020202020204" pitchFamily="34" charset="0"/>
                        </a:rPr>
                        <a:t>Сильные стороны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Century Gothic" panose="020B0502020202020204" pitchFamily="34" charset="0"/>
                        </a:rPr>
                        <a:t>Слабые стороны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Century Gothic" panose="020B0502020202020204" pitchFamily="34" charset="0"/>
                        </a:rPr>
                        <a:t>Наше преимущество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8272957"/>
                  </a:ext>
                </a:extLst>
              </a:tr>
              <a:tr h="873512">
                <a:tc>
                  <a:txBody>
                    <a:bodyPr/>
                    <a:lstStyle/>
                    <a:p>
                      <a:r>
                        <a:rPr lang="ru-RU" dirty="0">
                          <a:latin typeface="Century Gothic" panose="020B0502020202020204" pitchFamily="34" charset="0"/>
                        </a:rPr>
                        <a:t>Врачи-ортопеды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Century Gothic" panose="020B0502020202020204" pitchFamily="34" charset="0"/>
                        </a:rPr>
                        <a:t>Точность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Century Gothic" panose="020B0502020202020204" pitchFamily="34" charset="0"/>
                        </a:rPr>
                        <a:t>Дорого, долго, не для частого контроля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Century Gothic" panose="020B0502020202020204" pitchFamily="34" charset="0"/>
                        </a:rPr>
                        <a:t>Бесплатный базовый тест (</a:t>
                      </a:r>
                      <a:r>
                        <a:rPr lang="en-US" dirty="0">
                          <a:latin typeface="Century Gothic" panose="020B0502020202020204" pitchFamily="34" charset="0"/>
                        </a:rPr>
                        <a:t>Freemium)</a:t>
                      </a:r>
                    </a:p>
                    <a:p>
                      <a:endParaRPr lang="ru-RU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6156609"/>
                  </a:ext>
                </a:extLst>
              </a:tr>
              <a:tr h="480432">
                <a:tc>
                  <a:txBody>
                    <a:bodyPr/>
                    <a:lstStyle/>
                    <a:p>
                      <a:r>
                        <a:rPr lang="ru-RU" dirty="0">
                          <a:latin typeface="Century Gothic" panose="020B0502020202020204" pitchFamily="34" charset="0"/>
                        </a:rPr>
                        <a:t>Фитнес-приложения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Century Gothic" panose="020B0502020202020204" pitchFamily="34" charset="0"/>
                        </a:rPr>
                        <a:t>Массовость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Century Gothic" panose="020B0502020202020204" pitchFamily="34" charset="0"/>
                        </a:rPr>
                        <a:t>Нет диагностики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Century Gothic" panose="020B0502020202020204" pitchFamily="34" charset="0"/>
                        </a:rPr>
                        <a:t>Анализ, а не просто трекинг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4482474"/>
                  </a:ext>
                </a:extLst>
              </a:tr>
              <a:tr h="873512">
                <a:tc>
                  <a:txBody>
                    <a:bodyPr/>
                    <a:lstStyle/>
                    <a:p>
                      <a:r>
                        <a:rPr lang="ru-RU" dirty="0">
                          <a:latin typeface="Century Gothic" panose="020B0502020202020204" pitchFamily="34" charset="0"/>
                        </a:rPr>
                        <a:t>Пояса-корректоры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Century Gothic" panose="020B0502020202020204" pitchFamily="34" charset="0"/>
                        </a:rPr>
                        <a:t>Тренируют привычку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Century Gothic" panose="020B0502020202020204" pitchFamily="34" charset="0"/>
                        </a:rPr>
                        <a:t>Не анализируют проблему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Century Gothic" panose="020B0502020202020204" pitchFamily="34" charset="0"/>
                        </a:rPr>
                        <a:t>Интеграция с вузами и корпорациями</a:t>
                      </a:r>
                    </a:p>
                    <a:p>
                      <a:endParaRPr lang="ru-RU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4777603"/>
                  </a:ext>
                </a:extLst>
              </a:tr>
              <a:tr h="873512">
                <a:tc>
                  <a:txBody>
                    <a:bodyPr/>
                    <a:lstStyle/>
                    <a:p>
                      <a:r>
                        <a:rPr lang="ru-RU" dirty="0">
                          <a:latin typeface="Century Gothic" panose="020B0502020202020204" pitchFamily="34" charset="0"/>
                        </a:rPr>
                        <a:t>Зарубежные </a:t>
                      </a:r>
                      <a:r>
                        <a:rPr lang="en-US" dirty="0">
                          <a:latin typeface="Century Gothic" panose="020B0502020202020204" pitchFamily="34" charset="0"/>
                        </a:rPr>
                        <a:t>AI</a:t>
                      </a:r>
                      <a:r>
                        <a:rPr lang="ru-RU" dirty="0">
                          <a:latin typeface="Century Gothic" panose="020B0502020202020204" pitchFamily="34" charset="0"/>
                        </a:rPr>
                        <a:t>-аналоги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Century Gothic" panose="020B0502020202020204" pitchFamily="34" charset="0"/>
                        </a:rPr>
                        <a:t>Есть продукт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Century Gothic" panose="020B0502020202020204" pitchFamily="34" charset="0"/>
                        </a:rPr>
                        <a:t>Не адаптированы под РФ, платные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Century Gothic" panose="020B0502020202020204" pitchFamily="34" charset="0"/>
                        </a:rPr>
                        <a:t>Адаптация под российскую аудиторию</a:t>
                      </a:r>
                    </a:p>
                    <a:p>
                      <a:endParaRPr lang="ru-RU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4789223"/>
                  </a:ext>
                </a:extLst>
              </a:tr>
            </a:tbl>
          </a:graphicData>
        </a:graphic>
      </p:graphicFrame>
      <p:pic>
        <p:nvPicPr>
          <p:cNvPr id="3" name="Изображение" descr="Изображение">
            <a:extLst>
              <a:ext uri="{FF2B5EF4-FFF2-40B4-BE49-F238E27FC236}">
                <a16:creationId xmlns:a16="http://schemas.microsoft.com/office/drawing/2014/main" id="{382625FF-7BA3-7367-D1A5-06D643919B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4541" y="133350"/>
            <a:ext cx="455059" cy="5686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2" h="21413" extrusionOk="0">
                <a:moveTo>
                  <a:pt x="11257" y="7"/>
                </a:moveTo>
                <a:cubicBezTo>
                  <a:pt x="10918" y="33"/>
                  <a:pt x="10876" y="71"/>
                  <a:pt x="10803" y="403"/>
                </a:cubicBezTo>
                <a:cubicBezTo>
                  <a:pt x="10758" y="606"/>
                  <a:pt x="10720" y="1511"/>
                  <a:pt x="10716" y="2410"/>
                </a:cubicBezTo>
                <a:cubicBezTo>
                  <a:pt x="10709" y="4301"/>
                  <a:pt x="10816" y="4149"/>
                  <a:pt x="9353" y="4261"/>
                </a:cubicBezTo>
                <a:cubicBezTo>
                  <a:pt x="6449" y="4484"/>
                  <a:pt x="3554" y="5891"/>
                  <a:pt x="1857" y="7901"/>
                </a:cubicBezTo>
                <a:cubicBezTo>
                  <a:pt x="1001" y="8915"/>
                  <a:pt x="570" y="9799"/>
                  <a:pt x="198" y="11322"/>
                </a:cubicBezTo>
                <a:cubicBezTo>
                  <a:pt x="82" y="11796"/>
                  <a:pt x="17" y="12267"/>
                  <a:pt x="3" y="12736"/>
                </a:cubicBezTo>
                <a:cubicBezTo>
                  <a:pt x="-98" y="16022"/>
                  <a:pt x="2231" y="19104"/>
                  <a:pt x="6150" y="20665"/>
                </a:cubicBezTo>
                <a:cubicBezTo>
                  <a:pt x="7063" y="21029"/>
                  <a:pt x="7575" y="21154"/>
                  <a:pt x="8689" y="21292"/>
                </a:cubicBezTo>
                <a:cubicBezTo>
                  <a:pt x="10533" y="21520"/>
                  <a:pt x="12684" y="21420"/>
                  <a:pt x="14172" y="21039"/>
                </a:cubicBezTo>
                <a:cubicBezTo>
                  <a:pt x="17813" y="20105"/>
                  <a:pt x="20714" y="17367"/>
                  <a:pt x="21300" y="14306"/>
                </a:cubicBezTo>
                <a:cubicBezTo>
                  <a:pt x="21398" y="13795"/>
                  <a:pt x="21480" y="13250"/>
                  <a:pt x="21488" y="13098"/>
                </a:cubicBezTo>
                <a:lnTo>
                  <a:pt x="21502" y="12822"/>
                </a:lnTo>
                <a:lnTo>
                  <a:pt x="18905" y="12822"/>
                </a:lnTo>
                <a:lnTo>
                  <a:pt x="16308" y="12822"/>
                </a:lnTo>
                <a:lnTo>
                  <a:pt x="16235" y="13374"/>
                </a:lnTo>
                <a:cubicBezTo>
                  <a:pt x="16140" y="14094"/>
                  <a:pt x="15906" y="14585"/>
                  <a:pt x="15341" y="15249"/>
                </a:cubicBezTo>
                <a:cubicBezTo>
                  <a:pt x="14758" y="15933"/>
                  <a:pt x="13956" y="16466"/>
                  <a:pt x="12946" y="16847"/>
                </a:cubicBezTo>
                <a:cubicBezTo>
                  <a:pt x="12243" y="17112"/>
                  <a:pt x="12016" y="17153"/>
                  <a:pt x="10969" y="17181"/>
                </a:cubicBezTo>
                <a:cubicBezTo>
                  <a:pt x="9096" y="17230"/>
                  <a:pt x="7951" y="16847"/>
                  <a:pt x="6633" y="15737"/>
                </a:cubicBezTo>
                <a:cubicBezTo>
                  <a:pt x="5831" y="15063"/>
                  <a:pt x="5418" y="14384"/>
                  <a:pt x="5262" y="13489"/>
                </a:cubicBezTo>
                <a:cubicBezTo>
                  <a:pt x="5014" y="12064"/>
                  <a:pt x="5567" y="10731"/>
                  <a:pt x="6828" y="9712"/>
                </a:cubicBezTo>
                <a:cubicBezTo>
                  <a:pt x="7783" y="8939"/>
                  <a:pt x="8702" y="8589"/>
                  <a:pt x="10262" y="8407"/>
                </a:cubicBezTo>
                <a:lnTo>
                  <a:pt x="10673" y="8361"/>
                </a:lnTo>
                <a:lnTo>
                  <a:pt x="10752" y="6762"/>
                </a:lnTo>
                <a:cubicBezTo>
                  <a:pt x="10797" y="5884"/>
                  <a:pt x="10805" y="5061"/>
                  <a:pt x="10767" y="4940"/>
                </a:cubicBezTo>
                <a:cubicBezTo>
                  <a:pt x="10729" y="4818"/>
                  <a:pt x="10756" y="4601"/>
                  <a:pt x="10825" y="4457"/>
                </a:cubicBezTo>
                <a:cubicBezTo>
                  <a:pt x="10948" y="4198"/>
                  <a:pt x="10951" y="4198"/>
                  <a:pt x="11661" y="4256"/>
                </a:cubicBezTo>
                <a:cubicBezTo>
                  <a:pt x="13826" y="4432"/>
                  <a:pt x="16054" y="6244"/>
                  <a:pt x="16243" y="7987"/>
                </a:cubicBezTo>
                <a:lnTo>
                  <a:pt x="16308" y="8591"/>
                </a:lnTo>
                <a:lnTo>
                  <a:pt x="18876" y="8620"/>
                </a:lnTo>
                <a:lnTo>
                  <a:pt x="21444" y="8643"/>
                </a:lnTo>
                <a:lnTo>
                  <a:pt x="21444" y="8010"/>
                </a:lnTo>
                <a:cubicBezTo>
                  <a:pt x="21444" y="6684"/>
                  <a:pt x="20552" y="4698"/>
                  <a:pt x="19403" y="3479"/>
                </a:cubicBezTo>
                <a:cubicBezTo>
                  <a:pt x="18792" y="2832"/>
                  <a:pt x="17508" y="1871"/>
                  <a:pt x="16647" y="1415"/>
                </a:cubicBezTo>
                <a:cubicBezTo>
                  <a:pt x="15221" y="661"/>
                  <a:pt x="12383" y="-80"/>
                  <a:pt x="11257" y="7"/>
                </a:cubicBezTo>
                <a:close/>
              </a:path>
            </a:pathLst>
          </a:custGeom>
          <a:ln w="12700">
            <a:miter lim="400000"/>
          </a:ln>
          <a:effectLst>
            <a:reflection stA="29514" endPos="40000" dir="5400000" sy="-100000" algn="bl" rotWithShape="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43000" y="133350"/>
            <a:ext cx="4724400" cy="682879"/>
          </a:xfrm>
          <a:prstGeom prst="rect">
            <a:avLst/>
          </a:prstGeom>
          <a:noFill/>
        </p:spPr>
        <p:txBody>
          <a:bodyPr vert="horz" wrap="square" lIns="0" tIns="66675" rIns="0" bIns="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525"/>
              </a:spcBef>
            </a:pPr>
            <a:r>
              <a:rPr sz="4000" b="1" spc="114" dirty="0">
                <a:latin typeface="Century Gothic" panose="020B0502020202020204" pitchFamily="34" charset="0"/>
              </a:rPr>
              <a:t>БИЗНЕС-</a:t>
            </a:r>
            <a:r>
              <a:rPr sz="4000" b="1" spc="130" dirty="0">
                <a:latin typeface="Century Gothic" panose="020B0502020202020204" pitchFamily="34" charset="0"/>
              </a:rPr>
              <a:t>МОДЕЛЬ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113127-E52A-D521-56A6-CE4E5A5AF33E}"/>
              </a:ext>
            </a:extLst>
          </p:cNvPr>
          <p:cNvSpPr txBox="1"/>
          <p:nvPr/>
        </p:nvSpPr>
        <p:spPr>
          <a:xfrm>
            <a:off x="457200" y="1276350"/>
            <a:ext cx="7468711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entury Gothic" panose="020B0502020202020204" pitchFamily="34" charset="0"/>
              </a:rPr>
              <a:t>💳Freemium</a:t>
            </a:r>
            <a:endParaRPr lang="ru-RU" sz="16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Century Gothic" panose="020B0502020202020204" pitchFamily="34" charset="0"/>
              </a:rPr>
              <a:t>Бесплатно 3 замера в месяц, базовая оценка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entury Gothic" panose="020B0502020202020204" pitchFamily="34" charset="0"/>
              </a:rPr>
              <a:t>Premium</a:t>
            </a:r>
            <a:r>
              <a:rPr lang="ru-RU" sz="1600" dirty="0">
                <a:latin typeface="Century Gothic" panose="020B0502020202020204" pitchFamily="34" charset="0"/>
              </a:rPr>
              <a:t> (подписка): безлимит, динамика, упражнения – 1200 </a:t>
            </a:r>
            <a:r>
              <a:rPr lang="ru-RU" sz="1600" dirty="0">
                <a:solidFill>
                  <a:schemeClr val="dk1"/>
                </a:solidFill>
                <a:latin typeface="Century Gothic" panose="020B0502020202020204" pitchFamily="34" charset="0"/>
              </a:rPr>
              <a:t>₽/год</a:t>
            </a:r>
          </a:p>
          <a:p>
            <a:r>
              <a:rPr lang="ru-RU" sz="1600" dirty="0">
                <a:latin typeface="Century Gothic" panose="020B0502020202020204" pitchFamily="34" charset="0"/>
              </a:rPr>
              <a:t>🏢</a:t>
            </a:r>
            <a:r>
              <a:rPr lang="en-US" sz="1600" dirty="0">
                <a:latin typeface="Century Gothic" panose="020B0502020202020204" pitchFamily="34" charset="0"/>
              </a:rPr>
              <a:t>B2B</a:t>
            </a:r>
            <a:r>
              <a:rPr lang="ru-RU" sz="1600" dirty="0">
                <a:latin typeface="Century Gothic" panose="020B0502020202020204" pitchFamily="34" charset="0"/>
              </a:rPr>
              <a:t>-лицензии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Century Gothic" panose="020B0502020202020204" pitchFamily="34" charset="0"/>
              </a:rPr>
              <a:t>Вузам: пакет на 1000 студентов: 15000 </a:t>
            </a:r>
            <a:r>
              <a:rPr lang="ru-RU" sz="1600" dirty="0">
                <a:solidFill>
                  <a:schemeClr val="dk1"/>
                </a:solidFill>
                <a:latin typeface="Century Gothic" panose="020B0502020202020204" pitchFamily="34" charset="0"/>
              </a:rPr>
              <a:t>₽/год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dk1"/>
                </a:solidFill>
                <a:latin typeface="Century Gothic" panose="020B0502020202020204" pitchFamily="34" charset="0"/>
              </a:rPr>
              <a:t>Корпорациям: программа здоровья для сотрудников</a:t>
            </a:r>
          </a:p>
          <a:p>
            <a:r>
              <a:rPr lang="ru-RU" sz="1600" dirty="0">
                <a:latin typeface="Century Gothic" panose="020B0502020202020204" pitchFamily="34" charset="0"/>
              </a:rPr>
              <a:t>➕Дополнительно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Century Gothic" panose="020B0502020202020204" pitchFamily="34" charset="0"/>
              </a:rPr>
              <a:t>Партнерские программы с фитнес-клубами и реабилитологами</a:t>
            </a:r>
          </a:p>
        </p:txBody>
      </p:sp>
      <p:pic>
        <p:nvPicPr>
          <p:cNvPr id="2" name="Изображение" descr="Изображение">
            <a:extLst>
              <a:ext uri="{FF2B5EF4-FFF2-40B4-BE49-F238E27FC236}">
                <a16:creationId xmlns:a16="http://schemas.microsoft.com/office/drawing/2014/main" id="{C010B5F1-9C46-BCCC-8988-B501A15239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4541" y="133350"/>
            <a:ext cx="455059" cy="5686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2" h="21413" extrusionOk="0">
                <a:moveTo>
                  <a:pt x="11257" y="7"/>
                </a:moveTo>
                <a:cubicBezTo>
                  <a:pt x="10918" y="33"/>
                  <a:pt x="10876" y="71"/>
                  <a:pt x="10803" y="403"/>
                </a:cubicBezTo>
                <a:cubicBezTo>
                  <a:pt x="10758" y="606"/>
                  <a:pt x="10720" y="1511"/>
                  <a:pt x="10716" y="2410"/>
                </a:cubicBezTo>
                <a:cubicBezTo>
                  <a:pt x="10709" y="4301"/>
                  <a:pt x="10816" y="4149"/>
                  <a:pt x="9353" y="4261"/>
                </a:cubicBezTo>
                <a:cubicBezTo>
                  <a:pt x="6449" y="4484"/>
                  <a:pt x="3554" y="5891"/>
                  <a:pt x="1857" y="7901"/>
                </a:cubicBezTo>
                <a:cubicBezTo>
                  <a:pt x="1001" y="8915"/>
                  <a:pt x="570" y="9799"/>
                  <a:pt x="198" y="11322"/>
                </a:cubicBezTo>
                <a:cubicBezTo>
                  <a:pt x="82" y="11796"/>
                  <a:pt x="17" y="12267"/>
                  <a:pt x="3" y="12736"/>
                </a:cubicBezTo>
                <a:cubicBezTo>
                  <a:pt x="-98" y="16022"/>
                  <a:pt x="2231" y="19104"/>
                  <a:pt x="6150" y="20665"/>
                </a:cubicBezTo>
                <a:cubicBezTo>
                  <a:pt x="7063" y="21029"/>
                  <a:pt x="7575" y="21154"/>
                  <a:pt x="8689" y="21292"/>
                </a:cubicBezTo>
                <a:cubicBezTo>
                  <a:pt x="10533" y="21520"/>
                  <a:pt x="12684" y="21420"/>
                  <a:pt x="14172" y="21039"/>
                </a:cubicBezTo>
                <a:cubicBezTo>
                  <a:pt x="17813" y="20105"/>
                  <a:pt x="20714" y="17367"/>
                  <a:pt x="21300" y="14306"/>
                </a:cubicBezTo>
                <a:cubicBezTo>
                  <a:pt x="21398" y="13795"/>
                  <a:pt x="21480" y="13250"/>
                  <a:pt x="21488" y="13098"/>
                </a:cubicBezTo>
                <a:lnTo>
                  <a:pt x="21502" y="12822"/>
                </a:lnTo>
                <a:lnTo>
                  <a:pt x="18905" y="12822"/>
                </a:lnTo>
                <a:lnTo>
                  <a:pt x="16308" y="12822"/>
                </a:lnTo>
                <a:lnTo>
                  <a:pt x="16235" y="13374"/>
                </a:lnTo>
                <a:cubicBezTo>
                  <a:pt x="16140" y="14094"/>
                  <a:pt x="15906" y="14585"/>
                  <a:pt x="15341" y="15249"/>
                </a:cubicBezTo>
                <a:cubicBezTo>
                  <a:pt x="14758" y="15933"/>
                  <a:pt x="13956" y="16466"/>
                  <a:pt x="12946" y="16847"/>
                </a:cubicBezTo>
                <a:cubicBezTo>
                  <a:pt x="12243" y="17112"/>
                  <a:pt x="12016" y="17153"/>
                  <a:pt x="10969" y="17181"/>
                </a:cubicBezTo>
                <a:cubicBezTo>
                  <a:pt x="9096" y="17230"/>
                  <a:pt x="7951" y="16847"/>
                  <a:pt x="6633" y="15737"/>
                </a:cubicBezTo>
                <a:cubicBezTo>
                  <a:pt x="5831" y="15063"/>
                  <a:pt x="5418" y="14384"/>
                  <a:pt x="5262" y="13489"/>
                </a:cubicBezTo>
                <a:cubicBezTo>
                  <a:pt x="5014" y="12064"/>
                  <a:pt x="5567" y="10731"/>
                  <a:pt x="6828" y="9712"/>
                </a:cubicBezTo>
                <a:cubicBezTo>
                  <a:pt x="7783" y="8939"/>
                  <a:pt x="8702" y="8589"/>
                  <a:pt x="10262" y="8407"/>
                </a:cubicBezTo>
                <a:lnTo>
                  <a:pt x="10673" y="8361"/>
                </a:lnTo>
                <a:lnTo>
                  <a:pt x="10752" y="6762"/>
                </a:lnTo>
                <a:cubicBezTo>
                  <a:pt x="10797" y="5884"/>
                  <a:pt x="10805" y="5061"/>
                  <a:pt x="10767" y="4940"/>
                </a:cubicBezTo>
                <a:cubicBezTo>
                  <a:pt x="10729" y="4818"/>
                  <a:pt x="10756" y="4601"/>
                  <a:pt x="10825" y="4457"/>
                </a:cubicBezTo>
                <a:cubicBezTo>
                  <a:pt x="10948" y="4198"/>
                  <a:pt x="10951" y="4198"/>
                  <a:pt x="11661" y="4256"/>
                </a:cubicBezTo>
                <a:cubicBezTo>
                  <a:pt x="13826" y="4432"/>
                  <a:pt x="16054" y="6244"/>
                  <a:pt x="16243" y="7987"/>
                </a:cubicBezTo>
                <a:lnTo>
                  <a:pt x="16308" y="8591"/>
                </a:lnTo>
                <a:lnTo>
                  <a:pt x="18876" y="8620"/>
                </a:lnTo>
                <a:lnTo>
                  <a:pt x="21444" y="8643"/>
                </a:lnTo>
                <a:lnTo>
                  <a:pt x="21444" y="8010"/>
                </a:lnTo>
                <a:cubicBezTo>
                  <a:pt x="21444" y="6684"/>
                  <a:pt x="20552" y="4698"/>
                  <a:pt x="19403" y="3479"/>
                </a:cubicBezTo>
                <a:cubicBezTo>
                  <a:pt x="18792" y="2832"/>
                  <a:pt x="17508" y="1871"/>
                  <a:pt x="16647" y="1415"/>
                </a:cubicBezTo>
                <a:cubicBezTo>
                  <a:pt x="15221" y="661"/>
                  <a:pt x="12383" y="-80"/>
                  <a:pt x="11257" y="7"/>
                </a:cubicBezTo>
                <a:close/>
              </a:path>
            </a:pathLst>
          </a:custGeom>
          <a:ln w="12700">
            <a:miter lim="400000"/>
          </a:ln>
          <a:effectLst>
            <a:reflection stA="29514" endPos="40000" dir="5400000" sy="-100000" algn="bl" rotWithShape="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296</TotalTime>
  <Words>625</Words>
  <Application>Microsoft Office PowerPoint</Application>
  <PresentationFormat>Экран (16:9)</PresentationFormat>
  <Paragraphs>143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 MT</vt:lpstr>
      <vt:lpstr>Aptos</vt:lpstr>
      <vt:lpstr>Aptos Display</vt:lpstr>
      <vt:lpstr>Arial</vt:lpstr>
      <vt:lpstr>Century Gothic</vt:lpstr>
      <vt:lpstr>Trebuchet MS</vt:lpstr>
      <vt:lpstr>Тема Office</vt:lpstr>
      <vt:lpstr>ПОЗВОНОК</vt:lpstr>
      <vt:lpstr>АКТУАЛЬНОСТЬ ПРОЕКТА</vt:lpstr>
      <vt:lpstr>ЦЕЛЕВАЯ АУДИТОРИЯ</vt:lpstr>
      <vt:lpstr>ПРОБЛЕМА</vt:lpstr>
      <vt:lpstr>РЕШЕНИЕ</vt:lpstr>
      <vt:lpstr>ЦЕННОСТНОЕ ПРЕДЛОЖЕНИЕ</vt:lpstr>
      <vt:lpstr>РЫНОК</vt:lpstr>
      <vt:lpstr>КОНКУРЕНТЫ </vt:lpstr>
      <vt:lpstr>БИЗНЕС-МОДЕЛЬ</vt:lpstr>
      <vt:lpstr>ТЕКУЩИЕ РЕЗУЛЬТАТЫ</vt:lpstr>
      <vt:lpstr>КОМАНДА СТАРТАПА</vt:lpstr>
      <vt:lpstr>ПЛАНЫ РАЗВИТИЯ</vt:lpstr>
      <vt:lpstr>КОНТАКТЫ ЛИДЕРА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Шаблон_Презентация стартап проекта.pptx</dc:title>
  <cp:lastModifiedBy>omarovtitan05@gmail.com</cp:lastModifiedBy>
  <cp:revision>6</cp:revision>
  <dcterms:created xsi:type="dcterms:W3CDTF">2026-03-03T17:38:36Z</dcterms:created>
  <dcterms:modified xsi:type="dcterms:W3CDTF">2026-03-03T23:13:53Z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2026-03-03T00:00:00Z</vt:filetime>
  </property>
  <property fmtid="{D5CDD505-2E9C-101B-9397-08002B2CF9AE}" pid="3" name="Creator">
    <vt:lpwstr>Google</vt:lpwstr>
  </property>
  <property fmtid="{D5CDD505-2E9C-101B-9397-08002B2CF9AE}" pid="4" name="LastSaved">
    <vt:filetime>2026-03-03T00:00:00Z</vt:filetime>
  </property>
</Properties>
</file>