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315" r:id="rId4"/>
    <p:sldId id="510" r:id="rId5"/>
    <p:sldId id="497" r:id="rId6"/>
    <p:sldId id="496" r:id="rId7"/>
    <p:sldId id="517" r:id="rId8"/>
    <p:sldId id="511" r:id="rId9"/>
    <p:sldId id="530" r:id="rId10"/>
    <p:sldId id="531" r:id="rId11"/>
    <p:sldId id="516" r:id="rId12"/>
    <p:sldId id="513" r:id="rId13"/>
    <p:sldId id="512" r:id="rId14"/>
    <p:sldId id="501" r:id="rId15"/>
    <p:sldId id="515" r:id="rId16"/>
    <p:sldId id="514" r:id="rId17"/>
    <p:sldId id="502" r:id="rId18"/>
    <p:sldId id="503" r:id="rId19"/>
    <p:sldId id="532" r:id="rId20"/>
    <p:sldId id="492" r:id="rId21"/>
    <p:sldId id="493" r:id="rId22"/>
    <p:sldId id="53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308C0F4-2656-4948-9A93-70ABEA328C58}">
          <p14:sldIdLst>
            <p14:sldId id="257"/>
            <p14:sldId id="258"/>
            <p14:sldId id="315"/>
            <p14:sldId id="510"/>
            <p14:sldId id="497"/>
            <p14:sldId id="496"/>
          </p14:sldIdLst>
        </p14:section>
        <p14:section name="Раздел без заголовка" id="{8E562EAE-2799-476F-9E9A-64AEB6EA96A0}">
          <p14:sldIdLst>
            <p14:sldId id="517"/>
            <p14:sldId id="511"/>
            <p14:sldId id="530"/>
            <p14:sldId id="531"/>
            <p14:sldId id="516"/>
            <p14:sldId id="513"/>
            <p14:sldId id="512"/>
            <p14:sldId id="501"/>
            <p14:sldId id="515"/>
            <p14:sldId id="514"/>
            <p14:sldId id="502"/>
            <p14:sldId id="503"/>
            <p14:sldId id="532"/>
            <p14:sldId id="492"/>
            <p14:sldId id="493"/>
            <p14:sldId id="5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изавета" initials="Е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3FA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9856" autoAdjust="0"/>
  </p:normalViewPr>
  <p:slideViewPr>
    <p:cSldViewPr snapToGrid="0" showGuides="1">
      <p:cViewPr varScale="1">
        <p:scale>
          <a:sx n="72" d="100"/>
          <a:sy n="72" d="100"/>
        </p:scale>
        <p:origin x="660" y="78"/>
      </p:cViewPr>
      <p:guideLst>
        <p:guide orient="horz" pos="2195"/>
        <p:guide pos="38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22T20:41:40.622" idx="1">
    <p:pos x="10" y="10"/>
    <p:text/>
  </p:cm>
  <p:cm authorId="1" dt="2024-11-22T20:41:41.497" idx="2">
    <p:pos x="146" y="146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A36EA-5312-4B96-A9E0-14A5242C653F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788E-AB90-4F5C-92FA-AEEE5F9224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29" y="4185634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5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/>
          <p:cNvSpPr txBox="1"/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FA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388-4AB8-44BD-B46D-0BA603AA53D0}" type="datetime1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5313"/>
            <a:ext cx="5181600" cy="472165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55313"/>
            <a:ext cx="5181600" cy="47216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44B9-54CB-4EFD-912C-192058B0DD52}" type="datetime1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8448-5397-4FA9-B3DE-18239FC38080}" type="datetime1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07DE-1C20-47D7-96AC-17A07BB70822}" type="datetime1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10CC-5F0C-493A-8B23-03EF664EF49B}" type="datetime1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7AAE-8D8E-4280-A565-C4FD3B8C91D4}" type="datetime1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71B5-DB4C-455E-A1C8-F346D608FC6C}" type="datetime1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6" name="Заголовок 1"/>
          <p:cNvSpPr txBox="1"/>
          <p:nvPr userDrawn="1"/>
        </p:nvSpPr>
        <p:spPr>
          <a:xfrm>
            <a:off x="3631842" y="3078052"/>
            <a:ext cx="8560158" cy="2422204"/>
          </a:xfrm>
          <a:prstGeom prst="rect">
            <a:avLst/>
          </a:prstGeom>
          <a:solidFill>
            <a:srgbClr val="3FAB3C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+mn-lt"/>
              </a:rPr>
              <a:t>Спасибо 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8051"/>
            <a:ext cx="3880852" cy="24222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6FE0-8952-4EF4-92CA-A4ECC1D3D745}" type="datetime1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21"/>
            <a:ext cx="12192000" cy="689604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1"/>
            <a:ext cx="10515600" cy="482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66FE0-8952-4EF4-92CA-A4ECC1D3D745}" type="datetime1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1"/>
          <p:cNvSpPr txBox="1"/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comments" Target="../comments/commen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44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1518" y="4307376"/>
            <a:ext cx="10978712" cy="12429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/>
                <a:ea typeface="SimSun" panose="02010600030101010101" pitchFamily="2" charset="-122"/>
                <a:cs typeface="Times New Roman" panose="02020603050405020304"/>
              </a:rPr>
              <a:t>«Разработка и создание порционных полезных  напитков  из растительных компонентов в </a:t>
            </a:r>
            <a:r>
              <a:rPr lang="ru-RU" sz="2400" b="1" dirty="0" err="1">
                <a:latin typeface="Times New Roman" panose="02020603050405020304"/>
                <a:ea typeface="SimSun" panose="02010600030101010101" pitchFamily="2" charset="-122"/>
                <a:cs typeface="Times New Roman" panose="02020603050405020304"/>
              </a:rPr>
              <a:t>изомальте</a:t>
            </a:r>
            <a:r>
              <a:rPr lang="ru-RU" sz="2400" b="1" dirty="0">
                <a:latin typeface="Times New Roman" panose="02020603050405020304"/>
                <a:ea typeface="SimSun" panose="02010600030101010101" pitchFamily="2" charset="-122"/>
                <a:cs typeface="Times New Roman" panose="02020603050405020304"/>
              </a:rPr>
              <a:t> упакованных в </a:t>
            </a:r>
            <a:r>
              <a:rPr lang="ru-RU" sz="2400" b="1" dirty="0" err="1">
                <a:latin typeface="Times New Roman" panose="02020603050405020304"/>
                <a:ea typeface="SimSun" panose="02010600030101010101" pitchFamily="2" charset="-122"/>
                <a:cs typeface="Times New Roman" panose="02020603050405020304"/>
              </a:rPr>
              <a:t>биоразлагаемую</a:t>
            </a:r>
            <a:r>
              <a:rPr lang="ru-RU" sz="2400" b="1" dirty="0">
                <a:latin typeface="Times New Roman" panose="02020603050405020304"/>
                <a:ea typeface="SimSun" panose="02010600030101010101" pitchFamily="2" charset="-122"/>
                <a:cs typeface="Times New Roman" panose="02020603050405020304"/>
              </a:rPr>
              <a:t> упаковку»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94342" y="6266333"/>
            <a:ext cx="4658360" cy="76009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2024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325857" y="5573183"/>
            <a:ext cx="10705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Наставник команды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 Наталья Анатольевна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ст. преподаватель кафедра плодоовощеводства и декоративного садоводства ФГБОУ ВО СПбГАУ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364719" y="3769721"/>
            <a:ext cx="6032311" cy="10753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Интенсив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университета 20.35 «От идеи к прототипу»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 «АЛЬТЕРЭКО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173357" y="271722"/>
            <a:ext cx="3723861" cy="64504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2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0717" y="1358805"/>
            <a:ext cx="5971221" cy="268827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indent="0" algn="l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юди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которые предпочитают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горячие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оригинальн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ы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напитки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</a:t>
            </a:r>
            <a:endParaRPr dirty="0" err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indent="0" algn="l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Люди, имеющие ограничения в потреблении сахара;</a:t>
            </a:r>
          </a:p>
          <a:p>
            <a:pPr lvl="0" indent="0" algn="l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3. Люди, которые придерживаются принципов правильного питания;</a:t>
            </a:r>
          </a:p>
          <a:p>
            <a:pPr lvl="0"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4. Люди, любящие пробовать что-то новое и необычное;</a:t>
            </a:r>
          </a:p>
          <a:p>
            <a:pPr lvl="0"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 Люди, предпочитающие, натуральные продукты.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476171" y="3978275"/>
            <a:ext cx="2743200" cy="2743200"/>
          </a:xfrm>
          <a:prstGeom prst="rect">
            <a:avLst/>
          </a:prstGeom>
        </p:spPr>
      </p:pic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BBB6E991-FEF0-4D91-8BC1-9C64F10886FD}"/>
              </a:ext>
            </a:extLst>
          </p:cNvPr>
          <p:cNvSpPr txBox="1">
            <a:spLocks/>
          </p:cNvSpPr>
          <p:nvPr/>
        </p:nvSpPr>
        <p:spPr>
          <a:xfrm>
            <a:off x="6453809" y="271722"/>
            <a:ext cx="5539409" cy="831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ПОТРЕБНОСТИ ПОЛЬЗОВАТЕЛЯ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804E07-40B7-429D-B865-959ED9160589}"/>
              </a:ext>
            </a:extLst>
          </p:cNvPr>
          <p:cNvSpPr txBox="1"/>
          <p:nvPr/>
        </p:nvSpPr>
        <p:spPr>
          <a:xfrm>
            <a:off x="6764502" y="1856555"/>
            <a:ext cx="491802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Проблема пользователя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отсутствии на рынке экологичных чайных и кофейных упаковок,</a:t>
            </a:r>
            <a:r>
              <a:rPr lang="ru-RU" sz="2000" dirty="0">
                <a:latin typeface="Times New Roman" panose="02020603050405020304" pitchFamily="18" charset="0"/>
                <a:cs typeface="Mongolian Baiti" panose="03000500000000000000" charset="0"/>
                <a:sym typeface="+mn-ea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 так же порционного  полезного разнообразия. </a:t>
            </a: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D6FF92-70C0-4322-8525-A76CB3385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983" y="3148663"/>
            <a:ext cx="5513235" cy="31011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3A8EA1-40B1-4132-ACA1-C6FC94ED60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2690191" y="466070"/>
            <a:ext cx="1176340" cy="11763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384AE84-C349-431B-ACC6-A792F3266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4496" y="632751"/>
            <a:ext cx="1344039" cy="13440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3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02286" y="365125"/>
            <a:ext cx="9151513" cy="1124901"/>
          </a:xfrm>
        </p:spPr>
        <p:txBody>
          <a:bodyPr/>
          <a:lstStyle/>
          <a:p>
            <a:pPr lvl="0" algn="ctr"/>
            <a:r>
              <a:rPr lang="ru-RU" dirty="0">
                <a:latin typeface="Times New Roman" panose="02020603050405020304" pitchFamily="18" charset="0"/>
                <a:ea typeface="Russo One" panose="02000503050000020004"/>
                <a:cs typeface="Times New Roman" panose="02020603050405020304" pitchFamily="18" charset="0"/>
                <a:sym typeface="Russo One" panose="02000503050000020004"/>
              </a:rPr>
              <a:t>Решение проблемы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77287" y="2411896"/>
            <a:ext cx="4824730" cy="210168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033667" y="780189"/>
            <a:ext cx="10884011" cy="57419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Мы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предлагаем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полезные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растительные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напитки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порционной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экологичн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ой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упаковке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из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изомальт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 с разнообразной вкусовой гаммой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23460" y="1339447"/>
            <a:ext cx="11904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Напиток находится внутри оболочки, которая растворяется в теплой жидкости (в воде или молоке например), давая необычный эффект. Это решение является очень экологичным, в отличие от чайных пакетиков.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75501" y="3140653"/>
            <a:ext cx="2399654" cy="2399654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C6D2D44-4AF6-467A-A571-CDED7ABF2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89" y="2164229"/>
            <a:ext cx="7241394" cy="443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4041140" y="1102995"/>
            <a:ext cx="7546975" cy="25882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 Матча (ГОСТ 32574 – 2013)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Растертые в порошок молодые верхние листья куста зеленого чая.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Польза: +</a:t>
            </a:r>
            <a:r>
              <a:rPr lang="ru-RU" sz="200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обладает целебными свойствами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+ снимает напряжение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+ помогает в борьбе со стрессом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+ активизирует очистительные процессы в кишечнике</a:t>
            </a:r>
          </a:p>
          <a:p>
            <a:pPr marL="0" indent="0">
              <a:buNone/>
            </a:pPr>
            <a:endParaRPr lang="ru-RU" altLang="en-US" sz="2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2287" y="69011"/>
            <a:ext cx="9151513" cy="831610"/>
          </a:xfrm>
        </p:spPr>
        <p:txBody>
          <a:bodyPr/>
          <a:lstStyle/>
          <a:p>
            <a:pPr algn="ctr"/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Растительные компоненты для создания порционных напитков </a:t>
            </a: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4</a:t>
            </a:fld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909" b="88547" l="8287" r="44283">
                        <a14:foregroundMark x1="18333" y1="35333" x2="33500" y2="42000"/>
                        <a14:foregroundMark x1="33500" y1="42000" x2="29833" y2="72500"/>
                        <a14:foregroundMark x1="29833" y1="72500" x2="16000" y2="62333"/>
                        <a14:foregroundMark x1="16000" y1="62333" x2="12417" y2="33500"/>
                        <a14:foregroundMark x1="12417" y1="33500" x2="28250" y2="31167"/>
                        <a14:foregroundMark x1="28250" y1="31167" x2="35917" y2="56833"/>
                        <a14:foregroundMark x1="35917" y1="56833" x2="23667" y2="32333"/>
                        <a14:foregroundMark x1="23667" y1="32333" x2="34417" y2="54667"/>
                        <a14:foregroundMark x1="34417" y1="54667" x2="20250" y2="66500"/>
                        <a14:foregroundMark x1="20250" y1="66500" x2="9417" y2="46667"/>
                        <a14:foregroundMark x1="9417" y1="46667" x2="23667" y2="54167"/>
                        <a14:foregroundMark x1="23667" y1="54167" x2="24000" y2="67333"/>
                      </a14:backgroundRemoval>
                    </a14:imgEffect>
                  </a14:imgLayer>
                </a14:imgProps>
              </a:ext>
            </a:extLst>
          </a:blip>
          <a:srcRect l="3788" t="19204" r="51218" b="3748"/>
          <a:stretch>
            <a:fillRect/>
          </a:stretch>
        </p:blipFill>
        <p:spPr>
          <a:xfrm>
            <a:off x="-360680" y="698247"/>
            <a:ext cx="5046980" cy="39588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4518" y="3403356"/>
            <a:ext cx="3260725" cy="326072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482600" y="3940175"/>
            <a:ext cx="7517765" cy="314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Синий чай (ГОСТ 32593 – 2013)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Напиток из высушенных синих бутонов травянистой лианы клитории тройчатой.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Польза:  + обладает болеутоляющим действием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+ приводит организм в тонус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+ снижает уровень холестерина в крови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Его особенность – при добавлении лимона напиток меняет цвет с синего на фиолетовый, что выглядит довольно эффектно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  <a:p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2287" y="94011"/>
            <a:ext cx="9151513" cy="83161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Растительные компоненты для создания порционных напитков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1090" y="1223010"/>
            <a:ext cx="627316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3.Травяной сбор. (ГОСТ 34856 – 2022)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на основе черного чая с добавлением полезных витаминных компонентов: шиповник, облепиха, имбирь, смородина, мята, и т.д.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Польза: + успокаивает нервную систему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+ помогает при бессонице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+ насыщает организм полезными микро- и макро- элементами</a:t>
            </a:r>
          </a:p>
          <a:p>
            <a:pPr indent="0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673600" y="4029710"/>
            <a:ext cx="661416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4. Кофе. (ГОСТ 32776 – 2014) 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растворимый кофе с различными вкусовыми добавками, например сухие сливки, корица и т.д.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Польза: + стимулирует мозговую активность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+ придает бодрости и улучшает настроение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+ ускоряет процесс пищеварения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0" y="3750365"/>
            <a:ext cx="4072587" cy="279990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611" y="568420"/>
            <a:ext cx="3870322" cy="3554184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1778" y1="53444" x2="15222" y2="57000"/>
                        <a14:foregroundMark x1="15222" y1="57000" x2="15333" y2="64778"/>
                        <a14:foregroundMark x1="15333" y1="64778" x2="23222" y2="67000"/>
                        <a14:foregroundMark x1="23222" y1="67000" x2="18556" y2="61333"/>
                        <a14:foregroundMark x1="18556" y1="61333" x2="21444" y2="54667"/>
                        <a14:foregroundMark x1="21444" y1="54667" x2="16111" y2="60222"/>
                        <a14:foregroundMark x1="16111" y1="60222" x2="27778" y2="69444"/>
                        <a14:foregroundMark x1="27778" y1="69444" x2="27000" y2="69667"/>
                        <a14:foregroundMark x1="26222" y1="44444" x2="28667" y2="51222"/>
                        <a14:foregroundMark x1="28667" y1="51222" x2="24889" y2="44667"/>
                        <a14:foregroundMark x1="24889" y1="44667" x2="30111" y2="51333"/>
                        <a14:foregroundMark x1="30111" y1="51333" x2="41000" y2="53444"/>
                        <a14:foregroundMark x1="41000" y1="53444" x2="33556" y2="52556"/>
                        <a14:foregroundMark x1="33556" y1="52556" x2="49667" y2="53889"/>
                        <a14:foregroundMark x1="49667" y1="53889" x2="38333" y2="53556"/>
                        <a14:foregroundMark x1="38333" y1="53556" x2="46889" y2="53667"/>
                        <a14:foregroundMark x1="46889" y1="53667" x2="54444" y2="51889"/>
                        <a14:foregroundMark x1="54444" y1="51889" x2="57111" y2="45000"/>
                        <a14:foregroundMark x1="57111" y1="45000" x2="52889" y2="51667"/>
                        <a14:foregroundMark x1="52889" y1="51667" x2="56222" y2="49556"/>
                        <a14:foregroundMark x1="42111" y1="41111" x2="41667" y2="42333"/>
                        <a14:foregroundMark x1="38667" y1="80556" x2="40444" y2="83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593" y="2427842"/>
            <a:ext cx="4691768" cy="469176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Изомальт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3915" y="1196736"/>
            <a:ext cx="772947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Изомальт (ГОСТ 15086 – 2015)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Пищевая добавка Е953, которую получают в результате переработки сахарозы. Он содержится в тростнике, сахарной свекле, меде. Обладает сладким вкусом, но в то же время содержит в 2 раза меньше калорий, по сравнению с сахаром.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705" y="433825"/>
            <a:ext cx="3702424" cy="370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88383" y="3748526"/>
            <a:ext cx="74255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Польза: + медленно и не полностью усваивается организмом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+ рекомендован для страдающих сахарным диабетом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+ содержит пребиотики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+ безопасен для зубов, не вызывает кариес.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4"/>
          <a:stretch>
            <a:fillRect/>
          </a:stretch>
        </p:blipFill>
        <p:spPr bwMode="auto">
          <a:xfrm rot="2749120">
            <a:off x="4782112" y="1332733"/>
            <a:ext cx="8891671" cy="836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67552">
            <a:off x="-1383553" y="610788"/>
            <a:ext cx="10761318" cy="7125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3922" y="120868"/>
            <a:ext cx="9151513" cy="831610"/>
          </a:xfrm>
        </p:spPr>
        <p:txBody>
          <a:bodyPr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уникального названия бренда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862" y="946070"/>
            <a:ext cx="10954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разработки продукта команда  активно занималась поиском уникального названия бренда для готового продукта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" t="3061" r="3106" b="5910"/>
          <a:stretch>
            <a:fillRect/>
          </a:stretch>
        </p:blipFill>
        <p:spPr bwMode="auto">
          <a:xfrm>
            <a:off x="3634357" y="2805934"/>
            <a:ext cx="5154801" cy="371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52795" y="1810958"/>
            <a:ext cx="623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«ЗАВАРУШКА»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668" y="0"/>
            <a:ext cx="1785156" cy="344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2287" y="410816"/>
            <a:ext cx="2197436" cy="785919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2957" y="1166438"/>
            <a:ext cx="2092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81928" y="1181587"/>
            <a:ext cx="162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11" y="3987436"/>
            <a:ext cx="1288091" cy="181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199" y="1982020"/>
            <a:ext cx="1613182" cy="164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133" y="4114778"/>
            <a:ext cx="2025867" cy="15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72169" y="1785572"/>
            <a:ext cx="1253514" cy="205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237724" y="1734995"/>
            <a:ext cx="35170" cy="427696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70" y="1734995"/>
            <a:ext cx="1650952" cy="1244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96" y="3058364"/>
            <a:ext cx="930237" cy="144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17" y="4656799"/>
            <a:ext cx="1388059" cy="188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399CB94B-E48A-4EA7-8BFD-B0AB3D679116}"/>
              </a:ext>
            </a:extLst>
          </p:cNvPr>
          <p:cNvSpPr txBox="1">
            <a:spLocks/>
          </p:cNvSpPr>
          <p:nvPr/>
        </p:nvSpPr>
        <p:spPr>
          <a:xfrm>
            <a:off x="6899369" y="212282"/>
            <a:ext cx="3563116" cy="9541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3FAB3C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нашей разработки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8637F3F-551C-4C7C-BE21-8CA09A382C5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8161"/>
          <a:stretch/>
        </p:blipFill>
        <p:spPr>
          <a:xfrm>
            <a:off x="7005038" y="1213936"/>
            <a:ext cx="3594343" cy="34428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FA91F3-2758-4A5C-9B0F-51617A39147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9334"/>
          <a:stretch/>
        </p:blipFill>
        <p:spPr>
          <a:xfrm>
            <a:off x="7611281" y="4704297"/>
            <a:ext cx="2342995" cy="1620981"/>
          </a:xfrm>
          <a:prstGeom prst="rect">
            <a:avLst/>
          </a:prstGeom>
        </p:spPr>
      </p:pic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3E849F07-2E24-4964-9B94-BE21C9BA096D}"/>
              </a:ext>
            </a:extLst>
          </p:cNvPr>
          <p:cNvSpPr/>
          <p:nvPr/>
        </p:nvSpPr>
        <p:spPr>
          <a:xfrm>
            <a:off x="5292632" y="413578"/>
            <a:ext cx="1215470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приготовления продукта </a:t>
            </a:r>
          </a:p>
        </p:txBody>
      </p:sp>
      <p:sp>
        <p:nvSpPr>
          <p:cNvPr id="3" name="Замещающий 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9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1185" y="1349375"/>
            <a:ext cx="3365500" cy="1649730"/>
          </a:xfrm>
          <a:prstGeom prst="round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 П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одготовка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растительных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компонентов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сушка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изм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льчение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77740" y="1349375"/>
            <a:ext cx="3365500" cy="1649730"/>
          </a:xfrm>
          <a:prstGeom prst="round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83270" y="2867660"/>
            <a:ext cx="3365500" cy="1649730"/>
          </a:xfrm>
          <a:prstGeom prst="round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77740" y="4517390"/>
            <a:ext cx="3365500" cy="1649730"/>
          </a:xfrm>
          <a:prstGeom prst="round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1185" y="4517390"/>
            <a:ext cx="3365500" cy="1649730"/>
          </a:xfrm>
          <a:prstGeom prst="round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1" name="Стрелка вправо 10"/>
          <p:cNvSpPr/>
          <p:nvPr/>
        </p:nvSpPr>
        <p:spPr>
          <a:xfrm>
            <a:off x="4204970" y="2043430"/>
            <a:ext cx="337820" cy="26035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4199890" y="5212080"/>
            <a:ext cx="337820" cy="26035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3" name="Стрелка вправо 12"/>
          <p:cNvSpPr/>
          <p:nvPr/>
        </p:nvSpPr>
        <p:spPr>
          <a:xfrm rot="8040000">
            <a:off x="8610600" y="4824095"/>
            <a:ext cx="337820" cy="26035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4" name="Стрелка вправо 13"/>
          <p:cNvSpPr/>
          <p:nvPr/>
        </p:nvSpPr>
        <p:spPr>
          <a:xfrm rot="2040000">
            <a:off x="8610600" y="2170430"/>
            <a:ext cx="337820" cy="26035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4987290" y="1722755"/>
            <a:ext cx="2951480" cy="11449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Смешивание ингредиентов согласно граммовке в рецептуре</a:t>
            </a: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8610600" y="3093085"/>
            <a:ext cx="295529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3. Растапливаем изомальт в количестве согласно рецептуре и распределяем по формам</a:t>
            </a: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5043805" y="4804410"/>
            <a:ext cx="284670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4. После заствания засыпаем ингредиенты и соединяем две половинки</a:t>
            </a: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777240" y="4881245"/>
            <a:ext cx="283972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 Заворачиваем в экологически чистую упаковку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E74A5E-578A-4F03-ACA3-5A45E3735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150474"/>
            <a:ext cx="7015038" cy="1104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10</a:t>
            </a:fld>
            <a:endParaRPr lang="ru-RU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85388" y="814725"/>
            <a:ext cx="2094707" cy="2794768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202287" y="94615"/>
            <a:ext cx="9151513" cy="831610"/>
          </a:xfrm>
        </p:spPr>
        <p:txBody>
          <a:bodyPr/>
          <a:lstStyle/>
          <a:p>
            <a:pPr algn="ctr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 продукта 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407016" y="636905"/>
            <a:ext cx="2228215" cy="2972588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2287" y="3730327"/>
            <a:ext cx="2228215" cy="2971911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0890" y="636978"/>
            <a:ext cx="2173032" cy="2972515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0397" y="3730327"/>
            <a:ext cx="2291946" cy="2971911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0600" y="1269779"/>
            <a:ext cx="3103963" cy="431844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15645" y="158841"/>
            <a:ext cx="9151513" cy="83161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готовой продукции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45AAC5-8265-4F27-8202-E9EFBC4C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755" y="1282939"/>
            <a:ext cx="3219092" cy="42921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52DF64-B2ED-4CC5-B7C4-143C46A91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811" y="877255"/>
            <a:ext cx="3854789" cy="32133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5A7BE1-D792-4A48-8ED6-7BCD41E132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0" t="25028" r="14220" b="23146"/>
          <a:stretch/>
        </p:blipFill>
        <p:spPr>
          <a:xfrm>
            <a:off x="1501175" y="4206667"/>
            <a:ext cx="2581152" cy="24924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6A73DF-A923-42BD-8BC4-2071C66B3F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3" y="918193"/>
            <a:ext cx="4229853" cy="31723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7708BBE-FEBF-46F1-88E8-7116CB9C1A6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28"/>
          <a:stretch/>
        </p:blipFill>
        <p:spPr>
          <a:xfrm>
            <a:off x="5159803" y="4179111"/>
            <a:ext cx="2724495" cy="25200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2287" y="105520"/>
            <a:ext cx="9151513" cy="831610"/>
          </a:xfrm>
        </p:spPr>
        <p:txBody>
          <a:bodyPr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Органолептическая оценка качества готового продукта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4284" y="919139"/>
          <a:ext cx="11664462" cy="527917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85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3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2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3432">
                <a:tc rowSpan="2"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/>
                </a:tc>
                <a:tc gridSpan="4"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5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Образец №1</a:t>
                      </a:r>
                    </a:p>
                    <a:p>
                      <a:pPr lvl="0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Синий чай с добавлением лаванды и имбиря в тонкой оболочке из изомальта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Образец №2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Кофе с добавлением сухих сливок в оболочке из изомальта</a:t>
                      </a:r>
                    </a:p>
                    <a:p>
                      <a:pPr>
                        <a:buNone/>
                      </a:pPr>
                      <a:endParaRPr lang="ru-RU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Образец №3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Матча в изомальтовой оболочке</a:t>
                      </a:r>
                    </a:p>
                    <a:p>
                      <a:pPr>
                        <a:buNone/>
                      </a:pPr>
                      <a:endParaRPr lang="ru-RU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Образец №4</a:t>
                      </a:r>
                    </a:p>
                    <a:p>
                      <a:pPr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Травяной сбор</a:t>
                      </a:r>
                      <a:endParaRPr lang="ru-RU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5233"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сухом состоянии синий цвет, при растворении продукта в кипятке появляется яркий синий окрас. При добавлении лимона меняет цвет на фиолетовый.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ярко коричневый с примесью белого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любом состоянии матча имеет светлый, зеленый цвет. при растворении в молоке становится еще светлее.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различных добавок цвет варьируется от зеленого, до розового, а так же красного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0296"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Консистенция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рассыпчатая консисетнция сухих чаинок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рассыпчатая консистенция кофе и сливки в виде порошка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светлый порошок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рассыпчатая консисетнция сухих чаинок </a:t>
                      </a:r>
                      <a:endParaRPr lang="ru-RU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696"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яркий, в сухом состоянии присутствуют нотки сушеного сена, при заваривании запах свежескошенной травы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Яркий, свежий и нежный с нотками ореха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Легкий, свежий и травяной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яркий травяной запах, с нотками розы и каркаде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7596"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Травяной, сладковатый за счет изомальта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характерный для кофе, более нежный за счет сливок и сладкий за счет изомальта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насыщенный, с легкой горчинкой, сладковатый за счет изомальта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Травяной, сладковатый за счет изомальта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Дегустационная оценка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879" y="1000859"/>
          <a:ext cx="10964006" cy="549167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39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7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4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42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97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5673">
                <a:tc rowSpan="2"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209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  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 gridSpan="2"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048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</a:t>
                      </a:r>
                      <a:endParaRPr lang="ru-RU" sz="16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 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Внешний вид</a:t>
                      </a:r>
                      <a:endParaRPr lang="ru-RU" sz="16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2159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 </a:t>
                      </a:r>
                      <a:endParaRPr lang="ru-RU" sz="16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968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 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286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Аромат </a:t>
                      </a:r>
                      <a:endParaRPr lang="ru-RU" sz="16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5369">
                <a:tc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40005" algn="ctr">
                        <a:lnSpc>
                          <a:spcPct val="107000"/>
                        </a:lnSpc>
                        <a:spcAft>
                          <a:spcPts val="575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  <a:p>
                      <a:pPr lvl="0"/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Синий чай с добавлением лаванды и имбиря в тонкой оболочке из изомальта</a:t>
                      </a: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93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4,90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4,86</a:t>
                      </a: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4,92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93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4,60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4,82</a:t>
                      </a:r>
                    </a:p>
                  </a:txBody>
                  <a:tcPr marL="90170" marR="60960" marT="889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1697">
                <a:tc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40005" algn="ctr">
                        <a:lnSpc>
                          <a:spcPct val="107000"/>
                        </a:lnSpc>
                        <a:spcAft>
                          <a:spcPts val="575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lvl="0"/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Кофе с добавлением сухих сливок в оболочке из изомальта</a:t>
                      </a: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93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4,50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4,40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4,85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93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4,89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4,66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305">
                <a:tc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40005" algn="ctr">
                        <a:lnSpc>
                          <a:spcPct val="107000"/>
                        </a:lnSpc>
                        <a:spcAft>
                          <a:spcPts val="56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lvl="0"/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Матча в изомальтовой оболочке</a:t>
                      </a: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4,95 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4,95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93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ru-RU" sz="1600" b="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93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4,55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4,78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762">
                <a:tc>
                  <a:txBody>
                    <a:bodyPr/>
                    <a:lstStyle>
                      <a:defPPr>
                        <a:defRPr lang="ru-RU" b="1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40005" algn="ctr">
                        <a:lnSpc>
                          <a:spcPct val="107000"/>
                        </a:lnSpc>
                        <a:spcAft>
                          <a:spcPts val="575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Травяной сбор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4,95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93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4,95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93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412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5,0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tc>
                  <a:txBody>
                    <a:bodyPr/>
                    <a:lstStyle>
                      <a:defPPr>
                        <a:defRPr lang="ru-RU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R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4,97</a:t>
                      </a:r>
                      <a:endParaRPr lang="ru-RU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0170" marR="60960" marT="889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2287" y="87850"/>
            <a:ext cx="9151513" cy="505781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упаковки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630716" y="1387745"/>
            <a:ext cx="3630294" cy="61229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02287" y="530263"/>
            <a:ext cx="8863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упаковки будет представлено два варианта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1036" y="1066701"/>
            <a:ext cx="61506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вариант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биоразлагаемая пленка из кукурузного крахмала. Она плотная и прозрачная, следовательно и сохранит продукт от попадания пыли и прочего, но в то же время потенциальный покупатель сможет оценить внешний вид самого товара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8599" y="1080163"/>
            <a:ext cx="5372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вариант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одноразовые стаканчиков на основе кукурузного крахмала и бамбука.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861B2-B323-4338-8ABF-852567BAE0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451"/>
          <a:stretch/>
        </p:blipFill>
        <p:spPr>
          <a:xfrm>
            <a:off x="7434470" y="1963905"/>
            <a:ext cx="3946642" cy="43439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27582" y="260543"/>
            <a:ext cx="8428383" cy="831610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АВТОРСКИЙ ЛОГОТИП И ЭТИКЕТКА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A4E777-6D96-44D0-BFA1-3B1A721BA8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30" t="513" r="21353" b="11938"/>
          <a:stretch/>
        </p:blipFill>
        <p:spPr>
          <a:xfrm>
            <a:off x="4348952" y="676348"/>
            <a:ext cx="4293333" cy="53237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2119CC-9122-468F-B478-86BF1DA38D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0000"/>
                    </a14:imgEffect>
                    <a14:imgEffect>
                      <a14:brightnessContrast bright="11000" contrast="-4000"/>
                    </a14:imgEffect>
                  </a14:imgLayer>
                </a14:imgProps>
              </a:ext>
            </a:extLst>
          </a:blip>
          <a:srcRect l="47500" t="37978" r="19565" b="24000"/>
          <a:stretch/>
        </p:blipFill>
        <p:spPr>
          <a:xfrm>
            <a:off x="174888" y="1907747"/>
            <a:ext cx="4293333" cy="27867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343DDC-1F50-47AA-BB44-00F6E3A9DD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2000"/>
                    </a14:imgEffect>
                    <a14:imgEffect>
                      <a14:brightnessContrast bright="-13000" contrast="28000"/>
                    </a14:imgEffect>
                  </a14:imgLayer>
                </a14:imgProps>
              </a:ext>
            </a:extLst>
          </a:blip>
          <a:srcRect t="1" b="613"/>
          <a:stretch/>
        </p:blipFill>
        <p:spPr>
          <a:xfrm>
            <a:off x="8738544" y="676348"/>
            <a:ext cx="3126887" cy="552473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60896" y="956531"/>
            <a:ext cx="4683369" cy="42923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32593-2013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растворимый чайный напиток: Сухой пищевой продукт, растворимый в воде при температуре, указанной в инструкции производителя, с возможным содержанием сухого экстракта чая менее 1,0 г на 1 дм* настоя и общим содержанием сухого экстракта чая и сухого растительного экстракта не менее 1,0 г на 1 дм настоя.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 - Допускается присутствие других компонентов.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 чая: Показатель, определяемый визуально исходя из размера, формы и цвета чаинок.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ГОСТы чайной продукции и растворимого кофе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33745" y="966543"/>
            <a:ext cx="5064369" cy="2821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ГОСТ 32776-2014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растворимый кофе: Сухой пищевой продукт, получаемый из жареного кофе физическими методами с использованием в качестве экстрагента воды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Растворимый кофе должен быть изготовлен в соответствии с требованиями настоящего стандарта с соблюдением требований [1] или нормативных правовых актов, действующих на территории государства, принявшего стандарт.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По органолептическим показателям растворимый кофе должен соответствовать требованиям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632" y="3966503"/>
            <a:ext cx="3803934" cy="237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82" y="3966503"/>
            <a:ext cx="3389921" cy="271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graphicFrame>
        <p:nvGraphicFramePr>
          <p:cNvPr id="5" name="Таблица 5"/>
          <p:cNvGraphicFramePr>
            <a:graphicFrameLocks noGrp="1"/>
          </p:cNvGraphicFramePr>
          <p:nvPr/>
        </p:nvGraphicFramePr>
        <p:xfrm>
          <a:off x="922290" y="1332225"/>
          <a:ext cx="10201428" cy="29912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550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0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0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0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1289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без учета упаковки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с учетом упаковки в виде пленки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47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Синий</a:t>
                      </a:r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чай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25,575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Пленка 20р</a:t>
                      </a:r>
                    </a:p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Стаканчик 28,74</a:t>
                      </a:r>
                    </a:p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Коробка 19,6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47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24,125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47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Чайный сбор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22,925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47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Кофе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17,195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22290" y="4831777"/>
            <a:ext cx="10457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Расчёт экономической эффективности был произведен без учета издержек, таких как налоги, аренда помещения, стоимость коммунальных услуг, заработная плата сотрудников, затраты на банковское обслуживание ( бухгалтерские услуги, юридические консультации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), амортизация имущества, аренда торговой точки, наценка магазина, транспорт, реклама товара, стоимость лицензии и прочее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042" y="1212742"/>
            <a:ext cx="4834547" cy="4834547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3267203" y="903130"/>
            <a:ext cx="5169191" cy="516919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99" y="4494874"/>
            <a:ext cx="4523624" cy="123149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35" y="4490493"/>
            <a:ext cx="4523624" cy="12314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35" y="2876466"/>
            <a:ext cx="4523624" cy="123149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реализации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5717" y="1337936"/>
            <a:ext cx="4279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ярмарках по типу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агроруси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дня поля,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peterfood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заявить о себе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90940" y="3133783"/>
            <a:ext cx="3844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напитков на маркетплейсы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0072" y="4756681"/>
            <a:ext cx="3422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различными кофейнями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6653" y="4598412"/>
            <a:ext cx="36272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нашего продукта в столовых вузов и школ, спортзалах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68936" y="1300274"/>
            <a:ext cx="45236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также такой путь: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патента на продукт и продажа рецептуры и технологии компаниям, занимающимся продажей чая или сладостей, либо компаниям производящим полезные продукты или продукты для диабетиков</a:t>
            </a:r>
          </a:p>
        </p:txBody>
      </p:sp>
      <p:sp>
        <p:nvSpPr>
          <p:cNvPr id="12" name="Прямоугольник: скругленные углы 11"/>
          <p:cNvSpPr/>
          <p:nvPr/>
        </p:nvSpPr>
        <p:spPr>
          <a:xfrm>
            <a:off x="995777" y="1184741"/>
            <a:ext cx="4489141" cy="1200329"/>
          </a:xfrm>
          <a:prstGeom prst="roundRect">
            <a:avLst/>
          </a:prstGeom>
          <a:noFill/>
          <a:ln w="28575">
            <a:solidFill>
              <a:srgbClr val="3FAB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>
            <a:stCxn id="12" idx="2"/>
            <a:endCxn id="13" idx="0"/>
          </p:cNvCxnSpPr>
          <p:nvPr/>
        </p:nvCxnSpPr>
        <p:spPr>
          <a:xfrm flipH="1">
            <a:off x="3240347" y="2385070"/>
            <a:ext cx="1" cy="491396"/>
          </a:xfrm>
          <a:prstGeom prst="straightConnector1">
            <a:avLst/>
          </a:prstGeom>
          <a:ln w="38100">
            <a:solidFill>
              <a:srgbClr val="3FAB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3" idx="2"/>
            <a:endCxn id="14" idx="0"/>
          </p:cNvCxnSpPr>
          <p:nvPr/>
        </p:nvCxnSpPr>
        <p:spPr>
          <a:xfrm>
            <a:off x="3240347" y="4107965"/>
            <a:ext cx="0" cy="382528"/>
          </a:xfrm>
          <a:prstGeom prst="straightConnector1">
            <a:avLst/>
          </a:prstGeom>
          <a:ln w="38100">
            <a:solidFill>
              <a:srgbClr val="3FAB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4" idx="3"/>
            <a:endCxn id="15" idx="1"/>
          </p:cNvCxnSpPr>
          <p:nvPr/>
        </p:nvCxnSpPr>
        <p:spPr>
          <a:xfrm>
            <a:off x="5502159" y="5106243"/>
            <a:ext cx="1170440" cy="4381"/>
          </a:xfrm>
          <a:prstGeom prst="straightConnector1">
            <a:avLst/>
          </a:prstGeom>
          <a:ln w="38100">
            <a:solidFill>
              <a:srgbClr val="3FAB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19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226366" y="159229"/>
            <a:ext cx="9127434" cy="831610"/>
          </a:xfrm>
        </p:spPr>
        <p:txBody>
          <a:bodyPr/>
          <a:lstStyle/>
          <a:p>
            <a:pPr algn="ctr"/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образовательном проекте интенсив университета 20.35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77815" y="1683026"/>
            <a:ext cx="3712376" cy="371237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685D71-806A-4063-AFB9-68DE9B126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7800" y="990839"/>
            <a:ext cx="3469517" cy="55857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F4BD5E-D3AC-4B49-B1E8-61CCBA5FC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953" y="1968149"/>
            <a:ext cx="2752931" cy="34108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5809" y="78393"/>
            <a:ext cx="6997147" cy="85026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4"/>
          <a:stretch>
            <a:fillRect/>
          </a:stretch>
        </p:blipFill>
        <p:spPr bwMode="auto">
          <a:xfrm>
            <a:off x="655955" y="1110615"/>
            <a:ext cx="1941830" cy="25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9677" y="2607650"/>
            <a:ext cx="1965960" cy="25539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4786" y="888792"/>
            <a:ext cx="8165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команды: Савенок Наталья Анатольевна,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преподаватель кафедры плодоовощеводства и декоративного садоводства ФГБОУ ВО СПбГАУ.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1843" y="2533739"/>
            <a:ext cx="4576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Илюшина Виталия Витальевна - лидер команды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(технолог по производству продуктов из растительного сырья);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" y="4103370"/>
            <a:ext cx="1946275" cy="253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78842" y="4666718"/>
            <a:ext cx="49779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Пчелина Александра Ильинична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(пиар менеджер, технолог по производству продуктов из растительного сырья)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8005" y="980440"/>
            <a:ext cx="2146935" cy="277368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713595" y="2440940"/>
            <a:ext cx="2232025" cy="281178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48005" y="3991610"/>
            <a:ext cx="2152015" cy="273240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11201062" y="663197"/>
            <a:ext cx="648072" cy="634486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2234202" y="634817"/>
            <a:ext cx="762635" cy="671830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9839677" y="5542627"/>
            <a:ext cx="432048" cy="432048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3645CC-B830-4B2B-B01A-334DB2256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8176" y="2157874"/>
            <a:ext cx="523445" cy="5144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4473C8-311A-4553-9FBB-857D3AC9F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755" y="4372190"/>
            <a:ext cx="707197" cy="6950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14AC25-8EAD-47F6-9466-A2D44F373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2890" y="3218841"/>
            <a:ext cx="707197" cy="6950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CC9B60D-9B0A-4B31-9CFB-B65293DE2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3798" y="4319216"/>
            <a:ext cx="707197" cy="69500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A41BF9E-5E29-4AA1-BAD3-21F88F735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0537" y="5370830"/>
            <a:ext cx="707197" cy="69500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0B6CD15-939B-4051-80BA-FE3A69128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676" y="3113102"/>
            <a:ext cx="523444" cy="51441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261AD14-74A8-4BBA-9E47-AF210C91A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5204" y="2260148"/>
            <a:ext cx="707197" cy="69500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3552" y="72887"/>
            <a:ext cx="9151513" cy="83161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41320" y="1408568"/>
            <a:ext cx="5822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Ink Free" panose="03080402000500000000" pitchFamily="66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Старухина Елизавета Александровна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(экономическое обоснование, технолог по переработке растительного сырья)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61335" y="4778285"/>
            <a:ext cx="58096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Столярова Алина Алексеевна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(технолог по производству продуктов из растительного сырья)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74720" y="3017351"/>
            <a:ext cx="5822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Ариунаа Мунх-Эрдэнэ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(технолог по производству продуктов из растительного сырья)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65" y="4117340"/>
            <a:ext cx="2005330" cy="261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" y="1196975"/>
            <a:ext cx="2004060" cy="2564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23545" y="1089025"/>
            <a:ext cx="2251075" cy="27889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77350" y="2205355"/>
            <a:ext cx="2251075" cy="287972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2910" y="3991610"/>
            <a:ext cx="2232025" cy="277368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11327447" y="1951672"/>
            <a:ext cx="452755" cy="507365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2773045" y="6193790"/>
            <a:ext cx="488950" cy="541655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516110" y="2306320"/>
            <a:ext cx="1798955" cy="26784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1F1C17-2EEE-4C7B-8605-EBC25BCCC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368" y="2752875"/>
            <a:ext cx="707197" cy="6950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20E6729-569D-4D6B-AC25-0080F45EB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0285" y="351511"/>
            <a:ext cx="707197" cy="6950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52F04F6-58BF-41AB-9B6C-F9E5DD31C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090934"/>
            <a:ext cx="401801" cy="39487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F213D44-F0E8-4724-9983-6E4B9026F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3355" y="5454683"/>
            <a:ext cx="707197" cy="69500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E544F36-85EA-49C2-9E77-E94BCEBD9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935" y="1053461"/>
            <a:ext cx="707197" cy="69500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7E9D23D-1E6D-42E6-B340-7963A579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22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614B15D-03E7-4FD3-94A9-C6A503F8E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243" y="3296887"/>
            <a:ext cx="9151513" cy="631952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С НАСТУПАЮЩИМ НОВЫМ ГОДОМ!</a:t>
            </a:r>
            <a:endParaRPr lang="ru-RU" b="1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21CFFA-96CC-4C15-B5AA-3D71EC69A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500" y="3946475"/>
            <a:ext cx="4318907" cy="2699317"/>
          </a:xfrm>
          <a:prstGeom prst="rect">
            <a:avLst/>
          </a:prstGeom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DFF991DB-DDA1-41C9-AE62-53196A90D605}"/>
              </a:ext>
            </a:extLst>
          </p:cNvPr>
          <p:cNvSpPr txBox="1">
            <a:spLocks/>
          </p:cNvSpPr>
          <p:nvPr/>
        </p:nvSpPr>
        <p:spPr>
          <a:xfrm>
            <a:off x="1645694" y="457788"/>
            <a:ext cx="9151513" cy="83161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3FAB3C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latin typeface="Times New Roman" panose="02020603050405020304" pitchFamily="18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БЛАГОДАРИМ ЗА ВНИМАНИЕ</a:t>
            </a:r>
            <a:r>
              <a:rPr lang="ru-RU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B30966-130F-433D-A930-DC8E9D22B1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907"/>
          <a:stretch/>
        </p:blipFill>
        <p:spPr>
          <a:xfrm>
            <a:off x="3829050" y="925352"/>
            <a:ext cx="4533900" cy="229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380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1321</Words>
  <Application>Microsoft Office PowerPoint</Application>
  <PresentationFormat>Широкоэкранный</PresentationFormat>
  <Paragraphs>204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Yu Gothic Light</vt:lpstr>
      <vt:lpstr>Arial</vt:lpstr>
      <vt:lpstr>Calibri</vt:lpstr>
      <vt:lpstr>Calibri Light</vt:lpstr>
      <vt:lpstr>Ink Free</vt:lpstr>
      <vt:lpstr>Times New Roman</vt:lpstr>
      <vt:lpstr>Тема Office</vt:lpstr>
      <vt:lpstr>Инициативная разработка «Разработка и создание порционных полезных  напитков  из растительных компонентов в изомальте упакованных в биоразлагаемую упаковку»   </vt:lpstr>
      <vt:lpstr>ЦЕЛЕВАЯ АУДИТОРИЯ</vt:lpstr>
      <vt:lpstr>Решение проблемы</vt:lpstr>
      <vt:lpstr>Растительные компоненты для создания порционных напитков </vt:lpstr>
      <vt:lpstr>Растительные компоненты для создания порционных напитков </vt:lpstr>
      <vt:lpstr>Изомальт</vt:lpstr>
      <vt:lpstr>Создание уникального названия бренда</vt:lpstr>
      <vt:lpstr>Аналоги </vt:lpstr>
      <vt:lpstr>Схема приготовления продукта </vt:lpstr>
      <vt:lpstr>Технология приготовления продукта </vt:lpstr>
      <vt:lpstr>Вид готовой продукции</vt:lpstr>
      <vt:lpstr>Органолептическая оценка качества готового продукта</vt:lpstr>
      <vt:lpstr>Дегустационная оценка</vt:lpstr>
      <vt:lpstr>Разработка упаковки</vt:lpstr>
      <vt:lpstr>АВТОРСКИЙ ЛОГОТИП И ЭТИКЕТКА</vt:lpstr>
      <vt:lpstr>ГОСТы чайной продукции и растворимого кофе</vt:lpstr>
      <vt:lpstr>Экономическая эффективность</vt:lpstr>
      <vt:lpstr>Пути реализации</vt:lpstr>
      <vt:lpstr>Достижения нашей команды на образовательном проекте интенсив университета 20.35</vt:lpstr>
      <vt:lpstr>НАША КОМАНДА</vt:lpstr>
      <vt:lpstr>НАША КОМАНДА </vt:lpstr>
      <vt:lpstr>С НАСТУПАЮЩИМ НОВЫМ ГОДОМ!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Adminisrator</dc:creator>
  <cp:lastModifiedBy>ПБТ</cp:lastModifiedBy>
  <cp:revision>326</cp:revision>
  <dcterms:created xsi:type="dcterms:W3CDTF">2022-01-27T09:29:00Z</dcterms:created>
  <dcterms:modified xsi:type="dcterms:W3CDTF">2024-12-06T00:00:39Z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3D3BB5537CD34E9C856E2A7F349884A9_12</vt:lpwstr>
  </property>
  <property fmtid="{D5CDD505-2E9C-101B-9397-08002B2CF9AE}" pid="3" name="KSOProductBuildVer">
    <vt:lpwstr>1049-12.2.0.18911</vt:lpwstr>
  </property>
</Properties>
</file>