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9"/>
  </p:notesMasterIdLst>
  <p:sldIdLst>
    <p:sldId id="256" r:id="rId2"/>
    <p:sldId id="262" r:id="rId3"/>
    <p:sldId id="263" r:id="rId4"/>
    <p:sldId id="264" r:id="rId5"/>
    <p:sldId id="279" r:id="rId6"/>
    <p:sldId id="265" r:id="rId7"/>
    <p:sldId id="269" r:id="rId8"/>
    <p:sldId id="270" r:id="rId9"/>
    <p:sldId id="271" r:id="rId10"/>
    <p:sldId id="272" r:id="rId11"/>
    <p:sldId id="278" r:id="rId12"/>
    <p:sldId id="273" r:id="rId13"/>
    <p:sldId id="275" r:id="rId14"/>
    <p:sldId id="285" r:id="rId15"/>
    <p:sldId id="281" r:id="rId16"/>
    <p:sldId id="282" r:id="rId17"/>
    <p:sldId id="28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nshi" initials="d" lastIdx="3" clrIdx="0">
    <p:extLst>
      <p:ext uri="{19B8F6BF-5375-455C-9EA6-DF929625EA0E}">
        <p15:presenceInfo xmlns:p15="http://schemas.microsoft.com/office/powerpoint/2012/main" userId="densh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74601" autoAdjust="0"/>
  </p:normalViewPr>
  <p:slideViewPr>
    <p:cSldViewPr snapToGrid="0">
      <p:cViewPr>
        <p:scale>
          <a:sx n="66" d="100"/>
          <a:sy n="66" d="100"/>
        </p:scale>
        <p:origin x="1176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9117EE-B092-40F5-9CD7-709C52A80A35}" type="datetimeFigureOut">
              <a:rPr lang="ru-RU" smtClean="0"/>
              <a:t>02.06.2022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F1177D-8759-4010-A16D-914274C02E9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8338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Добрый день, коллеги, сегодня мы</a:t>
            </a:r>
            <a:r>
              <a:rPr lang="en-US" dirty="0"/>
              <a:t> </a:t>
            </a:r>
            <a:r>
              <a:rPr lang="ru-RU" dirty="0"/>
              <a:t>представляем результат нашей совместной работы за последние 3 месяца.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1177D-8759-4010-A16D-914274C02E93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002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Прежде всего определимся, для кого наше устройство изначально было </a:t>
            </a:r>
            <a:r>
              <a:rPr lang="ru-RU" dirty="0" err="1"/>
              <a:t>задуманно</a:t>
            </a:r>
            <a:endParaRPr lang="ru-RU" dirty="0"/>
          </a:p>
          <a:p>
            <a:r>
              <a:rPr lang="ru-RU" dirty="0"/>
              <a:t>Наши пользователи, </a:t>
            </a:r>
            <a:r>
              <a:rPr lang="ru-RU" i="1" dirty="0"/>
              <a:t>радиолюбители, </a:t>
            </a:r>
            <a:r>
              <a:rPr lang="ru-RU" dirty="0"/>
              <a:t>электронщики, обучающиеся и те кто не часто, но на регулярной основе применяет пайку</a:t>
            </a:r>
          </a:p>
          <a:p>
            <a:r>
              <a:rPr lang="ru-RU" dirty="0"/>
              <a:t>(То есть такие как мы)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1177D-8759-4010-A16D-914274C02E93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924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Хотят паять не опасаясь за свое здоровье а также избавиться от неприятного запаха разных флюсов</a:t>
            </a:r>
          </a:p>
          <a:p>
            <a:r>
              <a:rPr lang="ru-RU" dirty="0"/>
              <a:t>возьмем к примеру канифоль, думаю каждый из вас вспомнит её запах</a:t>
            </a:r>
          </a:p>
          <a:p>
            <a:r>
              <a:rPr lang="ru-RU" dirty="0"/>
              <a:t> 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1177D-8759-4010-A16D-914274C02E93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7005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i="0" dirty="0"/>
              <a:t>Но не могут, потому что ему мешает </a:t>
            </a:r>
          </a:p>
          <a:p>
            <a:r>
              <a:rPr lang="ru-RU" i="0" dirty="0"/>
              <a:t>Вредный дым образующийся при пайке, который не благоприятно влияет на здоровье</a:t>
            </a:r>
          </a:p>
          <a:p>
            <a:r>
              <a:rPr lang="ru-RU" i="0" dirty="0"/>
              <a:t>И к тому же летит все время в глаза затрудняя работу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1177D-8759-4010-A16D-914274C02E93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1286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i="0" dirty="0"/>
              <a:t>Та же канифоль, при длительном вдыхании воздуха</a:t>
            </a:r>
            <a:r>
              <a:rPr lang="en-US" i="0" dirty="0"/>
              <a:t> </a:t>
            </a:r>
            <a:r>
              <a:rPr lang="ru-RU" i="0" dirty="0"/>
              <a:t>содержащий</a:t>
            </a:r>
          </a:p>
          <a:p>
            <a:r>
              <a:rPr lang="ru-RU" i="0" dirty="0"/>
              <a:t>частицы канифоли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способна, вызвать аллергию, 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астму и поражение слизистых оболочек.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1177D-8759-4010-A16D-914274C02E93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8757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Основные существующие решения: </a:t>
            </a:r>
          </a:p>
          <a:p>
            <a:r>
              <a:rPr lang="ru-RU" dirty="0"/>
              <a:t>полноценная вытяжка, простое проветривание и применение индивидуальной защиты (такие как респираторы и специальные фильтрующие маски)</a:t>
            </a:r>
          </a:p>
          <a:p>
            <a:r>
              <a:rPr lang="ru-RU" dirty="0"/>
              <a:t>Имеют некоторые недостатки для нашего пользователя</a:t>
            </a:r>
          </a:p>
          <a:p>
            <a:r>
              <a:rPr lang="ru-RU" dirty="0"/>
              <a:t>Вытяжка – громоздкая, требует вывод на улицу и вообще не целесообразна, так как наш пользователь на так часто паяет </a:t>
            </a:r>
          </a:p>
          <a:p>
            <a:r>
              <a:rPr lang="ru-RU" dirty="0"/>
              <a:t>Проветривание – не всегда бывает возможно,</a:t>
            </a:r>
            <a:r>
              <a:rPr lang="en-US" dirty="0"/>
              <a:t> </a:t>
            </a:r>
            <a:r>
              <a:rPr lang="ru-RU" dirty="0"/>
              <a:t>к тому же низкая эффективность, и не спасает от попадание дыма в глаза</a:t>
            </a:r>
          </a:p>
          <a:p>
            <a:r>
              <a:rPr lang="ru-RU" dirty="0"/>
              <a:t>Индивидуальная защита –  попросту не удобна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1177D-8759-4010-A16D-914274C02E93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25236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Предлагаем устройство которое всасывает и прогоняет вредный дым через угольный фильтр</a:t>
            </a:r>
            <a:endParaRPr lang="en-US" dirty="0"/>
          </a:p>
          <a:p>
            <a:r>
              <a:rPr lang="ru-RU" dirty="0"/>
              <a:t>это требуется для удаления запаха и нейтрализации вредных веществ в воздухе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1177D-8759-4010-A16D-914274C02E93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3387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отличии от аналогичных устройств которые есть на рынке, наше устройство </a:t>
            </a:r>
          </a:p>
          <a:p>
            <a:r>
              <a:rPr lang="ru-RU" dirty="0"/>
              <a:t>будет питаться от аккумулятора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1177D-8759-4010-A16D-914274C02E93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9139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Без какого-либо труда можно заменить фильтр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1177D-8759-4010-A16D-914274C02E93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3794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Существующие аналоги (которые покажем далее) не имеют регулировку мощности</a:t>
            </a:r>
          </a:p>
          <a:p>
            <a:r>
              <a:rPr lang="ru-RU" dirty="0"/>
              <a:t>А для нас это важно поскольку питаться наше устройство будет от аккумулятора.</a:t>
            </a:r>
          </a:p>
          <a:p>
            <a:r>
              <a:rPr lang="ru-RU" dirty="0"/>
              <a:t>И не всегда от устройства требуется работать на полную мощность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1177D-8759-4010-A16D-914274C02E93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69818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Третья рука, с помощью которой можно зафиксировать плату или </a:t>
            </a:r>
          </a:p>
          <a:p>
            <a:r>
              <a:rPr lang="ru-RU" dirty="0"/>
              <a:t>провода без не </a:t>
            </a:r>
            <a:r>
              <a:rPr lang="ru-RU" dirty="0" err="1"/>
              <a:t>обходимости</a:t>
            </a:r>
            <a:r>
              <a:rPr lang="ru-RU" dirty="0"/>
              <a:t> применять дополнительное приспособление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1177D-8759-4010-A16D-914274C02E93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8920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Существующие аналоги на рынке</a:t>
            </a:r>
          </a:p>
          <a:p>
            <a:r>
              <a:rPr lang="ru-RU" dirty="0"/>
              <a:t>Представленные аналоги питаются напрямую от сети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1177D-8759-4010-A16D-914274C02E93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57136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1177D-8759-4010-A16D-914274C02E93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95737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1177D-8759-4010-A16D-914274C02E93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936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1177D-8759-4010-A16D-914274C02E93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86445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Все таки угольный фильтр не идеальный, и по мере его засорения эффективность фильтрации снижается. Крепления гофры. Хоть не будет фильтровать, но зато в рабочей зоне будет меньше токсичных веществ</a:t>
            </a:r>
          </a:p>
          <a:p>
            <a:endParaRPr lang="ru-RU" dirty="0"/>
          </a:p>
          <a:p>
            <a:r>
              <a:rPr lang="ru-RU" dirty="0"/>
              <a:t>Чтобы не конкретно для пайки он был приспособлен (как в нашем случае) но и для другого вида работ (к примеру покраска аэрозолем мелких деталей)</a:t>
            </a:r>
          </a:p>
          <a:p>
            <a:endParaRPr lang="ru-RU" dirty="0"/>
          </a:p>
          <a:p>
            <a:r>
              <a:rPr lang="ru-RU" dirty="0"/>
              <a:t>Т.к мы были нацелены на функциональность, </a:t>
            </a:r>
          </a:p>
          <a:p>
            <a:r>
              <a:rPr lang="ru-RU" dirty="0"/>
              <a:t>чтобы как можно больше полезных функций внедрить в устройство </a:t>
            </a:r>
          </a:p>
          <a:p>
            <a:r>
              <a:rPr lang="ru-RU" dirty="0"/>
              <a:t>от чего над корпусом сильно не заморачивались (выбрали самое дешевое что есть)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1177D-8759-4010-A16D-914274C02E93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07044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1177D-8759-4010-A16D-914274C02E93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3286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E1BA6-BB46-456B-82E7-71DC464DF6B4}" type="datetime1">
              <a:rPr lang="ru-RU" smtClean="0"/>
              <a:t>02.06.2022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0118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EE65F-0CFD-468A-BEE5-089EAABB4D77}" type="datetime1">
              <a:rPr lang="ru-RU" smtClean="0"/>
              <a:t>02.06.2022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006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D857-A1BB-4423-B6FD-6829BEC33DEF}" type="datetime1">
              <a:rPr lang="ru-RU" smtClean="0"/>
              <a:t>02.06.2022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5510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0F8DE-B308-432B-8361-037CBCB8A132}" type="datetime1">
              <a:rPr lang="ru-RU" smtClean="0"/>
              <a:t>02.06.2022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9850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BC2C-8FB8-4C4E-8E90-5B815E9D0F6C}" type="datetime1">
              <a:rPr lang="ru-RU" smtClean="0"/>
              <a:t>02.06.2022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5649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1491-DB09-469D-8E41-C38C9F0B6951}" type="datetime1">
              <a:rPr lang="ru-RU" smtClean="0"/>
              <a:t>02.06.2022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6838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F45FF-97BC-43FD-A5FC-FD911E22B220}" type="datetime1">
              <a:rPr lang="ru-RU" smtClean="0"/>
              <a:t>02.06.2022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9112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11E23-E7C0-440B-BE5C-7B71E5DBA857}" type="datetime1">
              <a:rPr lang="ru-RU" smtClean="0"/>
              <a:t>02.06.2022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0276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EF8F-3ACE-47E3-A024-A1F94675A1AA}" type="datetime1">
              <a:rPr lang="ru-RU" smtClean="0"/>
              <a:t>02.06.2022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8852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09EF-F511-4C46-A8E5-9E8EB0939C18}" type="datetime1">
              <a:rPr lang="ru-RU" smtClean="0"/>
              <a:t>02.06.2022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487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2A4E-EA21-4813-A46D-D9944ECA9C3E}" type="datetime1">
              <a:rPr lang="ru-RU" smtClean="0"/>
              <a:t>02.06.2022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277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6DDBE-843C-413E-B6A8-2E7B3F138998}" type="datetime1">
              <a:rPr lang="ru-RU" smtClean="0"/>
              <a:t>02.06.2022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4E9B7-5208-41C9-8D88-0BA079E9EF0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3197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B2B174-99F1-478A-863F-20A295D40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07725"/>
            <a:ext cx="9144000" cy="2387600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Windy Box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B52908-D730-486B-ADBE-2F8732B24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87400"/>
            <a:ext cx="9144000" cy="1655762"/>
          </a:xfrm>
        </p:spPr>
        <p:txBody>
          <a:bodyPr/>
          <a:lstStyle/>
          <a:p>
            <a:r>
              <a:rPr lang="ru-RU" dirty="0"/>
              <a:t>Очиститель токсичных веществ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763372-059D-4AD9-B804-9E72682FCCCC}"/>
              </a:ext>
            </a:extLst>
          </p:cNvPr>
          <p:cNvSpPr txBox="1"/>
          <p:nvPr/>
        </p:nvSpPr>
        <p:spPr>
          <a:xfrm>
            <a:off x="-2767843" y="6104969"/>
            <a:ext cx="9452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>
                    <a:lumMod val="65000"/>
                  </a:schemeClr>
                </a:solidFill>
              </a:rPr>
              <a:t>инициативная разработка</a:t>
            </a:r>
          </a:p>
        </p:txBody>
      </p:sp>
    </p:spTree>
    <p:extLst>
      <p:ext uri="{BB962C8B-B14F-4D97-AF65-F5344CB8AC3E}">
        <p14:creationId xmlns:p14="http://schemas.microsoft.com/office/powerpoint/2010/main" val="697343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68CD64-E603-4DC4-A334-A1C6BF52C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48CFD4-0C64-4780-828A-A424C209E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ru-RU" dirty="0"/>
              <a:t>Пользователи: радиолюбители, электронщики, обучающиеся …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A0F458F-8700-4BDA-9BC5-D9907D3E964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600" y="1269000"/>
            <a:ext cx="46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Номер слайда 1">
            <a:extLst>
              <a:ext uri="{FF2B5EF4-FFF2-40B4-BE49-F238E27FC236}">
                <a16:creationId xmlns:a16="http://schemas.microsoft.com/office/drawing/2014/main" id="{3C1E18B0-FA1F-45D1-B472-05EB334E1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81750"/>
            <a:ext cx="2743200" cy="365125"/>
          </a:xfrm>
        </p:spPr>
        <p:txBody>
          <a:bodyPr/>
          <a:lstStyle/>
          <a:p>
            <a:fld id="{6354E9B7-5208-41C9-8D88-0BA079E9EF06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993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448CFD4-0C64-4780-828A-A424C209E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ru-RU" sz="2400" dirty="0">
                <a:solidFill>
                  <a:schemeClr val="bg1">
                    <a:lumMod val="65000"/>
                  </a:schemeClr>
                </a:solidFill>
              </a:rPr>
              <a:t>Пользователи: радиолюбители, электронщики, обучающиеся …</a:t>
            </a:r>
          </a:p>
          <a:p>
            <a:r>
              <a:rPr lang="ru-RU" dirty="0"/>
              <a:t>Хотят: паять не опасаясь за свое здоровье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0C796BA5-2122-4A4A-A5EA-9739A3C89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Проблема</a:t>
            </a:r>
            <a:endParaRPr lang="ru-RU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D884809-41D1-4E1A-9C4C-BC4766472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354E9B7-5208-41C9-8D88-0BA079E9EF06}" type="slidenum">
              <a:rPr lang="ru-RU" smtClean="0"/>
              <a:t>3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54C4B0-EB88-470F-974A-18840232E4F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600" y="1269000"/>
            <a:ext cx="46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5784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68CD64-E603-4DC4-A334-A1C6BF52C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Проблема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48CFD4-0C64-4780-828A-A424C209E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ru-RU" sz="2400" dirty="0">
                <a:solidFill>
                  <a:schemeClr val="bg1">
                    <a:lumMod val="65000"/>
                  </a:schemeClr>
                </a:solidFill>
              </a:rPr>
              <a:t>Пользователи: радиолюбители, электронщики, обучающиеся …</a:t>
            </a:r>
          </a:p>
          <a:p>
            <a:r>
              <a:rPr lang="ru-RU" sz="2400" dirty="0">
                <a:solidFill>
                  <a:schemeClr val="bg1">
                    <a:lumMod val="65000"/>
                  </a:schemeClr>
                </a:solidFill>
              </a:rPr>
              <a:t>Хотят: паять не опасаясь за свое здоровье</a:t>
            </a:r>
          </a:p>
          <a:p>
            <a:r>
              <a:rPr lang="ru-RU" dirty="0"/>
              <a:t>Мешает: вредный дым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7FDF29F-F246-49C4-A72D-8A0CC1D81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4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FBF66F7-7173-4051-9C57-00D5E163561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600" y="1269000"/>
            <a:ext cx="46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2618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68CD64-E603-4DC4-A334-A1C6BF52C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Проблема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48CFD4-0C64-4780-828A-A424C209E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ru-RU" sz="2400" dirty="0">
                <a:solidFill>
                  <a:schemeClr val="bg1">
                    <a:lumMod val="65000"/>
                  </a:schemeClr>
                </a:solidFill>
              </a:rPr>
              <a:t>Пользователи: радиолюбители, монтажники электроники, …</a:t>
            </a:r>
          </a:p>
          <a:p>
            <a:r>
              <a:rPr lang="ru-RU" sz="2400" dirty="0">
                <a:solidFill>
                  <a:schemeClr val="bg1">
                    <a:lumMod val="65000"/>
                  </a:schemeClr>
                </a:solidFill>
              </a:rPr>
              <a:t>Хотят: паять не опасаясь за свое здоровье</a:t>
            </a:r>
          </a:p>
          <a:p>
            <a:r>
              <a:rPr lang="ru-RU" dirty="0"/>
              <a:t>Мешает: вредный дым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7FDF29F-F246-49C4-A72D-8A0CC1D81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5</a:t>
            </a:fld>
            <a:endParaRPr lang="ru-RU" dirty="0"/>
          </a:p>
        </p:txBody>
      </p:sp>
      <p:pic>
        <p:nvPicPr>
          <p:cNvPr id="1028" name="Picture 4" descr="Канифоль сосновая натуральная 20 г в металлической банке, цена 14 грн -  Prom.ua (ID#690000886)">
            <a:extLst>
              <a:ext uri="{FF2B5EF4-FFF2-40B4-BE49-F238E27FC236}">
                <a16:creationId xmlns:a16="http://schemas.microsoft.com/office/drawing/2014/main" id="{144B8218-E28C-4C18-B2C8-DF388E99D014}"/>
              </a:ext>
            </a:extLst>
          </p:cNvPr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2" t="15873" r="11092" b="9627"/>
          <a:stretch/>
        </p:blipFill>
        <p:spPr bwMode="auto">
          <a:xfrm>
            <a:off x="6521400" y="1269000"/>
            <a:ext cx="4680000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661906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68CD64-E603-4DC4-A334-A1C6BF52C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Проблема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48CFD4-0C64-4780-828A-A424C209E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39862" cy="4351338"/>
          </a:xfrm>
        </p:spPr>
        <p:txBody>
          <a:bodyPr/>
          <a:lstStyle/>
          <a:p>
            <a:r>
              <a:rPr lang="ru-RU" sz="2400" dirty="0">
                <a:solidFill>
                  <a:schemeClr val="bg1">
                    <a:lumMod val="65000"/>
                  </a:schemeClr>
                </a:solidFill>
              </a:rPr>
              <a:t>Пользователи: радиолюбители, монтажники электроники, …</a:t>
            </a:r>
          </a:p>
          <a:p>
            <a:r>
              <a:rPr lang="ru-RU" sz="2400" dirty="0">
                <a:solidFill>
                  <a:schemeClr val="bg1">
                    <a:lumMod val="65000"/>
                  </a:schemeClr>
                </a:solidFill>
              </a:rPr>
              <a:t>Хотят: паять не опасаясь за свое здоровье</a:t>
            </a:r>
          </a:p>
          <a:p>
            <a:r>
              <a:rPr lang="ru-RU" sz="2400" dirty="0">
                <a:solidFill>
                  <a:schemeClr val="bg1">
                    <a:lumMod val="65000"/>
                  </a:schemeClr>
                </a:solidFill>
              </a:rPr>
              <a:t>Мешает: вредный дым</a:t>
            </a:r>
          </a:p>
          <a:p>
            <a:r>
              <a:rPr lang="ru-RU" dirty="0"/>
              <a:t>Существующие решения: вытяжка, проветривание, индивидуальная защита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1E9C802-551B-4952-AF73-352E635BA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6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B5E894-86D2-4F2D-80F5-B4E085AFFA21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538178" y="1484729"/>
            <a:ext cx="46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9874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D5C568-DE3C-4572-A16E-A6D0A1E89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Наше решение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B6C7C6-77EE-4937-882F-AB6CC6EE0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257800" cy="4351338"/>
          </a:xfrm>
        </p:spPr>
        <p:txBody>
          <a:bodyPr/>
          <a:lstStyle/>
          <a:p>
            <a:r>
              <a:rPr lang="ru-RU" dirty="0"/>
              <a:t>Мы предлагаем устройство, которое будет всасывать и прогонять вредный дым через угольный фильтр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8330630-C6FE-4B59-AA4F-DB9B8E3DA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7</a:t>
            </a:fld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F3C228E-3DF1-4416-8F31-FC079C8454C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46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4126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D5C568-DE3C-4572-A16E-A6D0A1E89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Наше решение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B6C7C6-77EE-4937-882F-AB6CC6EE0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257800" cy="4351338"/>
          </a:xfrm>
        </p:spPr>
        <p:txBody>
          <a:bodyPr/>
          <a:lstStyle/>
          <a:p>
            <a:r>
              <a:rPr lang="ru-RU" sz="2400" dirty="0">
                <a:solidFill>
                  <a:schemeClr val="bg1">
                    <a:lumMod val="65000"/>
                  </a:schemeClr>
                </a:solidFill>
              </a:rPr>
              <a:t>Мы предлагаем устройство, которое будет всасывать и прогонять вредный дым через фильтр</a:t>
            </a:r>
          </a:p>
          <a:p>
            <a:r>
              <a:rPr lang="ru-RU" dirty="0"/>
              <a:t>Мобильность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A7D0BF0-1E4A-4A02-8672-207590C1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8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13213A9-01BE-4624-990D-3CABCDAAEFC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690687"/>
            <a:ext cx="46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6671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D5C568-DE3C-4572-A16E-A6D0A1E89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Наше решение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B6C7C6-77EE-4937-882F-AB6CC6EE0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257800" cy="4351338"/>
          </a:xfrm>
        </p:spPr>
        <p:txBody>
          <a:bodyPr/>
          <a:lstStyle/>
          <a:p>
            <a:r>
              <a:rPr lang="ru-RU" sz="2400" dirty="0">
                <a:solidFill>
                  <a:schemeClr val="bg1">
                    <a:lumMod val="65000"/>
                  </a:schemeClr>
                </a:solidFill>
              </a:rPr>
              <a:t>Мы предлагаем устройство, которое будет всасывать и прогонять вредный дым через фильтр</a:t>
            </a:r>
          </a:p>
          <a:p>
            <a:r>
              <a:rPr lang="ru-RU" sz="2400" dirty="0">
                <a:solidFill>
                  <a:schemeClr val="bg1">
                    <a:lumMod val="65000"/>
                  </a:schemeClr>
                </a:solidFill>
              </a:rPr>
              <a:t>Мобильность</a:t>
            </a:r>
          </a:p>
          <a:p>
            <a:r>
              <a:rPr lang="ru-RU" dirty="0"/>
              <a:t>Легкая замена фильтра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898B81-131E-4DD3-A686-8B291669D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9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97D17F-31FD-417A-A9F5-67A96F67474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46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696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D5C568-DE3C-4572-A16E-A6D0A1E89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Наше решение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B6C7C6-77EE-4937-882F-AB6CC6EE0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257800" cy="4351338"/>
          </a:xfrm>
        </p:spPr>
        <p:txBody>
          <a:bodyPr/>
          <a:lstStyle/>
          <a:p>
            <a:r>
              <a:rPr lang="ru-RU" sz="2400" dirty="0">
                <a:solidFill>
                  <a:schemeClr val="bg1">
                    <a:lumMod val="65000"/>
                  </a:schemeClr>
                </a:solidFill>
              </a:rPr>
              <a:t>Мы предлагаем устройство, которое будет всасывать и прогонять вредный дым через фильтр</a:t>
            </a:r>
          </a:p>
          <a:p>
            <a:r>
              <a:rPr lang="ru-RU" sz="2400" dirty="0">
                <a:solidFill>
                  <a:schemeClr val="bg1">
                    <a:lumMod val="65000"/>
                  </a:schemeClr>
                </a:solidFill>
              </a:rPr>
              <a:t>Мобильность</a:t>
            </a:r>
          </a:p>
          <a:p>
            <a:r>
              <a:rPr lang="ru-RU" sz="2400" dirty="0">
                <a:solidFill>
                  <a:schemeClr val="bg1">
                    <a:lumMod val="65000"/>
                  </a:schemeClr>
                </a:solidFill>
              </a:rPr>
              <a:t>Легкая замена фильтров</a:t>
            </a:r>
          </a:p>
          <a:p>
            <a:r>
              <a:rPr lang="ru-RU" dirty="0"/>
              <a:t>Регулировка мощности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F040646-6336-4D2E-BEB3-42A8FD5D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10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EF1BCB-7B8C-4439-A9B0-B34F5179BD8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46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7545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D5C568-DE3C-4572-A16E-A6D0A1E89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Наше решение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B6C7C6-77EE-4937-882F-AB6CC6EE0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257800" cy="4351338"/>
          </a:xfrm>
        </p:spPr>
        <p:txBody>
          <a:bodyPr/>
          <a:lstStyle/>
          <a:p>
            <a:r>
              <a:rPr lang="ru-RU" sz="2400" dirty="0">
                <a:solidFill>
                  <a:schemeClr val="bg1">
                    <a:lumMod val="65000"/>
                  </a:schemeClr>
                </a:solidFill>
              </a:rPr>
              <a:t>Мы предлагаем устройство, которое будет всасывать и прогонять вредный дым через фильтр</a:t>
            </a:r>
          </a:p>
          <a:p>
            <a:r>
              <a:rPr lang="ru-RU" sz="2400" dirty="0">
                <a:solidFill>
                  <a:schemeClr val="bg1">
                    <a:lumMod val="65000"/>
                  </a:schemeClr>
                </a:solidFill>
              </a:rPr>
              <a:t>Мобильность</a:t>
            </a:r>
          </a:p>
          <a:p>
            <a:r>
              <a:rPr lang="ru-RU" sz="2400" dirty="0">
                <a:solidFill>
                  <a:schemeClr val="bg1">
                    <a:lumMod val="65000"/>
                  </a:schemeClr>
                </a:solidFill>
              </a:rPr>
              <a:t>Легкая замена фильтров</a:t>
            </a:r>
          </a:p>
          <a:p>
            <a:r>
              <a:rPr lang="ru-RU" sz="2400" dirty="0">
                <a:solidFill>
                  <a:schemeClr val="bg1">
                    <a:lumMod val="65000"/>
                  </a:schemeClr>
                </a:solidFill>
              </a:rPr>
              <a:t>Регулировка мощности</a:t>
            </a:r>
          </a:p>
          <a:p>
            <a:r>
              <a:rPr lang="ru-RU" dirty="0"/>
              <a:t>Третья рука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F040646-6336-4D2E-BEB3-42A8FD5D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11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15FAD1-BBCF-4618-BE95-0660C051B44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46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5867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9512B3E-17C6-4F01-B05F-3B081C1D9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12</a:t>
            </a:fld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AA8A396-236B-4A29-95F0-EF9F0E94F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Аналоги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187DD7-0BCB-437B-8A5D-BF888973FD6C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11734" t="5594" r="20357" b="1818"/>
          <a:stretch/>
        </p:blipFill>
        <p:spPr>
          <a:xfrm>
            <a:off x="8113800" y="1876467"/>
            <a:ext cx="3240000" cy="32654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A55D90-7237-4674-AA01-0D43DF8EFEAF}"/>
              </a:ext>
            </a:extLst>
          </p:cNvPr>
          <p:cNvSpPr txBox="1"/>
          <p:nvPr/>
        </p:nvSpPr>
        <p:spPr>
          <a:xfrm>
            <a:off x="8113800" y="5167312"/>
            <a:ext cx="32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6 035 </a:t>
            </a:r>
            <a:r>
              <a:rPr lang="ru-RU" sz="2800" dirty="0"/>
              <a:t>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4780E0-63F9-495F-AAC8-FFCDDE6B9727}"/>
              </a:ext>
            </a:extLst>
          </p:cNvPr>
          <p:cNvSpPr txBox="1"/>
          <p:nvPr/>
        </p:nvSpPr>
        <p:spPr>
          <a:xfrm>
            <a:off x="4476000" y="5167312"/>
            <a:ext cx="32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4 885 </a:t>
            </a:r>
            <a:r>
              <a:rPr lang="ru-RU" sz="2800" dirty="0"/>
              <a:t>₽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6CBB73-E864-438D-A943-3F4FB94EE6C9}"/>
              </a:ext>
            </a:extLst>
          </p:cNvPr>
          <p:cNvSpPr txBox="1"/>
          <p:nvPr/>
        </p:nvSpPr>
        <p:spPr>
          <a:xfrm>
            <a:off x="838200" y="5167312"/>
            <a:ext cx="32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18 780 </a:t>
            </a:r>
            <a:r>
              <a:rPr lang="ru-RU" sz="2800" dirty="0"/>
              <a:t>₽</a:t>
            </a:r>
          </a:p>
        </p:txBody>
      </p:sp>
      <p:pic>
        <p:nvPicPr>
          <p:cNvPr id="1026" name="Picture 2" descr="Фото 1/3 FA400, Дымоуловитель (Дымопоглотитель)">
            <a:extLst>
              <a:ext uri="{FF2B5EF4-FFF2-40B4-BE49-F238E27FC236}">
                <a16:creationId xmlns:a16="http://schemas.microsoft.com/office/drawing/2014/main" id="{60010DEF-A9A0-4CCF-ABF8-F1A401CBD3EA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09000"/>
            <a:ext cx="3240000" cy="32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Дымоуловитель Quick 493 ESD / Quick / Каталог / Техника-М. Современное  измерительное оборудование">
            <a:extLst>
              <a:ext uri="{FF2B5EF4-FFF2-40B4-BE49-F238E27FC236}">
                <a16:creationId xmlns:a16="http://schemas.microsoft.com/office/drawing/2014/main" id="{0040160A-6AAA-4953-BA09-B8EE399539FF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000" y="1863757"/>
            <a:ext cx="3240000" cy="3290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2349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D2F605-475E-41CE-913A-7E094C898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Себестоимость устройства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B44B3AB-3CB2-44DB-9915-63AB6EB43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13</a:t>
            </a:fld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78842E-702A-492D-BC2E-B4EAE4DCC3F6}"/>
              </a:ext>
            </a:extLst>
          </p:cNvPr>
          <p:cNvSpPr txBox="1"/>
          <p:nvPr/>
        </p:nvSpPr>
        <p:spPr>
          <a:xfrm>
            <a:off x="1198682" y="6123543"/>
            <a:ext cx="9794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*Без учета рабочего труда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F4741B-CA72-4A4E-A0CF-FB0B377C5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611" y="1611868"/>
            <a:ext cx="9248775" cy="4191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0265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D2F605-475E-41CE-913A-7E094C898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Экономика проекта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B44B3AB-3CB2-44DB-9915-63AB6EB43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14</a:t>
            </a:fld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19C431B0-0968-4500-A30A-941B890F8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3907"/>
            <a:ext cx="10515600" cy="3633055"/>
          </a:xfrm>
        </p:spPr>
        <p:txBody>
          <a:bodyPr/>
          <a:lstStyle/>
          <a:p>
            <a:r>
              <a:rPr lang="ru-RU" dirty="0"/>
              <a:t>Себестоимость устройства</a:t>
            </a:r>
            <a:r>
              <a:rPr lang="en-US" dirty="0"/>
              <a:t>:</a:t>
            </a:r>
            <a:r>
              <a:rPr lang="ru-RU" dirty="0"/>
              <a:t> </a:t>
            </a:r>
            <a:r>
              <a:rPr lang="en-US" dirty="0"/>
              <a:t>			</a:t>
            </a:r>
            <a:r>
              <a:rPr lang="ru-RU" dirty="0"/>
              <a:t>1389 ₽</a:t>
            </a:r>
          </a:p>
          <a:p>
            <a:r>
              <a:rPr lang="ru-RU" dirty="0"/>
              <a:t>Зарплата электромонтажника</a:t>
            </a:r>
            <a:r>
              <a:rPr lang="en-US" dirty="0"/>
              <a:t>:</a:t>
            </a:r>
            <a:r>
              <a:rPr lang="ru-RU" dirty="0"/>
              <a:t> </a:t>
            </a:r>
            <a:r>
              <a:rPr lang="en-US" dirty="0"/>
              <a:t>		1</a:t>
            </a:r>
            <a:r>
              <a:rPr lang="ru-RU" dirty="0"/>
              <a:t>50 ₽ в час</a:t>
            </a:r>
          </a:p>
          <a:p>
            <a:r>
              <a:rPr lang="ru-RU" dirty="0"/>
              <a:t>Время на сборку одного устройства</a:t>
            </a:r>
            <a:r>
              <a:rPr lang="en-US" dirty="0"/>
              <a:t>: 	1:30 – </a:t>
            </a:r>
            <a:r>
              <a:rPr lang="ru-RU" dirty="0"/>
              <a:t>2 часа</a:t>
            </a:r>
          </a:p>
          <a:p>
            <a:pPr marL="0" indent="0">
              <a:buNone/>
            </a:pPr>
            <a:r>
              <a:rPr lang="ru-RU" b="1" dirty="0"/>
              <a:t>Итоговая себестоимость устройства	1389 + 150 * 2 = 1689 ₽</a:t>
            </a:r>
          </a:p>
        </p:txBody>
      </p:sp>
    </p:spTree>
    <p:extLst>
      <p:ext uri="{BB962C8B-B14F-4D97-AF65-F5344CB8AC3E}">
        <p14:creationId xmlns:p14="http://schemas.microsoft.com/office/powerpoint/2010/main" val="3509717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D2F605-475E-41CE-913A-7E094C898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Экономика проекта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B44B3AB-3CB2-44DB-9915-63AB6EB43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15</a:t>
            </a:fld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19C431B0-0968-4500-A30A-941B890F8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Себестоимость устройства</a:t>
            </a:r>
            <a:r>
              <a:rPr lang="en-US" dirty="0"/>
              <a:t>:</a:t>
            </a:r>
            <a:r>
              <a:rPr lang="ru-RU" dirty="0"/>
              <a:t> </a:t>
            </a:r>
            <a:r>
              <a:rPr lang="en-US" dirty="0"/>
              <a:t>			</a:t>
            </a:r>
            <a:r>
              <a:rPr lang="ru-RU" dirty="0"/>
              <a:t>1389 ₽</a:t>
            </a:r>
          </a:p>
          <a:p>
            <a:r>
              <a:rPr lang="ru-RU" dirty="0"/>
              <a:t>Зарплата электромонтажника</a:t>
            </a:r>
            <a:r>
              <a:rPr lang="en-US" dirty="0"/>
              <a:t>:</a:t>
            </a:r>
            <a:r>
              <a:rPr lang="ru-RU" dirty="0"/>
              <a:t> </a:t>
            </a:r>
            <a:r>
              <a:rPr lang="en-US" dirty="0"/>
              <a:t>		1</a:t>
            </a:r>
            <a:r>
              <a:rPr lang="ru-RU" dirty="0"/>
              <a:t>50 ₽ в час</a:t>
            </a:r>
          </a:p>
          <a:p>
            <a:r>
              <a:rPr lang="ru-RU" dirty="0"/>
              <a:t>Время на сборку одного устройства</a:t>
            </a:r>
            <a:r>
              <a:rPr lang="en-US" dirty="0"/>
              <a:t>: 	1:30 – </a:t>
            </a:r>
            <a:r>
              <a:rPr lang="ru-RU" dirty="0"/>
              <a:t>2 часа</a:t>
            </a:r>
          </a:p>
          <a:p>
            <a:pPr marL="0" indent="0">
              <a:buNone/>
            </a:pPr>
            <a:r>
              <a:rPr lang="ru-RU" b="1" dirty="0"/>
              <a:t>Итоговая себестоимость устройства	1389 + 150 * 2 = 1689 ₽</a:t>
            </a:r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3200" dirty="0"/>
              <a:t>С </a:t>
            </a:r>
            <a:r>
              <a:rPr lang="ru-RU" sz="3200" i="1" dirty="0"/>
              <a:t>30%</a:t>
            </a:r>
            <a:r>
              <a:rPr lang="ru-RU" sz="3200" dirty="0"/>
              <a:t> наценкой - стоимость одного устройства 2195 ₽</a:t>
            </a:r>
          </a:p>
          <a:p>
            <a:pPr marL="0" indent="0" algn="ctr">
              <a:buNone/>
            </a:pPr>
            <a:r>
              <a:rPr lang="ru-RU" sz="3200" dirty="0"/>
              <a:t>Чистая прибыль – 506 ₽</a:t>
            </a:r>
          </a:p>
        </p:txBody>
      </p:sp>
    </p:spTree>
    <p:extLst>
      <p:ext uri="{BB962C8B-B14F-4D97-AF65-F5344CB8AC3E}">
        <p14:creationId xmlns:p14="http://schemas.microsoft.com/office/powerpoint/2010/main" val="14411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D2F605-475E-41CE-913A-7E094C898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Перспективы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B44B3AB-3CB2-44DB-9915-63AB6EB43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16</a:t>
            </a:fld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AFEA2735-4282-4264-A97B-B41B54B02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Добавление креплений для установки гофры</a:t>
            </a:r>
          </a:p>
          <a:p>
            <a:r>
              <a:rPr lang="ru-RU" dirty="0"/>
              <a:t>Расширить спектр применения устройства</a:t>
            </a:r>
          </a:p>
          <a:p>
            <a:r>
              <a:rPr lang="ru-RU" dirty="0"/>
              <a:t>Продуманный корпус</a:t>
            </a:r>
          </a:p>
        </p:txBody>
      </p:sp>
    </p:spTree>
    <p:extLst>
      <p:ext uri="{BB962C8B-B14F-4D97-AF65-F5344CB8AC3E}">
        <p14:creationId xmlns:p14="http://schemas.microsoft.com/office/powerpoint/2010/main" val="1858438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D2F605-475E-41CE-913A-7E094C898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Спасибо </a:t>
            </a:r>
            <a:r>
              <a:rPr lang="ru-RU" b="1" dirty="0">
                <a:solidFill>
                  <a:schemeClr val="accent1"/>
                </a:solidFill>
                <a:sym typeface="Wingdings" panose="05000000000000000000" pitchFamily="2" charset="2"/>
              </a:rPr>
              <a:t>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B44B3AB-3CB2-44DB-9915-63AB6EB43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E9B7-5208-41C9-8D88-0BA079E9EF06}" type="slidenum">
              <a:rPr lang="ru-RU" smtClean="0"/>
              <a:t>17</a:t>
            </a:fld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E598E3-2913-4A38-AFBF-84E89E6183A0}"/>
              </a:ext>
            </a:extLst>
          </p:cNvPr>
          <p:cNvSpPr txBox="1"/>
          <p:nvPr/>
        </p:nvSpPr>
        <p:spPr>
          <a:xfrm>
            <a:off x="595558" y="4724855"/>
            <a:ext cx="2845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Артем Сединин </a:t>
            </a:r>
          </a:p>
          <a:p>
            <a:pPr algn="ctr"/>
            <a:r>
              <a:rPr lang="ru-RU" dirty="0"/>
              <a:t>Проектировщик и сборщик электрической схемы</a:t>
            </a:r>
          </a:p>
        </p:txBody>
      </p:sp>
      <p:pic>
        <p:nvPicPr>
          <p:cNvPr id="9" name="Picture 4" descr="https://sun9-22.userapi.com/impg/kybdCVsE5M7LwfKlYznYfJemIlm7B7REooILCw/7fXJfVfE0gw.jpg?size=1440x1800&amp;quality=95&amp;sign=c26fbbf3765cd55d9117803bfa056f93&amp;type=album">
            <a:extLst>
              <a:ext uri="{FF2B5EF4-FFF2-40B4-BE49-F238E27FC236}">
                <a16:creationId xmlns:a16="http://schemas.microsoft.com/office/drawing/2014/main" id="{68AA6F55-8EEE-4A77-9DF9-CD7083C01669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600" y="1844855"/>
            <a:ext cx="216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1C4689B-B8BF-4A4E-AED4-9DDD8B4EE663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1" t="20533" r="24983" b="22542"/>
          <a:stretch/>
        </p:blipFill>
        <p:spPr>
          <a:xfrm>
            <a:off x="939623" y="1844855"/>
            <a:ext cx="2159999" cy="2880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E9065F5-3565-4FFD-8777-DE731950CBAC}"/>
              </a:ext>
            </a:extLst>
          </p:cNvPr>
          <p:cNvSpPr txBox="1"/>
          <p:nvPr/>
        </p:nvSpPr>
        <p:spPr>
          <a:xfrm>
            <a:off x="3442690" y="4724855"/>
            <a:ext cx="2843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Николай Кокаровцев</a:t>
            </a:r>
          </a:p>
          <a:p>
            <a:pPr algn="ctr"/>
            <a:r>
              <a:rPr lang="ru-RU" dirty="0"/>
              <a:t>Конструктор и дизайнер корпуса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D6A7DA-3E16-4771-A375-1ADA4D969AB9}"/>
              </a:ext>
            </a:extLst>
          </p:cNvPr>
          <p:cNvSpPr txBox="1"/>
          <p:nvPr/>
        </p:nvSpPr>
        <p:spPr>
          <a:xfrm>
            <a:off x="6109382" y="4724855"/>
            <a:ext cx="2840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Александра Шляховая</a:t>
            </a:r>
          </a:p>
          <a:p>
            <a:pPr algn="ctr"/>
            <a:r>
              <a:rPr lang="ru-RU" dirty="0"/>
              <a:t>Редактор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FD92FF-E966-43E0-B63C-5022BD22B2CE}"/>
              </a:ext>
            </a:extLst>
          </p:cNvPr>
          <p:cNvSpPr txBox="1"/>
          <p:nvPr/>
        </p:nvSpPr>
        <p:spPr>
          <a:xfrm>
            <a:off x="8878118" y="4724855"/>
            <a:ext cx="2843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Денис Ширинкин</a:t>
            </a:r>
          </a:p>
          <a:p>
            <a:pPr algn="ctr"/>
            <a:r>
              <a:rPr lang="ru-RU" dirty="0"/>
              <a:t>Руководитель проекта</a:t>
            </a:r>
          </a:p>
        </p:txBody>
      </p:sp>
      <p:pic>
        <p:nvPicPr>
          <p:cNvPr id="1026" name="Picture 2" descr="https://sun9-46.userapi.com/s/v1/ig2/Qx4wrcmZL7CJuCFtwu_NApaNvlyTwujryJugTtGgNiqAiMKxTqiTE57opL0Jc35qDGXnWO6hAw6aSktbeknMQ1lH.jpg?size=979x537&amp;quality=96&amp;type=album">
            <a:extLst>
              <a:ext uri="{FF2B5EF4-FFF2-40B4-BE49-F238E27FC236}">
                <a16:creationId xmlns:a16="http://schemas.microsoft.com/office/drawing/2014/main" id="{767E94B0-399F-4A16-A094-BB165F7F8F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54" t="18325" r="15739" b="14370"/>
          <a:stretch/>
        </p:blipFill>
        <p:spPr bwMode="auto">
          <a:xfrm>
            <a:off x="3784251" y="1844855"/>
            <a:ext cx="2159998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3-16.userapi.com/s/v1/ig2/7b5K5R2SH9WlAoRG3sK37C2jFCPqK3dZl1U1TfVhL5h_WeH0mU8OEONZrhcP9ymQ8Qmb4IByrMfGN0VT-MqyWrzz.jpg?size=1600x1200&amp;quality=95&amp;type=album">
            <a:extLst>
              <a:ext uri="{FF2B5EF4-FFF2-40B4-BE49-F238E27FC236}">
                <a16:creationId xmlns:a16="http://schemas.microsoft.com/office/drawing/2014/main" id="{E44E2AED-E793-4245-8642-68D3A121AC8F}"/>
              </a:ext>
            </a:extLst>
          </p:cNvPr>
          <p:cNvPicPr>
            <a:picLocks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13" t="-120" r="28284" b="47898"/>
          <a:stretch/>
        </p:blipFill>
        <p:spPr bwMode="auto">
          <a:xfrm>
            <a:off x="9288667" y="1844855"/>
            <a:ext cx="22642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1469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2315</TotalTime>
  <Words>700</Words>
  <Application>Microsoft Office PowerPoint</Application>
  <PresentationFormat>Широкоэкранный</PresentationFormat>
  <Paragraphs>147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Office Theme</vt:lpstr>
      <vt:lpstr>Windy Box</vt:lpstr>
      <vt:lpstr>Проблема</vt:lpstr>
      <vt:lpstr>Проблема</vt:lpstr>
      <vt:lpstr>Проблема</vt:lpstr>
      <vt:lpstr>Проблема</vt:lpstr>
      <vt:lpstr>Проблема</vt:lpstr>
      <vt:lpstr>Наше решение</vt:lpstr>
      <vt:lpstr>Наше решение</vt:lpstr>
      <vt:lpstr>Наше решение</vt:lpstr>
      <vt:lpstr>Наше решение</vt:lpstr>
      <vt:lpstr>Наше решение</vt:lpstr>
      <vt:lpstr>Аналоги</vt:lpstr>
      <vt:lpstr>Себестоимость устройства</vt:lpstr>
      <vt:lpstr>Экономика проекта</vt:lpstr>
      <vt:lpstr>Экономика проекта</vt:lpstr>
      <vt:lpstr>Перспективы</vt:lpstr>
      <vt:lpstr>Спасибо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Windy Box</dc:title>
  <dc:creator>denshi</dc:creator>
  <cp:lastModifiedBy>denshi</cp:lastModifiedBy>
  <cp:revision>106</cp:revision>
  <dcterms:created xsi:type="dcterms:W3CDTF">2022-03-22T17:05:26Z</dcterms:created>
  <dcterms:modified xsi:type="dcterms:W3CDTF">2022-06-02T15:39:04Z</dcterms:modified>
</cp:coreProperties>
</file>