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Lst>
  <p:notesMasterIdLst>
    <p:notesMasterId r:id="rId15"/>
  </p:notesMasterIdLst>
  <p:handoutMasterIdLst>
    <p:handoutMasterId r:id="rId16"/>
  </p:handoutMasterIdLst>
  <p:sldIdLst>
    <p:sldId id="260" r:id="rId6"/>
    <p:sldId id="295" r:id="rId7"/>
    <p:sldId id="304" r:id="rId8"/>
    <p:sldId id="297" r:id="rId9"/>
    <p:sldId id="298" r:id="rId10"/>
    <p:sldId id="300" r:id="rId11"/>
    <p:sldId id="301" r:id="rId12"/>
    <p:sldId id="302" r:id="rId13"/>
    <p:sldId id="303" r:id="rId14"/>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p15="http://schemas.microsoft.com/office/powerpoint/2012/main"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p15="http://schemas.microsoft.com/office/powerpoint/2012/main" userId="S::v.peshkova@nti.work::8cab216e-47e0-4f45-a26c-c341913e1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AA7"/>
    <a:srgbClr val="20D7C0"/>
    <a:srgbClr val="FF8200"/>
    <a:srgbClr val="0640BC"/>
    <a:srgbClr val="F1FBFF"/>
    <a:srgbClr val="086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30" autoAdjust="0"/>
    <p:restoredTop sz="95604" autoAdjust="0"/>
  </p:normalViewPr>
  <p:slideViewPr>
    <p:cSldViewPr snapToGrid="0">
      <p:cViewPr varScale="1">
        <p:scale>
          <a:sx n="42" d="100"/>
          <a:sy n="42" d="100"/>
        </p:scale>
        <p:origin x="1056" y="90"/>
      </p:cViewPr>
      <p:guideLst/>
    </p:cSldViewPr>
  </p:slideViewPr>
  <p:notesTextViewPr>
    <p:cViewPr>
      <p:scale>
        <a:sx n="1" d="1"/>
        <a:sy n="1" d="1"/>
      </p:scale>
      <p:origin x="0" y="0"/>
    </p:cViewPr>
  </p:notesTextViewPr>
  <p:notesViewPr>
    <p:cSldViewPr snapToGrid="0" showGuides="1">
      <p:cViewPr varScale="1">
        <p:scale>
          <a:sx n="112" d="100"/>
          <a:sy n="112" d="100"/>
        </p:scale>
        <p:origin x="213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t>02.12.2023</a:t>
            </a:fld>
            <a:endParaRPr lang="ru-RU"/>
          </a:p>
        </p:txBody>
      </p:sp>
      <p:sp>
        <p:nvSpPr>
          <p:cNvPr id="4" name="Нижний колонтитул 3">
            <a:extLst>
              <a:ext uri="{FF2B5EF4-FFF2-40B4-BE49-F238E27FC236}">
                <a16:creationId xmlns:a16="http://schemas.microsoft.com/office/drawing/2014/main"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t>‹#›</a:t>
            </a:fld>
            <a:endParaRPr lang="ru-RU"/>
          </a:p>
        </p:txBody>
      </p:sp>
    </p:spTree>
    <p:extLst>
      <p:ext uri="{BB962C8B-B14F-4D97-AF65-F5344CB8AC3E}">
        <p14:creationId xmlns:p14="http://schemas.microsoft.com/office/powerpoint/2010/main"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t>‹#›</a:t>
            </a:fld>
            <a:endParaRPr sz="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2.sv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4.wdp"/><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4.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6.wdp"/><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45B1F976-7723-DE44-8A75-BD8CE829A488}"/>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a16="http://schemas.microsoft.com/office/drawing/2014/main" id="{186F8094-5B3F-EE4E-A069-6B261E149728}"/>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562506564"/>
      </p:ext>
    </p:extLst>
  </p:cSld>
  <p:clrMapOvr>
    <a:masterClrMapping/>
  </p:clrMapOvr>
  <p:extLst>
    <p:ext uri="{DCECCB84-F9BA-43D5-87BE-67443E8EF086}">
      <p15:sldGuideLst xmlns:p15="http://schemas.microsoft.com/office/powerpoint/2012/main">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99689338-717F-E34D-AF5C-7B3C597236A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CAAFB9D2-E37D-5C45-938E-F6E2AF1FAAE8}"/>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a16="http://schemas.microsoft.com/office/drawing/2014/main" id="{E520F069-FF96-6243-A457-E2DD79A146AF}"/>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val="2426176355"/>
      </p:ext>
    </p:extLst>
  </p:cSld>
  <p:clrMapOvr>
    <a:masterClrMapping/>
  </p:clrMapOvr>
  <p:extLst>
    <p:ext uri="{DCECCB84-F9BA-43D5-87BE-67443E8EF086}">
      <p15:sldGuideLst xmlns:p15="http://schemas.microsoft.com/office/powerpoint/2012/main">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a16="http://schemas.microsoft.com/office/drawing/2014/main"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a16="http://schemas.microsoft.com/office/drawing/2014/main"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a16="http://schemas.microsoft.com/office/drawing/2014/main"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a16="http://schemas.microsoft.com/office/drawing/2014/main"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a16="http://schemas.microsoft.com/office/drawing/2014/main"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a16="http://schemas.microsoft.com/office/drawing/2014/main"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a16="http://schemas.microsoft.com/office/drawing/2014/main"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a16="http://schemas.microsoft.com/office/drawing/2014/main"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a16="http://schemas.microsoft.com/office/drawing/2014/main"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a16="http://schemas.microsoft.com/office/drawing/2014/main"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a16="http://schemas.microsoft.com/office/drawing/2014/main"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a16="http://schemas.microsoft.com/office/drawing/2014/main"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a16="http://schemas.microsoft.com/office/drawing/2014/main"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a16="http://schemas.microsoft.com/office/drawing/2014/main"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a16="http://schemas.microsoft.com/office/drawing/2014/main"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a16="http://schemas.microsoft.com/office/drawing/2014/main"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a16="http://schemas.microsoft.com/office/drawing/2014/main"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a16="http://schemas.microsoft.com/office/drawing/2014/main"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a16="http://schemas.microsoft.com/office/drawing/2014/main" id="{E938B5B4-D636-894E-A4BC-34D240BA9D6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a16="http://schemas.microsoft.com/office/drawing/2014/main" id="{25AAB992-4A60-D640-922B-8FE792D118E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4204884962"/>
      </p:ext>
    </p:extLst>
  </p:cSld>
  <p:clrMapOvr>
    <a:masterClrMapping/>
  </p:clrMapOvr>
  <p:extLst>
    <p:ext uri="{DCECCB84-F9BA-43D5-87BE-67443E8EF086}">
      <p15:sldGuideLst xmlns:p15="http://schemas.microsoft.com/office/powerpoint/2012/main">
        <p15:guide id="1" pos="5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EAE5D23A-A48A-A54D-9B96-8821DF515B9B}"/>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a16="http://schemas.microsoft.com/office/drawing/2014/main"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a16="http://schemas.microsoft.com/office/drawing/2014/main"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a16="http://schemas.microsoft.com/office/drawing/2014/main" id="{BE9342B2-9B05-4142-AF50-13B59E7D4387}"/>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val="1081414763"/>
      </p:ext>
    </p:extLst>
  </p:cSld>
  <p:clrMapOvr>
    <a:masterClrMapping/>
  </p:clrMapOvr>
  <p:extLst>
    <p:ext uri="{DCECCB84-F9BA-43D5-87BE-67443E8EF086}">
      <p15:sldGuideLst xmlns:p15="http://schemas.microsoft.com/office/powerpoint/2012/main">
        <p15:guide id="1" pos="5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a16="http://schemas.microsoft.com/office/drawing/2014/main"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a16="http://schemas.microsoft.com/office/drawing/2014/main"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a16="http://schemas.microsoft.com/office/drawing/2014/main"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a16="http://schemas.microsoft.com/office/drawing/2014/main"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a16="http://schemas.microsoft.com/office/drawing/2014/main"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a16="http://schemas.microsoft.com/office/drawing/2014/main" id="{5DED0A0F-6A06-D645-BB7B-B3C096E8F310}"/>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B9B7880E-B510-F140-B243-89F0042ED84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85677303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a16="http://schemas.microsoft.com/office/drawing/2014/main"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CA253B6D-528B-4C4E-BB42-F73F086058A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a16="http://schemas.microsoft.com/office/drawing/2014/main" id="{5310865D-6844-4147-9F05-E1231503B73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a16="http://schemas.microsoft.com/office/drawing/2014/main"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a16="http://schemas.microsoft.com/office/drawing/2014/main"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2722081053"/>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a16="http://schemas.microsoft.com/office/drawing/2014/main"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a16="http://schemas.microsoft.com/office/drawing/2014/main" id="{E7927BA8-6461-3E44-879B-33796ACFDC99}"/>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F8B0058F-50F9-5041-AC23-5BB336A65B3F}"/>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a16="http://schemas.microsoft.com/office/drawing/2014/main"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a16="http://schemas.microsoft.com/office/drawing/2014/main"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a16="http://schemas.microsoft.com/office/drawing/2014/main"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196979719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a16="http://schemas.microsoft.com/office/drawing/2014/main"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a16="http://schemas.microsoft.com/office/drawing/2014/main"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ABAF0E-B356-8A4A-BFDC-8AEA703BC85B}"/>
              </a:ext>
            </a:extLst>
          </p:cNvPr>
          <p:cNvSpPr>
            <a:spLocks noGrp="1"/>
          </p:cNvSpPr>
          <p:nvPr>
            <p:ph type="ctrTitle"/>
          </p:nvPr>
        </p:nvSpPr>
        <p:spPr>
          <a:xfrm>
            <a:off x="888112" y="3574472"/>
            <a:ext cx="8918828" cy="5546668"/>
          </a:xfrm>
        </p:spPr>
        <p:txBody>
          <a:bodyPr>
            <a:normAutofit fontScale="90000"/>
          </a:bodyPr>
          <a:lstStyle/>
          <a:p>
            <a:pPr algn="ctr"/>
            <a:r>
              <a:rPr lang="ru-RU" dirty="0"/>
              <a:t>Использование избыточного тепла при производстве. Автоматическое управление температурой в помещении.</a:t>
            </a:r>
          </a:p>
        </p:txBody>
      </p:sp>
    </p:spTree>
    <p:extLst>
      <p:ext uri="{BB962C8B-B14F-4D97-AF65-F5344CB8AC3E}">
        <p14:creationId xmlns:p14="http://schemas.microsoft.com/office/powerpoint/2010/main" val="220680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a:extLst>
              <a:ext uri="{FF2B5EF4-FFF2-40B4-BE49-F238E27FC236}">
                <a16:creationId xmlns:a16="http://schemas.microsoft.com/office/drawing/2014/main" id="{5E3FCA23-D8EC-B74D-B073-8974604F5A63}"/>
              </a:ext>
            </a:extLst>
          </p:cNvPr>
          <p:cNvSpPr>
            <a:spLocks noGrp="1"/>
          </p:cNvSpPr>
          <p:nvPr>
            <p:ph type="title"/>
          </p:nvPr>
        </p:nvSpPr>
        <p:spPr/>
        <p:txBody>
          <a:bodyPr/>
          <a:lstStyle/>
          <a:p>
            <a:r>
              <a:rPr lang="ru-RU" b="1" dirty="0"/>
              <a:t>Актуальность проекта</a:t>
            </a:r>
          </a:p>
        </p:txBody>
      </p:sp>
      <p:sp>
        <p:nvSpPr>
          <p:cNvPr id="20" name="Текст 19">
            <a:extLst>
              <a:ext uri="{FF2B5EF4-FFF2-40B4-BE49-F238E27FC236}">
                <a16:creationId xmlns:a16="http://schemas.microsoft.com/office/drawing/2014/main" id="{283F6D99-FE8F-3447-990D-DE77451547E1}"/>
              </a:ext>
            </a:extLst>
          </p:cNvPr>
          <p:cNvSpPr>
            <a:spLocks noGrp="1"/>
          </p:cNvSpPr>
          <p:nvPr>
            <p:ph type="body" sz="quarter" idx="13"/>
          </p:nvPr>
        </p:nvSpPr>
        <p:spPr>
          <a:xfrm>
            <a:off x="1534668" y="2553780"/>
            <a:ext cx="17804892" cy="7554912"/>
          </a:xfrm>
        </p:spPr>
        <p:txBody>
          <a:bodyPr/>
          <a:lstStyle/>
          <a:p>
            <a:pPr algn="just"/>
            <a:r>
              <a:rPr lang="ru-RU" sz="3200" dirty="0"/>
              <a:t>Более 65% энергии </a:t>
            </a:r>
            <a:r>
              <a:rPr lang="ru-RU" sz="3200" dirty="0"/>
              <a:t>от </a:t>
            </a:r>
            <a:r>
              <a:rPr lang="ru-RU" sz="3200" dirty="0"/>
              <a:t>ископаемого топлива теряется из-за отсутствия технологий реализации тепла</a:t>
            </a:r>
            <a:r>
              <a:rPr lang="ru-RU" sz="3200" dirty="0"/>
              <a:t>.</a:t>
            </a:r>
          </a:p>
          <a:p>
            <a:pPr algn="just"/>
            <a:r>
              <a:rPr lang="ru-RU" sz="3200" dirty="0"/>
              <a:t>Технологии преобразования тепла в энергию уже существуют. Так на </a:t>
            </a:r>
            <a:r>
              <a:rPr lang="ru-RU" sz="3200" dirty="0" err="1"/>
              <a:t>марсоходе</a:t>
            </a:r>
            <a:r>
              <a:rPr lang="ru-RU" sz="3200" dirty="0"/>
              <a:t> НАСА </a:t>
            </a:r>
            <a:r>
              <a:rPr lang="ru-RU" sz="3200" dirty="0" err="1"/>
              <a:t>Perseverance</a:t>
            </a:r>
            <a:r>
              <a:rPr lang="ru-RU" sz="3200" dirty="0"/>
              <a:t> находятся устройства, которые улавливают тепло от радиоактивного распада плутония и преобразуют его в электричество для питания </a:t>
            </a:r>
            <a:r>
              <a:rPr lang="ru-RU" sz="3200" dirty="0" err="1"/>
              <a:t>марсохода</a:t>
            </a:r>
            <a:r>
              <a:rPr lang="ru-RU" sz="3200" dirty="0"/>
              <a:t>. Их эффективность в среднем составляет 4-5%, для </a:t>
            </a:r>
            <a:r>
              <a:rPr lang="ru-RU" sz="3200" dirty="0" err="1"/>
              <a:t>Perseverance</a:t>
            </a:r>
            <a:r>
              <a:rPr lang="ru-RU" sz="3200" dirty="0"/>
              <a:t> этого достаточно, но для использования на Земле эти показатели слишком малы.</a:t>
            </a:r>
          </a:p>
        </p:txBody>
      </p:sp>
    </p:spTree>
    <p:extLst>
      <p:ext uri="{BB962C8B-B14F-4D97-AF65-F5344CB8AC3E}">
        <p14:creationId xmlns:p14="http://schemas.microsoft.com/office/powerpoint/2010/main" val="1560195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a:extLst>
              <a:ext uri="{FF2B5EF4-FFF2-40B4-BE49-F238E27FC236}">
                <a16:creationId xmlns:a16="http://schemas.microsoft.com/office/drawing/2014/main" id="{C72ED528-466D-BB48-85E5-2A2D73A027E8}"/>
              </a:ext>
            </a:extLst>
          </p:cNvPr>
          <p:cNvSpPr>
            <a:spLocks noGrp="1"/>
          </p:cNvSpPr>
          <p:nvPr>
            <p:ph type="body" sz="quarter" idx="12"/>
          </p:nvPr>
        </p:nvSpPr>
        <p:spPr/>
        <p:txBody>
          <a:bodyPr/>
          <a:lstStyle/>
          <a:p>
            <a:r>
              <a:rPr lang="ru-RU" dirty="0"/>
              <a:t>Проблема клиента, которую вы решаете.</a:t>
            </a:r>
          </a:p>
          <a:p>
            <a:endParaRPr lang="ru-RU" dirty="0"/>
          </a:p>
        </p:txBody>
      </p:sp>
      <p:sp>
        <p:nvSpPr>
          <p:cNvPr id="10" name="Заголовок 9">
            <a:extLst>
              <a:ext uri="{FF2B5EF4-FFF2-40B4-BE49-F238E27FC236}">
                <a16:creationId xmlns:a16="http://schemas.microsoft.com/office/drawing/2014/main" id="{857418DB-37CF-2943-BAD4-176F0C2D3696}"/>
              </a:ext>
            </a:extLst>
          </p:cNvPr>
          <p:cNvSpPr>
            <a:spLocks noGrp="1"/>
          </p:cNvSpPr>
          <p:nvPr>
            <p:ph type="title"/>
          </p:nvPr>
        </p:nvSpPr>
        <p:spPr/>
        <p:txBody>
          <a:bodyPr/>
          <a:lstStyle/>
          <a:p>
            <a:r>
              <a:rPr lang="ru-RU" b="1" dirty="0"/>
              <a:t>Проблема</a:t>
            </a:r>
          </a:p>
        </p:txBody>
      </p:sp>
      <p:sp>
        <p:nvSpPr>
          <p:cNvPr id="14" name="Текст 13">
            <a:extLst>
              <a:ext uri="{FF2B5EF4-FFF2-40B4-BE49-F238E27FC236}">
                <a16:creationId xmlns:a16="http://schemas.microsoft.com/office/drawing/2014/main" id="{BFFD4462-BD95-854B-8FD9-709FEADBF547}"/>
              </a:ext>
            </a:extLst>
          </p:cNvPr>
          <p:cNvSpPr>
            <a:spLocks noGrp="1"/>
          </p:cNvSpPr>
          <p:nvPr>
            <p:ph type="body" sz="quarter" idx="13"/>
          </p:nvPr>
        </p:nvSpPr>
        <p:spPr/>
        <p:txBody>
          <a:bodyPr/>
          <a:lstStyle/>
          <a:p>
            <a:r>
              <a:rPr lang="ru-RU" sz="2800" dirty="0"/>
              <a:t>Ученые считали, что селенид олова в поликристаллической форме идеально подходит под эти параметры. Однако они обнаружили, что теплопроводность материала оказалась слишком высокой, из-за слоя окисленного олова. После его удаления специалисты еще раз протестировали селенид олова. В этот раз результаты оказались более чем удовлетворительными — производительность устройства превышала производительность других форм, что сделало его самым эффективным на данный момент.</a:t>
            </a:r>
            <a:endParaRPr lang="ru-RU" sz="2800" dirty="0"/>
          </a:p>
        </p:txBody>
      </p:sp>
      <p:sp>
        <p:nvSpPr>
          <p:cNvPr id="15" name="Текст 14">
            <a:extLst>
              <a:ext uri="{FF2B5EF4-FFF2-40B4-BE49-F238E27FC236}">
                <a16:creationId xmlns:a16="http://schemas.microsoft.com/office/drawing/2014/main" id="{2152D6DA-EBB8-DF4B-A09D-F2FF5954B998}"/>
              </a:ext>
            </a:extLst>
          </p:cNvPr>
          <p:cNvSpPr>
            <a:spLocks noGrp="1"/>
          </p:cNvSpPr>
          <p:nvPr>
            <p:ph type="body" sz="quarter" idx="16"/>
          </p:nvPr>
        </p:nvSpPr>
        <p:spPr/>
        <p:txBody>
          <a:bodyPr/>
          <a:lstStyle/>
          <a:p>
            <a:r>
              <a:rPr lang="ru-RU" sz="2800" dirty="0"/>
              <a:t>Команда ученых из Северо-Западного университета (США) и </a:t>
            </a:r>
            <a:r>
              <a:rPr lang="ru-RU" sz="2800" dirty="0" err="1"/>
              <a:t>Сеульского</a:t>
            </a:r>
            <a:r>
              <a:rPr lang="ru-RU" sz="2800" dirty="0"/>
              <a:t> университета (Республика Корея) </a:t>
            </a:r>
            <a:r>
              <a:rPr lang="ru-RU" sz="2800" dirty="0"/>
              <a:t>разработала</a:t>
            </a:r>
            <a:r>
              <a:rPr lang="ru-RU" sz="2800" dirty="0"/>
              <a:t> высокоэффективный термоэлектрический материал, который можно использовать для переработки избыточного тепла в электричество. Для этого они использовали очищенный селенид олова в поликристаллической форме. Однако для достижения высокого коэффициента преобразования тепла исследователям пришлось устранить одну преграду.</a:t>
            </a:r>
          </a:p>
          <a:p>
            <a:r>
              <a:rPr lang="ru-RU" sz="2800" dirty="0"/>
              <a:t>Термоэлектрические устройства состоят из двух частей — горячей и холодной, между которыми находится специальный материал. Он должен иметь очень низкую теплопроводность, но хорошую  электропроводность, чтобы эффективно перерабатывать тепло и выводить электричество. А поскольку источник тепла может достигать 400-500°C, материал должен быть стабильным при очень высоких температурах.</a:t>
            </a:r>
          </a:p>
        </p:txBody>
      </p:sp>
      <p:sp>
        <p:nvSpPr>
          <p:cNvPr id="16" name="Текст 15">
            <a:extLst>
              <a:ext uri="{FF2B5EF4-FFF2-40B4-BE49-F238E27FC236}">
                <a16:creationId xmlns:a16="http://schemas.microsoft.com/office/drawing/2014/main" id="{E8E038BC-E53B-614C-A9F9-2C3CA505EC53}"/>
              </a:ext>
            </a:extLst>
          </p:cNvPr>
          <p:cNvSpPr>
            <a:spLocks noGrp="1"/>
          </p:cNvSpPr>
          <p:nvPr>
            <p:ph type="body" sz="quarter" idx="17"/>
          </p:nvPr>
        </p:nvSpPr>
        <p:spPr/>
        <p:txBody>
          <a:bodyPr/>
          <a:lstStyle/>
          <a:p>
            <a:r>
              <a:rPr lang="ru-RU" dirty="0"/>
              <a:t>Почему существующих вариантов решения </a:t>
            </a:r>
            <a:br>
              <a:rPr lang="ru-RU" dirty="0"/>
            </a:br>
            <a:r>
              <a:rPr lang="ru-RU" dirty="0"/>
              <a:t>не достаточно?</a:t>
            </a:r>
          </a:p>
        </p:txBody>
      </p:sp>
    </p:spTree>
    <p:extLst>
      <p:ext uri="{BB962C8B-B14F-4D97-AF65-F5344CB8AC3E}">
        <p14:creationId xmlns:p14="http://schemas.microsoft.com/office/powerpoint/2010/main" val="391528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Что вы предлагаете, уникальные преимущества и выгоды для клиента.</a:t>
            </a:r>
          </a:p>
          <a:p>
            <a:endParaRPr lang="ru-RU" sz="2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4" name="Прямоугольник 3"/>
          <p:cNvSpPr/>
          <p:nvPr/>
        </p:nvSpPr>
        <p:spPr>
          <a:xfrm>
            <a:off x="3677284" y="3688318"/>
            <a:ext cx="12256135" cy="3539430"/>
          </a:xfrm>
          <a:prstGeom prst="rect">
            <a:avLst/>
          </a:prstGeom>
        </p:spPr>
        <p:txBody>
          <a:bodyPr wrap="square">
            <a:spAutoFit/>
          </a:bodyPr>
          <a:lstStyle/>
          <a:p>
            <a:pPr algn="ctr"/>
            <a:r>
              <a:rPr lang="ru-RU" sz="2800" dirty="0"/>
              <a:t>Используя естественную выработку энергии, которая расходуется впустую, можно повысить производительность экономики и снизить цены на энергию для потребителей. Также использование избыточного тепла может заменить значительное количество ископаемого топлива, которое необходимо для производства тепла. При таком употреблении избыточное тепло способно помочь стабилизировать электроэнергетическую сеть будущего и облегчить переход к экологически чистой энергетической системе.</a:t>
            </a:r>
            <a:endParaRPr lang="ru-RU" sz="6000" dirty="0"/>
          </a:p>
        </p:txBody>
      </p:sp>
    </p:spTree>
    <p:extLst>
      <p:ext uri="{BB962C8B-B14F-4D97-AF65-F5344CB8AC3E}">
        <p14:creationId xmlns:p14="http://schemas.microsoft.com/office/powerpoint/2010/main" val="112951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p:txBody>
          <a:bodyPr/>
          <a:lstStyle/>
          <a:p>
            <a:pPr>
              <a:buNone/>
            </a:pPr>
            <a:r>
              <a:rPr lang="ru-RU" sz="2800" dirty="0"/>
              <a:t>Рынок, на котором вы работаете, его объем, рост и уровень конкуренции.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Рынок</a:t>
            </a:r>
          </a:p>
        </p:txBody>
      </p:sp>
      <p:sp>
        <p:nvSpPr>
          <p:cNvPr id="4" name="Прямоугольник 3"/>
          <p:cNvSpPr/>
          <p:nvPr/>
        </p:nvSpPr>
        <p:spPr>
          <a:xfrm>
            <a:off x="3341877" y="3688646"/>
            <a:ext cx="14587855" cy="5262979"/>
          </a:xfrm>
          <a:prstGeom prst="rect">
            <a:avLst/>
          </a:prstGeom>
        </p:spPr>
        <p:txBody>
          <a:bodyPr wrap="square">
            <a:spAutoFit/>
          </a:bodyPr>
          <a:lstStyle/>
          <a:p>
            <a:pPr algn="just"/>
            <a:r>
              <a:rPr lang="ru-RU" sz="2800" dirty="0"/>
              <a:t>В официальном документе под названием «Крупнейший в мире неиспользованный источник энергии: избыточное тепло» оценивается потенциал избыточного тепла как эффективного источника энергии. По данным Международного энергетического агентства (МЭА), глобальное стремление к более эффективному использованию энергии может сократить выбросы CO2 на дополнительные 5 </a:t>
            </a:r>
            <a:r>
              <a:rPr lang="ru-RU" sz="2800" dirty="0" err="1"/>
              <a:t>гигатонн</a:t>
            </a:r>
            <a:r>
              <a:rPr lang="ru-RU" sz="2800" dirty="0"/>
              <a:t> в год к 2030 году по сравнению с текущей ситуацией. В этом десятилетии треть необходимого сокращения выбросов CO2, связанных с энергетикой, согласно нулевому сценарию МЭА, должна быть обеспечена повышением </a:t>
            </a:r>
            <a:r>
              <a:rPr lang="ru-RU" sz="2800" dirty="0" err="1"/>
              <a:t>энергоэффективности</a:t>
            </a:r>
            <a:r>
              <a:rPr lang="ru-RU" sz="2800" dirty="0"/>
              <a:t>.</a:t>
            </a:r>
          </a:p>
          <a:p>
            <a:pPr algn="just"/>
            <a:r>
              <a:rPr lang="ru-RU" sz="2800" dirty="0"/>
              <a:t>С точки зрения энергетической безопасности, такая экономия энергии поможет избежать использования почти 30 миллионов баррелей нефти в день и 650 миллиардов кубометров природного газа в год (примерно в четыре раза больше, чем ЕС импортировал из России в 2021 году).</a:t>
            </a:r>
          </a:p>
        </p:txBody>
      </p:sp>
    </p:spTree>
    <p:extLst>
      <p:ext uri="{BB962C8B-B14F-4D97-AF65-F5344CB8AC3E}">
        <p14:creationId xmlns:p14="http://schemas.microsoft.com/office/powerpoint/2010/main" val="14147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8" y="1589088"/>
            <a:ext cx="11358372" cy="1135824"/>
          </a:xfrm>
        </p:spPr>
        <p:txBody>
          <a:bodyPr/>
          <a:lstStyle/>
          <a:p>
            <a:pPr>
              <a:buNone/>
            </a:pPr>
            <a:r>
              <a:rPr lang="ru-RU" sz="2800" dirty="0"/>
              <a:t>Текущие результаты: успешные кейсы, клиенты или предварительные договоренности, привлеченные инвестиции и др.</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Текущие результаты</a:t>
            </a:r>
            <a:endParaRPr lang="ru-RU" dirty="0"/>
          </a:p>
        </p:txBody>
      </p:sp>
      <p:pic>
        <p:nvPicPr>
          <p:cNvPr id="6" name="Рисунок 5"/>
          <p:cNvPicPr>
            <a:picLocks noChangeAspect="1"/>
          </p:cNvPicPr>
          <p:nvPr/>
        </p:nvPicPr>
        <p:blipFill>
          <a:blip r:embed="rId2"/>
          <a:stretch>
            <a:fillRect/>
          </a:stretch>
        </p:blipFill>
        <p:spPr>
          <a:xfrm>
            <a:off x="1923466" y="2724912"/>
            <a:ext cx="16570273" cy="8316468"/>
          </a:xfrm>
          <a:prstGeom prst="rect">
            <a:avLst/>
          </a:prstGeom>
        </p:spPr>
      </p:pic>
    </p:spTree>
    <p:extLst>
      <p:ext uri="{BB962C8B-B14F-4D97-AF65-F5344CB8AC3E}">
        <p14:creationId xmlns:p14="http://schemas.microsoft.com/office/powerpoint/2010/main" val="62833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Ключевые члены ваше команды (</a:t>
            </a:r>
            <a:r>
              <a:rPr lang="en" sz="2800" dirty="0"/>
              <a:t>CEO, CTO </a:t>
            </a:r>
            <a:r>
              <a:rPr lang="ru-RU" sz="2800" dirty="0"/>
              <a:t>и С</a:t>
            </a:r>
            <a:r>
              <a:rPr lang="en" sz="2800" dirty="0"/>
              <a:t>MO), </a:t>
            </a:r>
            <a:r>
              <a:rPr lang="ru-RU" sz="2800" dirty="0"/>
              <a:t>опыт и компетенции;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Команда</a:t>
            </a:r>
            <a:endParaRPr lang="ru-RU" dirty="0"/>
          </a:p>
        </p:txBody>
      </p:sp>
      <p:sp>
        <p:nvSpPr>
          <p:cNvPr id="22" name="Текст 21">
            <a:extLst>
              <a:ext uri="{FF2B5EF4-FFF2-40B4-BE49-F238E27FC236}">
                <a16:creationId xmlns:a16="http://schemas.microsoft.com/office/drawing/2014/main" id="{7FDD3F57-7643-9446-901D-8FBE090AE245}"/>
              </a:ext>
            </a:extLst>
          </p:cNvPr>
          <p:cNvSpPr>
            <a:spLocks noGrp="1"/>
          </p:cNvSpPr>
          <p:nvPr>
            <p:ph type="body" sz="quarter" idx="13"/>
          </p:nvPr>
        </p:nvSpPr>
        <p:spPr>
          <a:xfrm>
            <a:off x="894588" y="7261818"/>
            <a:ext cx="4500372" cy="2407961"/>
          </a:xfrm>
        </p:spPr>
        <p:txBody>
          <a:bodyPr/>
          <a:lstStyle/>
          <a:p>
            <a:pPr algn="ctr"/>
            <a:r>
              <a:rPr lang="ru-RU" sz="2400" dirty="0" smtClean="0"/>
              <a:t>Один из</a:t>
            </a:r>
            <a:r>
              <a:rPr lang="ru-RU" sz="2400" dirty="0"/>
              <a:t> руководителей корпорации, который отвечает за разработку новых продуктов, и обычно руководит всей технологической частью производства</a:t>
            </a:r>
          </a:p>
        </p:txBody>
      </p:sp>
      <p:sp>
        <p:nvSpPr>
          <p:cNvPr id="24" name="Текст 23">
            <a:extLst>
              <a:ext uri="{FF2B5EF4-FFF2-40B4-BE49-F238E27FC236}">
                <a16:creationId xmlns:a16="http://schemas.microsoft.com/office/drawing/2014/main" id="{3A491EAE-61CE-9549-AB51-FD2BFFBEC8D3}"/>
              </a:ext>
            </a:extLst>
          </p:cNvPr>
          <p:cNvSpPr>
            <a:spLocks noGrp="1"/>
          </p:cNvSpPr>
          <p:nvPr>
            <p:ph type="body" sz="quarter" idx="18"/>
          </p:nvPr>
        </p:nvSpPr>
        <p:spPr/>
        <p:txBody>
          <a:bodyPr/>
          <a:lstStyle/>
          <a:p>
            <a:r>
              <a:rPr lang="ru-RU"/>
              <a:t>Смирнов Кирилл</a:t>
            </a:r>
            <a:endParaRPr lang="ru-RU" dirty="0"/>
          </a:p>
        </p:txBody>
      </p:sp>
      <p:sp>
        <p:nvSpPr>
          <p:cNvPr id="25" name="Текст 24">
            <a:extLst>
              <a:ext uri="{FF2B5EF4-FFF2-40B4-BE49-F238E27FC236}">
                <a16:creationId xmlns:a16="http://schemas.microsoft.com/office/drawing/2014/main" id="{90DF322C-267D-5D46-B58E-CB1ED9E48F7A}"/>
              </a:ext>
            </a:extLst>
          </p:cNvPr>
          <p:cNvSpPr>
            <a:spLocks noGrp="1"/>
          </p:cNvSpPr>
          <p:nvPr>
            <p:ph type="body" sz="quarter" idx="19"/>
          </p:nvPr>
        </p:nvSpPr>
        <p:spPr>
          <a:xfrm>
            <a:off x="5644134" y="7261819"/>
            <a:ext cx="4368546" cy="2103120"/>
          </a:xfrm>
        </p:spPr>
        <p:txBody>
          <a:bodyPr/>
          <a:lstStyle/>
          <a:p>
            <a:pPr algn="ctr"/>
            <a:r>
              <a:rPr lang="ru-RU" sz="2400" dirty="0"/>
              <a:t>Один из руководителей корпорации, который отвечает за разработку новых продуктов, и обычно руководит всей технологической частью производства</a:t>
            </a:r>
          </a:p>
          <a:p>
            <a:pPr algn="ctr"/>
            <a:endParaRPr lang="ru-RU" sz="2400" dirty="0"/>
          </a:p>
        </p:txBody>
      </p:sp>
      <p:sp>
        <p:nvSpPr>
          <p:cNvPr id="27" name="Текст 26">
            <a:extLst>
              <a:ext uri="{FF2B5EF4-FFF2-40B4-BE49-F238E27FC236}">
                <a16:creationId xmlns:a16="http://schemas.microsoft.com/office/drawing/2014/main" id="{8662CAD4-AE6A-E14B-A88F-B1C3D23B2437}"/>
              </a:ext>
            </a:extLst>
          </p:cNvPr>
          <p:cNvSpPr>
            <a:spLocks noGrp="1"/>
          </p:cNvSpPr>
          <p:nvPr>
            <p:ph type="body" sz="quarter" idx="21"/>
          </p:nvPr>
        </p:nvSpPr>
        <p:spPr/>
        <p:txBody>
          <a:bodyPr/>
          <a:lstStyle/>
          <a:p>
            <a:r>
              <a:rPr lang="ru-RU"/>
              <a:t>Постникова Татьяна</a:t>
            </a:r>
            <a:endParaRPr lang="ru-RU" dirty="0"/>
          </a:p>
        </p:txBody>
      </p:sp>
      <p:sp>
        <p:nvSpPr>
          <p:cNvPr id="28" name="Текст 27">
            <a:extLst>
              <a:ext uri="{FF2B5EF4-FFF2-40B4-BE49-F238E27FC236}">
                <a16:creationId xmlns:a16="http://schemas.microsoft.com/office/drawing/2014/main" id="{0CD018E0-22F1-7E4F-89FF-1DB07D3FE8E8}"/>
              </a:ext>
            </a:extLst>
          </p:cNvPr>
          <p:cNvSpPr>
            <a:spLocks noGrp="1"/>
          </p:cNvSpPr>
          <p:nvPr>
            <p:ph type="body" sz="quarter" idx="22"/>
          </p:nvPr>
        </p:nvSpPr>
        <p:spPr/>
        <p:txBody>
          <a:bodyPr/>
          <a:lstStyle/>
          <a:p>
            <a:pPr algn="ctr"/>
            <a:r>
              <a:rPr lang="ru-RU" sz="2400" dirty="0"/>
              <a:t>CMO определяет и утверждает маркетинговую стратегию компании. Он руководит деятельностью всех маркетинговых служб организации.</a:t>
            </a:r>
          </a:p>
        </p:txBody>
      </p:sp>
      <p:sp>
        <p:nvSpPr>
          <p:cNvPr id="30" name="Текст 29">
            <a:extLst>
              <a:ext uri="{FF2B5EF4-FFF2-40B4-BE49-F238E27FC236}">
                <a16:creationId xmlns:a16="http://schemas.microsoft.com/office/drawing/2014/main" id="{9F12BE12-15DF-9542-A4B6-BC4836F7D6DE}"/>
              </a:ext>
            </a:extLst>
          </p:cNvPr>
          <p:cNvSpPr>
            <a:spLocks noGrp="1"/>
          </p:cNvSpPr>
          <p:nvPr>
            <p:ph type="body" sz="quarter" idx="24"/>
          </p:nvPr>
        </p:nvSpPr>
        <p:spPr/>
        <p:txBody>
          <a:bodyPr/>
          <a:lstStyle/>
          <a:p>
            <a:r>
              <a:rPr lang="ru-RU"/>
              <a:t>Соколов Егор</a:t>
            </a:r>
            <a:endParaRPr lang="ru-RU" dirty="0"/>
          </a:p>
        </p:txBody>
      </p:sp>
      <p:sp>
        <p:nvSpPr>
          <p:cNvPr id="31" name="Текст 30">
            <a:extLst>
              <a:ext uri="{FF2B5EF4-FFF2-40B4-BE49-F238E27FC236}">
                <a16:creationId xmlns:a16="http://schemas.microsoft.com/office/drawing/2014/main" id="{90746CCE-2CB5-D44E-8D10-AC38E1E43348}"/>
              </a:ext>
            </a:extLst>
          </p:cNvPr>
          <p:cNvSpPr>
            <a:spLocks noGrp="1"/>
          </p:cNvSpPr>
          <p:nvPr>
            <p:ph type="body" sz="quarter" idx="25"/>
          </p:nvPr>
        </p:nvSpPr>
        <p:spPr>
          <a:xfrm>
            <a:off x="15143226" y="7374513"/>
            <a:ext cx="4134612" cy="2103120"/>
          </a:xfrm>
        </p:spPr>
        <p:txBody>
          <a:bodyPr/>
          <a:lstStyle/>
          <a:p>
            <a:pPr algn="ctr"/>
            <a:r>
              <a:rPr lang="ru-RU" sz="2400" dirty="0"/>
              <a:t>CMO определяет и утверждает маркетинговую стратегию компании. Он руководит деятельностью всех маркетинговых служб организации.</a:t>
            </a:r>
          </a:p>
        </p:txBody>
      </p:sp>
      <p:sp>
        <p:nvSpPr>
          <p:cNvPr id="33" name="Текст 32">
            <a:extLst>
              <a:ext uri="{FF2B5EF4-FFF2-40B4-BE49-F238E27FC236}">
                <a16:creationId xmlns:a16="http://schemas.microsoft.com/office/drawing/2014/main" id="{6533EAD2-9970-9245-A57A-DA4ED67C34A4}"/>
              </a:ext>
            </a:extLst>
          </p:cNvPr>
          <p:cNvSpPr>
            <a:spLocks noGrp="1"/>
          </p:cNvSpPr>
          <p:nvPr>
            <p:ph type="body" sz="quarter" idx="27"/>
          </p:nvPr>
        </p:nvSpPr>
        <p:spPr/>
        <p:txBody>
          <a:bodyPr/>
          <a:lstStyle/>
          <a:p>
            <a:r>
              <a:rPr lang="ru-RU"/>
              <a:t>Бушманов Максим</a:t>
            </a:r>
            <a:endParaRPr lang="ru-RU" dirty="0"/>
          </a:p>
        </p:txBody>
      </p:sp>
      <p:sp>
        <p:nvSpPr>
          <p:cNvPr id="18" name="Текст 29">
            <a:extLst>
              <a:ext uri="{FF2B5EF4-FFF2-40B4-BE49-F238E27FC236}">
                <a16:creationId xmlns:a16="http://schemas.microsoft.com/office/drawing/2014/main" id="{9F12BE12-15DF-9542-A4B6-BC4836F7D6DE}"/>
              </a:ext>
            </a:extLst>
          </p:cNvPr>
          <p:cNvSpPr txBox="1">
            <a:spLocks/>
          </p:cNvSpPr>
          <p:nvPr/>
        </p:nvSpPr>
        <p:spPr>
          <a:xfrm>
            <a:off x="8326374" y="2668080"/>
            <a:ext cx="4134612" cy="438912"/>
          </a:xfrm>
          <a:prstGeom prst="rect">
            <a:avLst/>
          </a:prstGeom>
        </p:spPr>
        <p:txBody>
          <a:bodyPr lIns="0" tIns="0" rIns="0" bIns="0"/>
          <a:lstStyle>
            <a:lvl1pPr marL="15875"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a:t>Нечаева Софья</a:t>
            </a:r>
            <a:endParaRPr lang="ru-RU" dirty="0"/>
          </a:p>
        </p:txBody>
      </p:sp>
      <p:sp>
        <p:nvSpPr>
          <p:cNvPr id="6" name="TextBox 5"/>
          <p:cNvSpPr txBox="1"/>
          <p:nvPr/>
        </p:nvSpPr>
        <p:spPr>
          <a:xfrm>
            <a:off x="6212586" y="3494490"/>
            <a:ext cx="7132320" cy="1200329"/>
          </a:xfrm>
          <a:prstGeom prst="rect">
            <a:avLst/>
          </a:prstGeom>
          <a:noFill/>
        </p:spPr>
        <p:txBody>
          <a:bodyPr wrap="square" rtlCol="0">
            <a:spAutoFit/>
          </a:bodyPr>
          <a:lstStyle/>
          <a:p>
            <a:pPr algn="ctr"/>
            <a:r>
              <a:rPr lang="ru-RU" sz="2400" dirty="0"/>
              <a:t> CEO принимает общие ответственные решения, которые должны обеспечивать устойчивый рост компании.</a:t>
            </a:r>
          </a:p>
        </p:txBody>
      </p:sp>
    </p:spTree>
    <p:extLst>
      <p:ext uri="{BB962C8B-B14F-4D97-AF65-F5344CB8AC3E}">
        <p14:creationId xmlns:p14="http://schemas.microsoft.com/office/powerpoint/2010/main" val="2279364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Планы развития, потребности и предложение для того, кому вы адресуете презентацию.</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Планы развития</a:t>
            </a:r>
            <a:endParaRPr lang="ru-RU" dirty="0"/>
          </a:p>
        </p:txBody>
      </p:sp>
      <p:sp>
        <p:nvSpPr>
          <p:cNvPr id="8" name="Текст 7">
            <a:extLst>
              <a:ext uri="{FF2B5EF4-FFF2-40B4-BE49-F238E27FC236}">
                <a16:creationId xmlns:a16="http://schemas.microsoft.com/office/drawing/2014/main" id="{C1D705DB-48BD-5A41-8B3E-9DE81E2C9277}"/>
              </a:ext>
            </a:extLst>
          </p:cNvPr>
          <p:cNvSpPr>
            <a:spLocks noGrp="1"/>
          </p:cNvSpPr>
          <p:nvPr>
            <p:ph type="body" sz="quarter" idx="13"/>
          </p:nvPr>
        </p:nvSpPr>
        <p:spPr>
          <a:xfrm>
            <a:off x="894588" y="3760788"/>
            <a:ext cx="17850612" cy="7554912"/>
          </a:xfrm>
        </p:spPr>
        <p:txBody>
          <a:bodyPr/>
          <a:lstStyle/>
          <a:p>
            <a:r>
              <a:rPr lang="ru-RU" sz="2800" dirty="0"/>
              <a:t>• создание и освоение новой продукции, повышение качества выпускаемой продукции;</a:t>
            </a:r>
          </a:p>
          <a:p>
            <a:r>
              <a:rPr lang="ru-RU" sz="2800" dirty="0"/>
              <a:t>• внедрение новых технологий, механизация и авто­матизация производства;</a:t>
            </a:r>
          </a:p>
          <a:p>
            <a:r>
              <a:rPr lang="ru-RU" sz="2800" dirty="0"/>
              <a:t>• совершенствование управления и организации про­изводства;</a:t>
            </a:r>
          </a:p>
          <a:p>
            <a:r>
              <a:rPr lang="ru-RU" sz="2800" dirty="0"/>
              <a:t>• совершенствование организации труда;</a:t>
            </a:r>
          </a:p>
          <a:p>
            <a:r>
              <a:rPr lang="ru-RU" sz="2800" dirty="0"/>
              <a:t>• снижение материалоемкости и энергоемкости про­дукции;</a:t>
            </a:r>
          </a:p>
          <a:p>
            <a:r>
              <a:rPr lang="ru-RU" sz="2800" dirty="0"/>
              <a:t>• социальное развитие коллектива;</a:t>
            </a:r>
          </a:p>
          <a:p>
            <a:r>
              <a:rPr lang="ru-RU" sz="2800" dirty="0"/>
              <a:t>• охрана природы и рациональное использование природных ресурсов.</a:t>
            </a:r>
          </a:p>
          <a:p>
            <a:endParaRPr lang="ru-RU" dirty="0"/>
          </a:p>
        </p:txBody>
      </p:sp>
    </p:spTree>
    <p:extLst>
      <p:ext uri="{BB962C8B-B14F-4D97-AF65-F5344CB8AC3E}">
        <p14:creationId xmlns:p14="http://schemas.microsoft.com/office/powerpoint/2010/main" val="3453340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subTitle" idx="4294967295"/>
          </p:nvPr>
        </p:nvSpPr>
        <p:spPr>
          <a:xfrm>
            <a:off x="906463" y="7631892"/>
            <a:ext cx="9733829" cy="2732088"/>
          </a:xfrm>
          <a:prstGeom prst="rect">
            <a:avLst/>
          </a:prstGeom>
        </p:spPr>
        <p:txBody>
          <a:bodyPr lIns="0" tIns="0" rIns="0" bIns="0"/>
          <a:lstStyle/>
          <a:p>
            <a:pPr>
              <a:lnSpc>
                <a:spcPts val="4360"/>
              </a:lnSpc>
              <a:buNone/>
            </a:pPr>
            <a:r>
              <a:rPr lang="ru-RU" sz="1800" dirty="0"/>
              <a:t>Сайт </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xfrm>
            <a:off x="906464" y="4564856"/>
            <a:ext cx="9733828" cy="2185988"/>
          </a:xfrm>
          <a:prstGeom prst="rect">
            <a:avLst/>
          </a:prstGeom>
        </p:spPr>
        <p:txBody>
          <a:bodyPr lIns="0" tIns="0" rIns="0" bIns="0"/>
          <a:lstStyle/>
          <a:p>
            <a:r>
              <a:rPr lang="ru-RU" b="1" dirty="0"/>
              <a:t>Контакты</a:t>
            </a:r>
            <a:endParaRPr lang="ru-RU" dirty="0"/>
          </a:p>
        </p:txBody>
      </p:sp>
      <p:sp>
        <p:nvSpPr>
          <p:cNvPr id="4" name="Текст 2">
            <a:extLst>
              <a:ext uri="{FF2B5EF4-FFF2-40B4-BE49-F238E27FC236}">
                <a16:creationId xmlns:a16="http://schemas.microsoft.com/office/drawing/2014/main" id="{7082242F-83C6-084D-AE29-2946DC57981E}"/>
              </a:ext>
            </a:extLst>
          </p:cNvPr>
          <p:cNvSpPr txBox="1">
            <a:spLocks/>
          </p:cNvSpPr>
          <p:nvPr/>
        </p:nvSpPr>
        <p:spPr>
          <a:xfrm>
            <a:off x="2668761" y="7631892"/>
            <a:ext cx="16305039"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r>
              <a:rPr lang="en-US" sz="2800" dirty="0"/>
              <a:t>https://pt.2035.university/project/ispolzovanie-izbytocnogo-tepla-pri-proizvodstve-avtomaticeskoe-upravlenie-temperaturoj-v-pomesenii</a:t>
            </a:r>
            <a:endParaRPr lang="ru-RU" sz="2800" dirty="0" smtClean="0"/>
          </a:p>
        </p:txBody>
      </p:sp>
    </p:spTree>
    <p:extLst>
      <p:ext uri="{BB962C8B-B14F-4D97-AF65-F5344CB8AC3E}">
        <p14:creationId xmlns:p14="http://schemas.microsoft.com/office/powerpoint/2010/main" val="2930906525"/>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F58AEB-2291-40AF-B249-515FE11CFB6E}">
  <ds:schemaRefs>
    <ds:schemaRef ds:uri="http://schemas.microsoft.com/sharepoint/v3/contenttype/forms"/>
  </ds:schemaRefs>
</ds:datastoreItem>
</file>

<file path=customXml/itemProps2.xml><?xml version="1.0" encoding="utf-8"?>
<ds:datastoreItem xmlns:ds="http://schemas.openxmlformats.org/officeDocument/2006/customXml" ds:itemID="{13A4F37C-2065-498A-9F8A-F1C3212BD4FE}">
  <ds:schemaRefs>
    <ds:schemaRef ds:uri="dae585fd-f7dc-4d5a-b1b8-e5742ef77c8f"/>
    <ds:schemaRef ds:uri="f3f21cfc-4d3e-42b1-8a95-d7209818f9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F6784E-6852-4EC6-93B9-B2F40371A23B}">
  <ds:schemaRefs>
    <ds:schemaRef ds:uri="f3f21cfc-4d3e-42b1-8a95-d7209818f9d6"/>
    <ds:schemaRef ds:uri="http://purl.org/dc/terms/"/>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dae585fd-f7dc-4d5a-b1b8-e5742ef77c8f"/>
    <ds:schemaRef ds:uri="http://www.w3.org/XML/1998/namespace"/>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3805</TotalTime>
  <Words>423</Words>
  <Application>Microsoft Office PowerPoint</Application>
  <PresentationFormat>Произвольный</PresentationFormat>
  <Paragraphs>43</Paragraphs>
  <Slides>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2</vt:i4>
      </vt:variant>
      <vt:variant>
        <vt:lpstr>Заголовки слайдов</vt:lpstr>
      </vt:variant>
      <vt:variant>
        <vt:i4>9</vt:i4>
      </vt:variant>
    </vt:vector>
  </HeadingPairs>
  <TitlesOfParts>
    <vt:vector size="13" baseType="lpstr">
      <vt:lpstr>Arial</vt:lpstr>
      <vt:lpstr>Calibri</vt:lpstr>
      <vt:lpstr>ОБЛОЖКИ</vt:lpstr>
      <vt:lpstr>РАЗДЕЛИТЕЛИ</vt:lpstr>
      <vt:lpstr>Использование избыточного тепла при производстве. Автоматическое управление температурой в помещении.</vt:lpstr>
      <vt:lpstr>Актуальность проекта</vt:lpstr>
      <vt:lpstr>Проблема</vt:lpstr>
      <vt:lpstr>Решение</vt:lpstr>
      <vt:lpstr>Рынок</vt:lpstr>
      <vt:lpstr>Текущие результаты</vt:lpstr>
      <vt:lpstr>Команда</vt:lpstr>
      <vt:lpstr>Планы развития</vt:lpstr>
      <vt:lpstr>Контакты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ЮРА</cp:lastModifiedBy>
  <cp:revision>227</cp:revision>
  <dcterms:created xsi:type="dcterms:W3CDTF">2021-03-01T12:07:13Z</dcterms:created>
  <dcterms:modified xsi:type="dcterms:W3CDTF">2023-12-02T14:36:44Z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