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86" r:id="rId2"/>
    <p:sldId id="273" r:id="rId3"/>
    <p:sldId id="287" r:id="rId4"/>
    <p:sldId id="258" r:id="rId5"/>
    <p:sldId id="260" r:id="rId6"/>
    <p:sldId id="274" r:id="rId7"/>
    <p:sldId id="288" r:id="rId8"/>
    <p:sldId id="276" r:id="rId9"/>
    <p:sldId id="277" r:id="rId10"/>
    <p:sldId id="278" r:id="rId11"/>
    <p:sldId id="280" r:id="rId12"/>
    <p:sldId id="282" r:id="rId13"/>
    <p:sldId id="291" r:id="rId14"/>
    <p:sldId id="290" r:id="rId15"/>
    <p:sldId id="289" r:id="rId16"/>
    <p:sldId id="283" r:id="rId17"/>
    <p:sldId id="285" r:id="rId18"/>
  </p:sldIdLst>
  <p:sldSz cx="10799763" cy="611981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Montserrat" panose="00000500000000000000" pitchFamily="2" charset="-52"/>
      <p:regular r:id="rId24"/>
      <p:bold r:id="rId25"/>
      <p:italic r:id="rId26"/>
      <p:boldItalic r:id="rId27"/>
    </p:embeddedFont>
    <p:embeddedFont>
      <p:font typeface="Montserrat SemiBold" panose="00000700000000000000" pitchFamily="2" charset="-52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285">
          <p15:clr>
            <a:srgbClr val="A4A3A4"/>
          </p15:clr>
        </p15:guide>
        <p15:guide id="2" pos="170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hyl7LBJsNpQoqxG5+UogaUVGm6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44" autoAdjust="0"/>
    <p:restoredTop sz="94719"/>
  </p:normalViewPr>
  <p:slideViewPr>
    <p:cSldViewPr snapToGrid="0">
      <p:cViewPr varScale="1">
        <p:scale>
          <a:sx n="69" d="100"/>
          <a:sy n="69" d="100"/>
        </p:scale>
        <p:origin x="852" y="52"/>
      </p:cViewPr>
      <p:guideLst>
        <p:guide orient="horz" pos="1285"/>
        <p:guide pos="17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43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842075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1018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9867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5515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6757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4068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8007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95527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07502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8955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82646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03457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926045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07184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65876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14561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096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>
            <a:spLocks noGrp="1"/>
          </p:cNvSpPr>
          <p:nvPr>
            <p:ph type="ctrTitle"/>
          </p:nvPr>
        </p:nvSpPr>
        <p:spPr>
          <a:xfrm>
            <a:off x="404993" y="1267407"/>
            <a:ext cx="4589900" cy="874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7"/>
          <p:cNvSpPr txBox="1">
            <a:spLocks noGrp="1"/>
          </p:cNvSpPr>
          <p:nvPr>
            <p:ph type="subTitle" idx="1"/>
          </p:nvPr>
        </p:nvSpPr>
        <p:spPr>
          <a:xfrm>
            <a:off x="809983" y="2311931"/>
            <a:ext cx="3779917" cy="104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336"/>
              </a:spcBef>
              <a:spcAft>
                <a:spcPts val="0"/>
              </a:spcAft>
              <a:buClr>
                <a:srgbClr val="888888"/>
              </a:buClr>
              <a:buSzPts val="168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294"/>
              </a:spcBef>
              <a:spcAft>
                <a:spcPts val="0"/>
              </a:spcAft>
              <a:buClr>
                <a:srgbClr val="888888"/>
              </a:buClr>
              <a:buSzPts val="147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52"/>
              </a:spcBef>
              <a:spcAft>
                <a:spcPts val="0"/>
              </a:spcAft>
              <a:buClr>
                <a:srgbClr val="888888"/>
              </a:buClr>
              <a:buSzPts val="126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7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8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8"/>
          <p:cNvSpPr txBox="1">
            <a:spLocks noGrp="1"/>
          </p:cNvSpPr>
          <p:nvPr>
            <p:ph type="body" idx="1"/>
          </p:nvPr>
        </p:nvSpPr>
        <p:spPr>
          <a:xfrm>
            <a:off x="269995" y="951974"/>
            <a:ext cx="4859893" cy="269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8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8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9"/>
          <p:cNvSpPr txBox="1">
            <a:spLocks noGrp="1"/>
          </p:cNvSpPr>
          <p:nvPr>
            <p:ph type="title"/>
          </p:nvPr>
        </p:nvSpPr>
        <p:spPr>
          <a:xfrm>
            <a:off x="426555" y="2621700"/>
            <a:ext cx="4589900" cy="810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  <a:defRPr sz="21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9"/>
          <p:cNvSpPr txBox="1">
            <a:spLocks noGrp="1"/>
          </p:cNvSpPr>
          <p:nvPr>
            <p:ph type="body" idx="1"/>
          </p:nvPr>
        </p:nvSpPr>
        <p:spPr>
          <a:xfrm>
            <a:off x="426555" y="1729226"/>
            <a:ext cx="4589900" cy="89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189"/>
              </a:spcBef>
              <a:spcAft>
                <a:spcPts val="0"/>
              </a:spcAft>
              <a:buClr>
                <a:srgbClr val="888888"/>
              </a:buClr>
              <a:buSzPts val="945"/>
              <a:buNone/>
              <a:defRPr sz="945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68"/>
              </a:spcBef>
              <a:spcAft>
                <a:spcPts val="0"/>
              </a:spcAft>
              <a:buClr>
                <a:srgbClr val="888888"/>
              </a:buClr>
              <a:buSzPts val="840"/>
              <a:buNone/>
              <a:defRPr sz="839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47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47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47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47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47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47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9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9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9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0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0"/>
          <p:cNvSpPr txBox="1">
            <a:spLocks noGrp="1"/>
          </p:cNvSpPr>
          <p:nvPr>
            <p:ph type="body" idx="1"/>
          </p:nvPr>
        </p:nvSpPr>
        <p:spPr>
          <a:xfrm>
            <a:off x="269995" y="951974"/>
            <a:ext cx="2384948" cy="269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1945" algn="l">
              <a:spcBef>
                <a:spcPts val="294"/>
              </a:spcBef>
              <a:spcAft>
                <a:spcPts val="0"/>
              </a:spcAft>
              <a:buClr>
                <a:schemeClr val="dk1"/>
              </a:buClr>
              <a:buSzPts val="1470"/>
              <a:buChar char="•"/>
              <a:defRPr sz="1470"/>
            </a:lvl1pPr>
            <a:lvl2pPr marL="914400" lvl="1" indent="-30861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Char char="–"/>
              <a:defRPr sz="1260"/>
            </a:lvl2pPr>
            <a:lvl3pPr marL="1371600" lvl="2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–"/>
              <a:defRPr sz="945"/>
            </a:lvl4pPr>
            <a:lvl5pPr marL="2286000" lvl="4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»"/>
              <a:defRPr sz="945"/>
            </a:lvl5pPr>
            <a:lvl6pPr marL="2743200" lvl="5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6pPr>
            <a:lvl7pPr marL="3200400" lvl="6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7pPr>
            <a:lvl8pPr marL="3657600" lvl="7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8pPr>
            <a:lvl9pPr marL="4114800" lvl="8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9pPr>
          </a:lstStyle>
          <a:p>
            <a:endParaRPr/>
          </a:p>
        </p:txBody>
      </p:sp>
      <p:sp>
        <p:nvSpPr>
          <p:cNvPr id="36" name="Google Shape;36;p30"/>
          <p:cNvSpPr txBox="1">
            <a:spLocks noGrp="1"/>
          </p:cNvSpPr>
          <p:nvPr>
            <p:ph type="body" idx="2"/>
          </p:nvPr>
        </p:nvSpPr>
        <p:spPr>
          <a:xfrm>
            <a:off x="2744941" y="951974"/>
            <a:ext cx="2384948" cy="269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1945" algn="l">
              <a:spcBef>
                <a:spcPts val="294"/>
              </a:spcBef>
              <a:spcAft>
                <a:spcPts val="0"/>
              </a:spcAft>
              <a:buClr>
                <a:schemeClr val="dk1"/>
              </a:buClr>
              <a:buSzPts val="1470"/>
              <a:buChar char="•"/>
              <a:defRPr sz="1470"/>
            </a:lvl1pPr>
            <a:lvl2pPr marL="914400" lvl="1" indent="-30861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Char char="–"/>
              <a:defRPr sz="1260"/>
            </a:lvl2pPr>
            <a:lvl3pPr marL="1371600" lvl="2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–"/>
              <a:defRPr sz="945"/>
            </a:lvl4pPr>
            <a:lvl5pPr marL="2286000" lvl="4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»"/>
              <a:defRPr sz="945"/>
            </a:lvl5pPr>
            <a:lvl6pPr marL="2743200" lvl="5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6pPr>
            <a:lvl7pPr marL="3200400" lvl="6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7pPr>
            <a:lvl8pPr marL="3657600" lvl="7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8pPr>
            <a:lvl9pPr marL="4114800" lvl="8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9pPr>
          </a:lstStyle>
          <a:p>
            <a:endParaRPr/>
          </a:p>
        </p:txBody>
      </p:sp>
      <p:sp>
        <p:nvSpPr>
          <p:cNvPr id="37" name="Google Shape;37;p30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1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1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1"/>
          <p:cNvSpPr txBox="1">
            <a:spLocks noGrp="1"/>
          </p:cNvSpPr>
          <p:nvPr>
            <p:ph type="body" idx="1"/>
          </p:nvPr>
        </p:nvSpPr>
        <p:spPr>
          <a:xfrm>
            <a:off x="269995" y="913252"/>
            <a:ext cx="2385885" cy="38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None/>
              <a:defRPr sz="1260" b="1"/>
            </a:lvl1pPr>
            <a:lvl2pPr marL="914400" lvl="1" indent="-2286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b="1"/>
            </a:lvl2pPr>
            <a:lvl3pPr marL="1371600" lvl="2" indent="-228600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None/>
              <a:defRPr sz="945" b="1"/>
            </a:lvl3pPr>
            <a:lvl4pPr marL="1828800" lvl="3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4pPr>
            <a:lvl5pPr marL="2286000" lvl="4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5pPr>
            <a:lvl6pPr marL="2743200" lvl="5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6pPr>
            <a:lvl7pPr marL="3200400" lvl="6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7pPr>
            <a:lvl8pPr marL="3657600" lvl="7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8pPr>
            <a:lvl9pPr marL="4114800" lvl="8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9pPr>
          </a:lstStyle>
          <a:p>
            <a:endParaRPr/>
          </a:p>
        </p:txBody>
      </p:sp>
      <p:sp>
        <p:nvSpPr>
          <p:cNvPr id="43" name="Google Shape;43;p31"/>
          <p:cNvSpPr txBox="1">
            <a:spLocks noGrp="1"/>
          </p:cNvSpPr>
          <p:nvPr>
            <p:ph type="body" idx="2"/>
          </p:nvPr>
        </p:nvSpPr>
        <p:spPr>
          <a:xfrm>
            <a:off x="269995" y="1293852"/>
            <a:ext cx="2385885" cy="2350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Char char="•"/>
              <a:defRPr sz="1260"/>
            </a:lvl1pPr>
            <a:lvl2pPr marL="914400" lvl="1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–"/>
              <a:defRPr sz="1050"/>
            </a:lvl2pPr>
            <a:lvl3pPr marL="1371600" lvl="2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3pPr>
            <a:lvl4pPr marL="1828800" lvl="3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–"/>
              <a:defRPr sz="839"/>
            </a:lvl4pPr>
            <a:lvl5pPr marL="2286000" lvl="4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»"/>
              <a:defRPr sz="839"/>
            </a:lvl5pPr>
            <a:lvl6pPr marL="2743200" lvl="5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6pPr>
            <a:lvl7pPr marL="3200400" lvl="6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7pPr>
            <a:lvl8pPr marL="3657600" lvl="7" indent="-28194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8pPr>
            <a:lvl9pPr marL="4114800" lvl="8" indent="-28194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9pPr>
          </a:lstStyle>
          <a:p>
            <a:endParaRPr/>
          </a:p>
        </p:txBody>
      </p:sp>
      <p:sp>
        <p:nvSpPr>
          <p:cNvPr id="44" name="Google Shape;44;p31"/>
          <p:cNvSpPr txBox="1">
            <a:spLocks noGrp="1"/>
          </p:cNvSpPr>
          <p:nvPr>
            <p:ph type="body" idx="3"/>
          </p:nvPr>
        </p:nvSpPr>
        <p:spPr>
          <a:xfrm>
            <a:off x="2743065" y="913252"/>
            <a:ext cx="2386823" cy="38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None/>
              <a:defRPr sz="1260" b="1"/>
            </a:lvl1pPr>
            <a:lvl2pPr marL="914400" lvl="1" indent="-2286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b="1"/>
            </a:lvl2pPr>
            <a:lvl3pPr marL="1371600" lvl="2" indent="-228600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None/>
              <a:defRPr sz="945" b="1"/>
            </a:lvl3pPr>
            <a:lvl4pPr marL="1828800" lvl="3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4pPr>
            <a:lvl5pPr marL="2286000" lvl="4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5pPr>
            <a:lvl6pPr marL="2743200" lvl="5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6pPr>
            <a:lvl7pPr marL="3200400" lvl="6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7pPr>
            <a:lvl8pPr marL="3657600" lvl="7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8pPr>
            <a:lvl9pPr marL="4114800" lvl="8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body" idx="4"/>
          </p:nvPr>
        </p:nvSpPr>
        <p:spPr>
          <a:xfrm>
            <a:off x="2743065" y="1293852"/>
            <a:ext cx="2386823" cy="2350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Char char="•"/>
              <a:defRPr sz="1260"/>
            </a:lvl1pPr>
            <a:lvl2pPr marL="914400" lvl="1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–"/>
              <a:defRPr sz="1050"/>
            </a:lvl2pPr>
            <a:lvl3pPr marL="1371600" lvl="2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3pPr>
            <a:lvl4pPr marL="1828800" lvl="3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–"/>
              <a:defRPr sz="839"/>
            </a:lvl4pPr>
            <a:lvl5pPr marL="2286000" lvl="4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»"/>
              <a:defRPr sz="839"/>
            </a:lvl5pPr>
            <a:lvl6pPr marL="2743200" lvl="5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6pPr>
            <a:lvl7pPr marL="3200400" lvl="6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7pPr>
            <a:lvl8pPr marL="3657600" lvl="7" indent="-28194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8pPr>
            <a:lvl9pPr marL="4114800" lvl="8" indent="-28194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>
            <a:spLocks noGrp="1"/>
          </p:cNvSpPr>
          <p:nvPr>
            <p:ph type="title"/>
          </p:nvPr>
        </p:nvSpPr>
        <p:spPr>
          <a:xfrm>
            <a:off x="269995" y="162440"/>
            <a:ext cx="1776523" cy="691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  <a:defRPr sz="105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body" idx="1"/>
          </p:nvPr>
        </p:nvSpPr>
        <p:spPr>
          <a:xfrm>
            <a:off x="2111204" y="162443"/>
            <a:ext cx="3018683" cy="3482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5280" algn="l">
              <a:spcBef>
                <a:spcPts val="336"/>
              </a:spcBef>
              <a:spcAft>
                <a:spcPts val="0"/>
              </a:spcAft>
              <a:buClr>
                <a:schemeClr val="dk1"/>
              </a:buClr>
              <a:buSzPts val="1680"/>
              <a:buChar char="•"/>
              <a:defRPr sz="1679"/>
            </a:lvl1pPr>
            <a:lvl2pPr marL="914400" lvl="1" indent="-321944" algn="l">
              <a:spcBef>
                <a:spcPts val="294"/>
              </a:spcBef>
              <a:spcAft>
                <a:spcPts val="0"/>
              </a:spcAft>
              <a:buClr>
                <a:schemeClr val="dk1"/>
              </a:buClr>
              <a:buSzPts val="1470"/>
              <a:buChar char="–"/>
              <a:defRPr sz="1470"/>
            </a:lvl2pPr>
            <a:lvl3pPr marL="1371600" lvl="2" indent="-30861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Char char="•"/>
              <a:defRPr sz="1260"/>
            </a:lvl3pPr>
            <a:lvl4pPr marL="1828800" lvl="3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–"/>
              <a:defRPr sz="1050"/>
            </a:lvl4pPr>
            <a:lvl5pPr marL="2286000" lvl="4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»"/>
              <a:defRPr sz="1050"/>
            </a:lvl5pPr>
            <a:lvl6pPr marL="2743200" lvl="5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6pPr>
            <a:lvl7pPr marL="3200400" lvl="6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7pPr>
            <a:lvl8pPr marL="3657600" lvl="7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8pPr>
            <a:lvl9pPr marL="4114800" lvl="8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9pPr>
          </a:lstStyle>
          <a:p>
            <a:endParaRPr/>
          </a:p>
        </p:txBody>
      </p:sp>
      <p:sp>
        <p:nvSpPr>
          <p:cNvPr id="57" name="Google Shape;57;p33"/>
          <p:cNvSpPr txBox="1">
            <a:spLocks noGrp="1"/>
          </p:cNvSpPr>
          <p:nvPr>
            <p:ph type="body" idx="2"/>
          </p:nvPr>
        </p:nvSpPr>
        <p:spPr>
          <a:xfrm>
            <a:off x="269995" y="853752"/>
            <a:ext cx="1776523" cy="2790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47"/>
              </a:spcBef>
              <a:spcAft>
                <a:spcPts val="0"/>
              </a:spcAft>
              <a:buClr>
                <a:schemeClr val="dk1"/>
              </a:buClr>
              <a:buSzPts val="735"/>
              <a:buNone/>
              <a:defRPr sz="735"/>
            </a:lvl1pPr>
            <a:lvl2pPr marL="914400" lvl="1" indent="-228600" algn="l">
              <a:spcBef>
                <a:spcPts val="126"/>
              </a:spcBef>
              <a:spcAft>
                <a:spcPts val="0"/>
              </a:spcAft>
              <a:buClr>
                <a:schemeClr val="dk1"/>
              </a:buClr>
              <a:buSzPts val="630"/>
              <a:buNone/>
              <a:defRPr sz="630"/>
            </a:lvl2pPr>
            <a:lvl3pPr marL="1371600" lvl="2" indent="-228600" algn="l">
              <a:spcBef>
                <a:spcPts val="105"/>
              </a:spcBef>
              <a:spcAft>
                <a:spcPts val="0"/>
              </a:spcAft>
              <a:buClr>
                <a:schemeClr val="dk1"/>
              </a:buClr>
              <a:buSzPts val="525"/>
              <a:buNone/>
              <a:defRPr sz="525"/>
            </a:lvl3pPr>
            <a:lvl4pPr marL="1828800" lvl="3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4pPr>
            <a:lvl5pPr marL="2286000" lvl="4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5pPr>
            <a:lvl6pPr marL="2743200" lvl="5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6pPr>
            <a:lvl7pPr marL="3200400" lvl="6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7pPr>
            <a:lvl8pPr marL="3657600" lvl="7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8pPr>
            <a:lvl9pPr marL="4114800" lvl="8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9pPr>
          </a:lstStyle>
          <a:p>
            <a:endParaRPr/>
          </a:p>
        </p:txBody>
      </p:sp>
      <p:sp>
        <p:nvSpPr>
          <p:cNvPr id="58" name="Google Shape;58;p33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3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4"/>
          <p:cNvSpPr txBox="1">
            <a:spLocks noGrp="1"/>
          </p:cNvSpPr>
          <p:nvPr>
            <p:ph type="title"/>
          </p:nvPr>
        </p:nvSpPr>
        <p:spPr>
          <a:xfrm>
            <a:off x="1058416" y="2855916"/>
            <a:ext cx="3239929" cy="337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  <a:defRPr sz="105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4"/>
          <p:cNvSpPr>
            <a:spLocks noGrp="1"/>
          </p:cNvSpPr>
          <p:nvPr>
            <p:ph type="pic" idx="2"/>
          </p:nvPr>
        </p:nvSpPr>
        <p:spPr>
          <a:xfrm>
            <a:off x="1058416" y="364548"/>
            <a:ext cx="3239929" cy="24479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4"/>
          <p:cNvSpPr txBox="1">
            <a:spLocks noGrp="1"/>
          </p:cNvSpPr>
          <p:nvPr>
            <p:ph type="body" idx="1"/>
          </p:nvPr>
        </p:nvSpPr>
        <p:spPr>
          <a:xfrm>
            <a:off x="1058416" y="3193070"/>
            <a:ext cx="3239929" cy="478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47"/>
              </a:spcBef>
              <a:spcAft>
                <a:spcPts val="0"/>
              </a:spcAft>
              <a:buClr>
                <a:schemeClr val="dk1"/>
              </a:buClr>
              <a:buSzPts val="735"/>
              <a:buNone/>
              <a:defRPr sz="735"/>
            </a:lvl1pPr>
            <a:lvl2pPr marL="914400" lvl="1" indent="-228600" algn="l">
              <a:spcBef>
                <a:spcPts val="126"/>
              </a:spcBef>
              <a:spcAft>
                <a:spcPts val="0"/>
              </a:spcAft>
              <a:buClr>
                <a:schemeClr val="dk1"/>
              </a:buClr>
              <a:buSzPts val="630"/>
              <a:buNone/>
              <a:defRPr sz="630"/>
            </a:lvl2pPr>
            <a:lvl3pPr marL="1371600" lvl="2" indent="-228600" algn="l">
              <a:spcBef>
                <a:spcPts val="105"/>
              </a:spcBef>
              <a:spcAft>
                <a:spcPts val="0"/>
              </a:spcAft>
              <a:buClr>
                <a:schemeClr val="dk1"/>
              </a:buClr>
              <a:buSzPts val="525"/>
              <a:buNone/>
              <a:defRPr sz="525"/>
            </a:lvl3pPr>
            <a:lvl4pPr marL="1828800" lvl="3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4pPr>
            <a:lvl5pPr marL="2286000" lvl="4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5pPr>
            <a:lvl6pPr marL="2743200" lvl="5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6pPr>
            <a:lvl7pPr marL="3200400" lvl="6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7pPr>
            <a:lvl8pPr marL="3657600" lvl="7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8pPr>
            <a:lvl9pPr marL="4114800" lvl="8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9pPr>
          </a:lstStyle>
          <a:p>
            <a:endParaRPr/>
          </a:p>
        </p:txBody>
      </p:sp>
      <p:sp>
        <p:nvSpPr>
          <p:cNvPr id="65" name="Google Shape;65;p34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4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5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body" idx="1"/>
          </p:nvPr>
        </p:nvSpPr>
        <p:spPr>
          <a:xfrm rot="5400000">
            <a:off x="1353677" y="-131708"/>
            <a:ext cx="2692529" cy="4859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5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5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6"/>
          <p:cNvSpPr txBox="1">
            <a:spLocks noGrp="1"/>
          </p:cNvSpPr>
          <p:nvPr>
            <p:ph type="title"/>
          </p:nvPr>
        </p:nvSpPr>
        <p:spPr>
          <a:xfrm rot="5400000">
            <a:off x="2781844" y="1296456"/>
            <a:ext cx="3481116" cy="1214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body" idx="1"/>
          </p:nvPr>
        </p:nvSpPr>
        <p:spPr>
          <a:xfrm rot="5400000">
            <a:off x="306898" y="126481"/>
            <a:ext cx="3481116" cy="355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6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6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10"/>
              <a:buFont typeface="Calibri"/>
              <a:buNone/>
              <a:defRPr sz="23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269995" y="951974"/>
            <a:ext cx="4859893" cy="269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5280" algn="l" rtl="0">
              <a:spcBef>
                <a:spcPts val="336"/>
              </a:spcBef>
              <a:spcAft>
                <a:spcPts val="0"/>
              </a:spcAft>
              <a:buClr>
                <a:schemeClr val="dk1"/>
              </a:buClr>
              <a:buSzPts val="1680"/>
              <a:buFont typeface="Arial"/>
              <a:buChar char="•"/>
              <a:defRPr sz="16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1944" algn="l" rtl="0">
              <a:spcBef>
                <a:spcPts val="294"/>
              </a:spcBef>
              <a:spcAft>
                <a:spcPts val="0"/>
              </a:spcAft>
              <a:buClr>
                <a:schemeClr val="dk1"/>
              </a:buClr>
              <a:buSzPts val="1470"/>
              <a:buFont typeface="Arial"/>
              <a:buChar char="–"/>
              <a:defRPr sz="147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8610" algn="l" rtl="0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rial"/>
              <a:buChar char="•"/>
              <a:defRPr sz="12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–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»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Чешир\РАБОЧЕЕ\!!! БРЕНД БУК!!!\свалка заготовок\Безымянный-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8" r="10447"/>
          <a:stretch/>
        </p:blipFill>
        <p:spPr bwMode="auto">
          <a:xfrm>
            <a:off x="-1" y="-28762"/>
            <a:ext cx="10799763" cy="612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2299" y="3396513"/>
            <a:ext cx="9185070" cy="770031"/>
          </a:xfrm>
          <a:prstGeom prst="rect">
            <a:avLst/>
          </a:prstGeom>
          <a:noFill/>
        </p:spPr>
        <p:txBody>
          <a:bodyPr wrap="square" lIns="92025" tIns="46012" rIns="92025" bIns="46012" rtlCol="0">
            <a:spAutoFit/>
          </a:bodyPr>
          <a:lstStyle/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Бизнес-проект</a:t>
            </a: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«Ми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Найхинва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улэсии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!»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035343" y="4668196"/>
            <a:ext cx="5618424" cy="1162062"/>
          </a:xfrm>
          <a:prstGeom prst="rect">
            <a:avLst/>
          </a:prstGeom>
        </p:spPr>
        <p:txBody>
          <a:bodyPr wrap="none" lIns="92025" tIns="46012" rIns="92025" bIns="46012">
            <a:spAutoFit/>
          </a:bodyPr>
          <a:lstStyle/>
          <a:p>
            <a:pPr lvl="0" algn="r">
              <a:lnSpc>
                <a:spcPct val="139983"/>
              </a:lnSpc>
            </a:pPr>
            <a:r>
              <a:rPr lang="ru-RU" sz="1654" dirty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Ссылка на проект в информационной системе </a:t>
            </a:r>
            <a:r>
              <a:rPr lang="en-GB" sz="1654" dirty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Projects</a:t>
            </a:r>
            <a:endParaRPr lang="ru-RU" sz="1654" dirty="0">
              <a:solidFill>
                <a:schemeClr val="accent2">
                  <a:lumMod val="75000"/>
                </a:schemeClr>
              </a:solidFill>
              <a:latin typeface="Myriad Pro" pitchFamily="34" charset="0"/>
            </a:endParaRPr>
          </a:p>
          <a:p>
            <a:pPr lvl="0" algn="r">
              <a:lnSpc>
                <a:spcPct val="139983"/>
              </a:lnSpc>
            </a:pPr>
            <a:r>
              <a:rPr lang="ru-RU" sz="1654" dirty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Ваш </a:t>
            </a:r>
            <a:r>
              <a:rPr lang="ru-RU" sz="1654" dirty="0" err="1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трекер</a:t>
            </a:r>
            <a:endParaRPr lang="ru-RU" sz="1654" dirty="0">
              <a:solidFill>
                <a:schemeClr val="accent2">
                  <a:lumMod val="75000"/>
                </a:schemeClr>
              </a:solidFill>
              <a:latin typeface="Myriad Pro" pitchFamily="34" charset="0"/>
            </a:endParaRPr>
          </a:p>
          <a:p>
            <a:pPr lvl="0" algn="r">
              <a:lnSpc>
                <a:spcPct val="139983"/>
              </a:lnSpc>
            </a:pPr>
            <a:r>
              <a:rPr lang="ru-RU" sz="1654" dirty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Ваш наставник</a:t>
            </a:r>
            <a:endParaRPr lang="en-GB" sz="2362" dirty="0">
              <a:solidFill>
                <a:schemeClr val="accent2">
                  <a:lumMod val="75000"/>
                </a:schemeClr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519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6" name="Google Shape;366;p18"/>
          <p:cNvCxnSpPr/>
          <p:nvPr/>
        </p:nvCxnSpPr>
        <p:spPr>
          <a:xfrm rot="-5400000">
            <a:off x="2614078" y="3279608"/>
            <a:ext cx="2882873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7" name="Google Shape;367;p18"/>
          <p:cNvCxnSpPr/>
          <p:nvPr/>
        </p:nvCxnSpPr>
        <p:spPr>
          <a:xfrm rot="-5400000">
            <a:off x="5171321" y="3279608"/>
            <a:ext cx="2882873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8" name="Google Shape;368;p18"/>
          <p:cNvCxnSpPr/>
          <p:nvPr/>
        </p:nvCxnSpPr>
        <p:spPr>
          <a:xfrm rot="10800000">
            <a:off x="1432415" y="1831064"/>
            <a:ext cx="7795186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9" name="Google Shape;369;p18"/>
          <p:cNvCxnSpPr/>
          <p:nvPr/>
        </p:nvCxnSpPr>
        <p:spPr>
          <a:xfrm rot="10800000">
            <a:off x="1432415" y="4723413"/>
            <a:ext cx="7795186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0" name="Google Shape;370;p18"/>
          <p:cNvCxnSpPr/>
          <p:nvPr/>
        </p:nvCxnSpPr>
        <p:spPr>
          <a:xfrm rot="-5400000">
            <a:off x="-13760" y="3277238"/>
            <a:ext cx="2897089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1" name="Google Shape;371;p18"/>
          <p:cNvCxnSpPr/>
          <p:nvPr/>
        </p:nvCxnSpPr>
        <p:spPr>
          <a:xfrm rot="-5400000">
            <a:off x="7789414" y="3274868"/>
            <a:ext cx="2892349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3" name="Google Shape;373;p18"/>
          <p:cNvSpPr txBox="1"/>
          <p:nvPr/>
        </p:nvSpPr>
        <p:spPr>
          <a:xfrm>
            <a:off x="1936380" y="3070595"/>
            <a:ext cx="1676036" cy="276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60" b="1" dirty="0">
                <a:latin typeface="Montserrat SemiBold"/>
                <a:sym typeface="Montserrat SemiBold"/>
              </a:rPr>
              <a:t>Абакумов Матвей</a:t>
            </a:r>
            <a:endParaRPr dirty="0"/>
          </a:p>
        </p:txBody>
      </p:sp>
      <p:grpSp>
        <p:nvGrpSpPr>
          <p:cNvPr id="374" name="Google Shape;374;p18"/>
          <p:cNvGrpSpPr/>
          <p:nvPr/>
        </p:nvGrpSpPr>
        <p:grpSpPr>
          <a:xfrm>
            <a:off x="2304742" y="2033852"/>
            <a:ext cx="939310" cy="939310"/>
            <a:chOff x="0" y="0"/>
            <a:chExt cx="2385900" cy="2385900"/>
          </a:xfrm>
        </p:grpSpPr>
        <p:sp>
          <p:nvSpPr>
            <p:cNvPr id="375" name="Google Shape;375;p18"/>
            <p:cNvSpPr/>
            <p:nvPr/>
          </p:nvSpPr>
          <p:spPr>
            <a:xfrm>
              <a:off x="0" y="0"/>
              <a:ext cx="2385900" cy="2385900"/>
            </a:xfrm>
            <a:custGeom>
              <a:avLst/>
              <a:gdLst/>
              <a:ahLst/>
              <a:cxnLst/>
              <a:rect l="l" t="t" r="r" b="b"/>
              <a:pathLst>
                <a:path w="6355080" h="6355080" extrusionOk="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5B5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8"/>
            <p:cNvSpPr txBox="1"/>
            <p:nvPr/>
          </p:nvSpPr>
          <p:spPr>
            <a:xfrm>
              <a:off x="296178" y="766083"/>
              <a:ext cx="1793551" cy="879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9992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6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ФОТО</a:t>
              </a:r>
              <a:endParaRPr/>
            </a:p>
          </p:txBody>
        </p:sp>
      </p:grpSp>
      <p:sp>
        <p:nvSpPr>
          <p:cNvPr id="377" name="Google Shape;377;p18"/>
          <p:cNvSpPr txBox="1"/>
          <p:nvPr/>
        </p:nvSpPr>
        <p:spPr>
          <a:xfrm>
            <a:off x="4562239" y="3056378"/>
            <a:ext cx="1676036" cy="276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60" b="1" dirty="0" err="1">
                <a:latin typeface="Montserrat SemiBold"/>
                <a:sym typeface="Montserrat SemiBold"/>
              </a:rPr>
              <a:t>Бельды</a:t>
            </a:r>
            <a:r>
              <a:rPr lang="ru-RU" sz="1160" b="1" dirty="0">
                <a:latin typeface="Montserrat SemiBold"/>
                <a:sym typeface="Montserrat SemiBold"/>
              </a:rPr>
              <a:t> Виктор</a:t>
            </a:r>
            <a:endParaRPr dirty="0"/>
          </a:p>
        </p:txBody>
      </p:sp>
      <p:sp>
        <p:nvSpPr>
          <p:cNvPr id="378" name="Google Shape;378;p18"/>
          <p:cNvSpPr txBox="1"/>
          <p:nvPr/>
        </p:nvSpPr>
        <p:spPr>
          <a:xfrm>
            <a:off x="7114135" y="3066068"/>
            <a:ext cx="1676036" cy="276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60" b="1" dirty="0">
                <a:latin typeface="Montserrat SemiBold"/>
                <a:sym typeface="Montserrat SemiBold"/>
              </a:rPr>
              <a:t>Бикина Александра</a:t>
            </a:r>
            <a:endParaRPr dirty="0"/>
          </a:p>
        </p:txBody>
      </p:sp>
      <p:sp>
        <p:nvSpPr>
          <p:cNvPr id="379" name="Google Shape;379;p18"/>
          <p:cNvSpPr txBox="1"/>
          <p:nvPr/>
        </p:nvSpPr>
        <p:spPr>
          <a:xfrm>
            <a:off x="1936380" y="3337070"/>
            <a:ext cx="1676036" cy="205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2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60" b="1" dirty="0">
                <a:latin typeface="Montserrat SemiBold"/>
                <a:sym typeface="Montserrat SemiBold"/>
              </a:rPr>
              <a:t>Лидер</a:t>
            </a:r>
            <a:endParaRPr dirty="0"/>
          </a:p>
        </p:txBody>
      </p:sp>
      <p:sp>
        <p:nvSpPr>
          <p:cNvPr id="380" name="Google Shape;380;p18"/>
          <p:cNvSpPr txBox="1"/>
          <p:nvPr/>
        </p:nvSpPr>
        <p:spPr>
          <a:xfrm>
            <a:off x="4542829" y="3349077"/>
            <a:ext cx="1676036" cy="190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2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latin typeface="Montserrat SemiBold" panose="020B0604020202020204" charset="-52"/>
              </a:rPr>
              <a:t>Главный помощник</a:t>
            </a:r>
            <a:endParaRPr sz="800" dirty="0">
              <a:latin typeface="Montserrat SemiBold" panose="020B0604020202020204" charset="-52"/>
            </a:endParaRPr>
          </a:p>
        </p:txBody>
      </p:sp>
      <p:sp>
        <p:nvSpPr>
          <p:cNvPr id="381" name="Google Shape;381;p18"/>
          <p:cNvSpPr txBox="1"/>
          <p:nvPr/>
        </p:nvSpPr>
        <p:spPr>
          <a:xfrm>
            <a:off x="7097903" y="3332543"/>
            <a:ext cx="1676036" cy="190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2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latin typeface="Montserrat SemiBold" panose="020B0604020202020204" charset="-52"/>
              </a:rPr>
              <a:t>Специалист</a:t>
            </a:r>
            <a:endParaRPr sz="800" dirty="0">
              <a:latin typeface="Montserrat SemiBold" panose="020B0604020202020204" charset="-52"/>
            </a:endParaRPr>
          </a:p>
        </p:txBody>
      </p:sp>
      <p:sp>
        <p:nvSpPr>
          <p:cNvPr id="385" name="Google Shape;385;p18"/>
          <p:cNvSpPr txBox="1"/>
          <p:nvPr/>
        </p:nvSpPr>
        <p:spPr>
          <a:xfrm>
            <a:off x="1936380" y="3658419"/>
            <a:ext cx="1676036" cy="276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60" b="1" dirty="0" err="1">
                <a:latin typeface="Montserrat SemiBold"/>
                <a:sym typeface="Montserrat SemiBold"/>
              </a:rPr>
              <a:t>Тимбилдер</a:t>
            </a:r>
            <a:endParaRPr dirty="0"/>
          </a:p>
        </p:txBody>
      </p:sp>
      <p:sp>
        <p:nvSpPr>
          <p:cNvPr id="386" name="Google Shape;386;p18"/>
          <p:cNvSpPr txBox="1"/>
          <p:nvPr/>
        </p:nvSpPr>
        <p:spPr>
          <a:xfrm>
            <a:off x="4556572" y="3644204"/>
            <a:ext cx="1676036" cy="276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60" b="1" dirty="0">
                <a:latin typeface="Montserrat SemiBold"/>
                <a:sym typeface="Montserrat SemiBold"/>
              </a:rPr>
              <a:t>Советник</a:t>
            </a:r>
            <a:endParaRPr dirty="0"/>
          </a:p>
        </p:txBody>
      </p:sp>
      <p:sp>
        <p:nvSpPr>
          <p:cNvPr id="387" name="Google Shape;387;p18"/>
          <p:cNvSpPr txBox="1"/>
          <p:nvPr/>
        </p:nvSpPr>
        <p:spPr>
          <a:xfrm>
            <a:off x="7112984" y="3653893"/>
            <a:ext cx="1676036" cy="276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60" b="1" dirty="0">
                <a:latin typeface="Montserrat SemiBold"/>
                <a:sym typeface="Montserrat SemiBold"/>
              </a:rPr>
              <a:t>Аналитик</a:t>
            </a:r>
            <a:endParaRPr dirty="0"/>
          </a:p>
        </p:txBody>
      </p:sp>
      <p:grpSp>
        <p:nvGrpSpPr>
          <p:cNvPr id="391" name="Google Shape;391;p18"/>
          <p:cNvGrpSpPr/>
          <p:nvPr/>
        </p:nvGrpSpPr>
        <p:grpSpPr>
          <a:xfrm>
            <a:off x="4923846" y="2033854"/>
            <a:ext cx="939310" cy="939310"/>
            <a:chOff x="0" y="0"/>
            <a:chExt cx="2385900" cy="2385900"/>
          </a:xfrm>
        </p:grpSpPr>
        <p:sp>
          <p:nvSpPr>
            <p:cNvPr id="392" name="Google Shape;392;p18"/>
            <p:cNvSpPr/>
            <p:nvPr/>
          </p:nvSpPr>
          <p:spPr>
            <a:xfrm>
              <a:off x="0" y="0"/>
              <a:ext cx="2385900" cy="2385900"/>
            </a:xfrm>
            <a:custGeom>
              <a:avLst/>
              <a:gdLst/>
              <a:ahLst/>
              <a:cxnLst/>
              <a:rect l="l" t="t" r="r" b="b"/>
              <a:pathLst>
                <a:path w="6355080" h="6355080" extrusionOk="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5B5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8"/>
            <p:cNvSpPr txBox="1"/>
            <p:nvPr/>
          </p:nvSpPr>
          <p:spPr>
            <a:xfrm>
              <a:off x="296178" y="766083"/>
              <a:ext cx="1793551" cy="879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9992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67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ФОТО</a:t>
              </a:r>
              <a:endParaRPr dirty="0"/>
            </a:p>
          </p:txBody>
        </p:sp>
      </p:grpSp>
      <p:grpSp>
        <p:nvGrpSpPr>
          <p:cNvPr id="394" name="Google Shape;394;p18"/>
          <p:cNvGrpSpPr/>
          <p:nvPr/>
        </p:nvGrpSpPr>
        <p:grpSpPr>
          <a:xfrm>
            <a:off x="7482498" y="2033854"/>
            <a:ext cx="939310" cy="939310"/>
            <a:chOff x="0" y="0"/>
            <a:chExt cx="2385900" cy="2385900"/>
          </a:xfrm>
        </p:grpSpPr>
        <p:sp>
          <p:nvSpPr>
            <p:cNvPr id="395" name="Google Shape;395;p18"/>
            <p:cNvSpPr/>
            <p:nvPr/>
          </p:nvSpPr>
          <p:spPr>
            <a:xfrm>
              <a:off x="0" y="0"/>
              <a:ext cx="2385900" cy="2385900"/>
            </a:xfrm>
            <a:custGeom>
              <a:avLst/>
              <a:gdLst/>
              <a:ahLst/>
              <a:cxnLst/>
              <a:rect l="l" t="t" r="r" b="b"/>
              <a:pathLst>
                <a:path w="6355080" h="6355080" extrusionOk="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5B5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8"/>
            <p:cNvSpPr txBox="1"/>
            <p:nvPr/>
          </p:nvSpPr>
          <p:spPr>
            <a:xfrm>
              <a:off x="296178" y="766083"/>
              <a:ext cx="1793551" cy="879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9992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6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ФОТО</a:t>
              </a:r>
              <a:endParaRPr/>
            </a:p>
          </p:txBody>
        </p:sp>
      </p:grpSp>
      <p:pic>
        <p:nvPicPr>
          <p:cNvPr id="38" name="Google Shape;357;p17"/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59454" y="4800448"/>
            <a:ext cx="1321759" cy="132175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60;p17"/>
          <p:cNvSpPr txBox="1"/>
          <p:nvPr/>
        </p:nvSpPr>
        <p:spPr>
          <a:xfrm>
            <a:off x="5400676" y="207633"/>
            <a:ext cx="5177462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/>
            <a:r>
              <a:rPr lang="ru-RU" sz="2401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rPr>
              <a:t>КОМАНДА СТАРТАП-ПРОЕКТА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170888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6" name="Google Shape;366;p18"/>
          <p:cNvCxnSpPr/>
          <p:nvPr/>
        </p:nvCxnSpPr>
        <p:spPr>
          <a:xfrm rot="-5400000">
            <a:off x="2698081" y="3288235"/>
            <a:ext cx="2882873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7" name="Google Shape;367;p18"/>
          <p:cNvCxnSpPr/>
          <p:nvPr/>
        </p:nvCxnSpPr>
        <p:spPr>
          <a:xfrm rot="-5400000">
            <a:off x="5255324" y="3288235"/>
            <a:ext cx="2882873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8" name="Google Shape;368;p18"/>
          <p:cNvCxnSpPr/>
          <p:nvPr/>
        </p:nvCxnSpPr>
        <p:spPr>
          <a:xfrm rot="10800000">
            <a:off x="1516418" y="1839691"/>
            <a:ext cx="7795186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9" name="Google Shape;369;p18"/>
          <p:cNvCxnSpPr/>
          <p:nvPr/>
        </p:nvCxnSpPr>
        <p:spPr>
          <a:xfrm rot="10800000">
            <a:off x="1516418" y="4732040"/>
            <a:ext cx="7795186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0" name="Google Shape;370;p18"/>
          <p:cNvCxnSpPr/>
          <p:nvPr/>
        </p:nvCxnSpPr>
        <p:spPr>
          <a:xfrm rot="-5400000">
            <a:off x="70243" y="3285865"/>
            <a:ext cx="2897089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1" name="Google Shape;371;p18"/>
          <p:cNvCxnSpPr/>
          <p:nvPr/>
        </p:nvCxnSpPr>
        <p:spPr>
          <a:xfrm rot="-5400000">
            <a:off x="7873417" y="3283495"/>
            <a:ext cx="2892349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3" name="Google Shape;373;p18"/>
          <p:cNvSpPr txBox="1"/>
          <p:nvPr/>
        </p:nvSpPr>
        <p:spPr>
          <a:xfrm>
            <a:off x="2020383" y="3079222"/>
            <a:ext cx="1676036" cy="276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60" b="1" dirty="0" err="1">
                <a:latin typeface="Montserrat SemiBold"/>
                <a:sym typeface="Montserrat SemiBold"/>
              </a:rPr>
              <a:t>Душина</a:t>
            </a:r>
            <a:r>
              <a:rPr lang="ru-RU" sz="1160" b="1" dirty="0">
                <a:latin typeface="Montserrat SemiBold"/>
                <a:sym typeface="Montserrat SemiBold"/>
              </a:rPr>
              <a:t> Дарья</a:t>
            </a:r>
            <a:endParaRPr dirty="0"/>
          </a:p>
        </p:txBody>
      </p:sp>
      <p:grpSp>
        <p:nvGrpSpPr>
          <p:cNvPr id="374" name="Google Shape;374;p18"/>
          <p:cNvGrpSpPr/>
          <p:nvPr/>
        </p:nvGrpSpPr>
        <p:grpSpPr>
          <a:xfrm>
            <a:off x="2388745" y="2042479"/>
            <a:ext cx="939310" cy="939310"/>
            <a:chOff x="0" y="0"/>
            <a:chExt cx="2385900" cy="2385900"/>
          </a:xfrm>
        </p:grpSpPr>
        <p:sp>
          <p:nvSpPr>
            <p:cNvPr id="375" name="Google Shape;375;p18"/>
            <p:cNvSpPr/>
            <p:nvPr/>
          </p:nvSpPr>
          <p:spPr>
            <a:xfrm>
              <a:off x="0" y="0"/>
              <a:ext cx="2385900" cy="2385900"/>
            </a:xfrm>
            <a:custGeom>
              <a:avLst/>
              <a:gdLst/>
              <a:ahLst/>
              <a:cxnLst/>
              <a:rect l="l" t="t" r="r" b="b"/>
              <a:pathLst>
                <a:path w="6355080" h="6355080" extrusionOk="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5B5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8"/>
            <p:cNvSpPr txBox="1"/>
            <p:nvPr/>
          </p:nvSpPr>
          <p:spPr>
            <a:xfrm>
              <a:off x="296178" y="766083"/>
              <a:ext cx="1793551" cy="879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9992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6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ФОТО</a:t>
              </a:r>
              <a:endParaRPr/>
            </a:p>
          </p:txBody>
        </p:sp>
      </p:grpSp>
      <p:sp>
        <p:nvSpPr>
          <p:cNvPr id="377" name="Google Shape;377;p18"/>
          <p:cNvSpPr txBox="1"/>
          <p:nvPr/>
        </p:nvSpPr>
        <p:spPr>
          <a:xfrm>
            <a:off x="4646242" y="3065005"/>
            <a:ext cx="1676036" cy="276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60" b="1" dirty="0">
                <a:latin typeface="Montserrat SemiBold"/>
                <a:sym typeface="Montserrat SemiBold"/>
              </a:rPr>
              <a:t>Бибикова Злата</a:t>
            </a:r>
            <a:endParaRPr dirty="0"/>
          </a:p>
        </p:txBody>
      </p:sp>
      <p:sp>
        <p:nvSpPr>
          <p:cNvPr id="378" name="Google Shape;378;p18"/>
          <p:cNvSpPr txBox="1"/>
          <p:nvPr/>
        </p:nvSpPr>
        <p:spPr>
          <a:xfrm>
            <a:off x="7198138" y="3074695"/>
            <a:ext cx="1676036" cy="333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/>
              <a:t>Маслич</a:t>
            </a:r>
            <a:r>
              <a:rPr lang="ru-RU" dirty="0"/>
              <a:t> Юлия</a:t>
            </a:r>
            <a:endParaRPr dirty="0"/>
          </a:p>
        </p:txBody>
      </p:sp>
      <p:sp>
        <p:nvSpPr>
          <p:cNvPr id="379" name="Google Shape;379;p18"/>
          <p:cNvSpPr txBox="1"/>
          <p:nvPr/>
        </p:nvSpPr>
        <p:spPr>
          <a:xfrm>
            <a:off x="2020383" y="3345697"/>
            <a:ext cx="1676036" cy="205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2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60" b="1" dirty="0">
                <a:latin typeface="Montserrat SemiBold"/>
                <a:sym typeface="Montserrat SemiBold"/>
              </a:rPr>
              <a:t>Специалист</a:t>
            </a:r>
            <a:endParaRPr dirty="0"/>
          </a:p>
        </p:txBody>
      </p:sp>
      <p:sp>
        <p:nvSpPr>
          <p:cNvPr id="380" name="Google Shape;380;p18"/>
          <p:cNvSpPr txBox="1"/>
          <p:nvPr/>
        </p:nvSpPr>
        <p:spPr>
          <a:xfrm>
            <a:off x="4639487" y="3331480"/>
            <a:ext cx="1676036" cy="205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2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60" b="1" dirty="0">
                <a:latin typeface="Montserrat SemiBold"/>
                <a:sym typeface="Montserrat SemiBold"/>
              </a:rPr>
              <a:t>Специалист</a:t>
            </a:r>
            <a:endParaRPr dirty="0"/>
          </a:p>
        </p:txBody>
      </p:sp>
      <p:sp>
        <p:nvSpPr>
          <p:cNvPr id="381" name="Google Shape;381;p18"/>
          <p:cNvSpPr txBox="1"/>
          <p:nvPr/>
        </p:nvSpPr>
        <p:spPr>
          <a:xfrm>
            <a:off x="7181906" y="3341170"/>
            <a:ext cx="1676036" cy="205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2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60" b="1" dirty="0">
                <a:latin typeface="Montserrat SemiBold"/>
                <a:sym typeface="Montserrat SemiBold"/>
              </a:rPr>
              <a:t>Специалист</a:t>
            </a:r>
            <a:endParaRPr dirty="0"/>
          </a:p>
        </p:txBody>
      </p:sp>
      <p:sp>
        <p:nvSpPr>
          <p:cNvPr id="385" name="Google Shape;385;p18"/>
          <p:cNvSpPr txBox="1"/>
          <p:nvPr/>
        </p:nvSpPr>
        <p:spPr>
          <a:xfrm>
            <a:off x="2009870" y="3641232"/>
            <a:ext cx="1676036" cy="553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60" b="1" dirty="0">
                <a:latin typeface="Montserrat SemiBold"/>
                <a:sym typeface="Montserrat SemiBold"/>
              </a:rPr>
              <a:t>Дизайнер, мастер презентации</a:t>
            </a:r>
            <a:endParaRPr dirty="0"/>
          </a:p>
        </p:txBody>
      </p:sp>
      <p:sp>
        <p:nvSpPr>
          <p:cNvPr id="386" name="Google Shape;386;p18"/>
          <p:cNvSpPr txBox="1"/>
          <p:nvPr/>
        </p:nvSpPr>
        <p:spPr>
          <a:xfrm>
            <a:off x="4584935" y="3637810"/>
            <a:ext cx="1676036" cy="553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60" b="1" dirty="0">
                <a:latin typeface="Montserrat SemiBold"/>
                <a:sym typeface="Montserrat SemiBold"/>
              </a:rPr>
              <a:t>Аналитик, генератор идей</a:t>
            </a:r>
            <a:endParaRPr dirty="0"/>
          </a:p>
        </p:txBody>
      </p:sp>
      <p:grpSp>
        <p:nvGrpSpPr>
          <p:cNvPr id="391" name="Google Shape;391;p18"/>
          <p:cNvGrpSpPr/>
          <p:nvPr/>
        </p:nvGrpSpPr>
        <p:grpSpPr>
          <a:xfrm>
            <a:off x="5007849" y="2042481"/>
            <a:ext cx="939310" cy="939310"/>
            <a:chOff x="0" y="0"/>
            <a:chExt cx="2385900" cy="2385900"/>
          </a:xfrm>
        </p:grpSpPr>
        <p:sp>
          <p:nvSpPr>
            <p:cNvPr id="392" name="Google Shape;392;p18"/>
            <p:cNvSpPr/>
            <p:nvPr/>
          </p:nvSpPr>
          <p:spPr>
            <a:xfrm>
              <a:off x="0" y="0"/>
              <a:ext cx="2385900" cy="2385900"/>
            </a:xfrm>
            <a:custGeom>
              <a:avLst/>
              <a:gdLst/>
              <a:ahLst/>
              <a:cxnLst/>
              <a:rect l="l" t="t" r="r" b="b"/>
              <a:pathLst>
                <a:path w="6355080" h="6355080" extrusionOk="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5B5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8"/>
            <p:cNvSpPr txBox="1"/>
            <p:nvPr/>
          </p:nvSpPr>
          <p:spPr>
            <a:xfrm>
              <a:off x="296178" y="766083"/>
              <a:ext cx="1793551" cy="879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9992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6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ФОТО</a:t>
              </a:r>
              <a:endParaRPr/>
            </a:p>
          </p:txBody>
        </p:sp>
      </p:grpSp>
      <p:grpSp>
        <p:nvGrpSpPr>
          <p:cNvPr id="394" name="Google Shape;394;p18"/>
          <p:cNvGrpSpPr/>
          <p:nvPr/>
        </p:nvGrpSpPr>
        <p:grpSpPr>
          <a:xfrm>
            <a:off x="7566501" y="2042481"/>
            <a:ext cx="939310" cy="939310"/>
            <a:chOff x="0" y="0"/>
            <a:chExt cx="2385900" cy="2385900"/>
          </a:xfrm>
        </p:grpSpPr>
        <p:sp>
          <p:nvSpPr>
            <p:cNvPr id="395" name="Google Shape;395;p18"/>
            <p:cNvSpPr/>
            <p:nvPr/>
          </p:nvSpPr>
          <p:spPr>
            <a:xfrm>
              <a:off x="0" y="0"/>
              <a:ext cx="2385900" cy="2385900"/>
            </a:xfrm>
            <a:custGeom>
              <a:avLst/>
              <a:gdLst/>
              <a:ahLst/>
              <a:cxnLst/>
              <a:rect l="l" t="t" r="r" b="b"/>
              <a:pathLst>
                <a:path w="6355080" h="6355080" extrusionOk="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5B5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8"/>
            <p:cNvSpPr txBox="1"/>
            <p:nvPr/>
          </p:nvSpPr>
          <p:spPr>
            <a:xfrm>
              <a:off x="296178" y="766083"/>
              <a:ext cx="1793551" cy="879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9992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6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ФОТО</a:t>
              </a:r>
              <a:endParaRPr/>
            </a:p>
          </p:txBody>
        </p:sp>
      </p:grpSp>
      <p:pic>
        <p:nvPicPr>
          <p:cNvPr id="38" name="Google Shape;357;p17"/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11604" y="4779530"/>
            <a:ext cx="1321759" cy="132175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60;p17"/>
          <p:cNvSpPr txBox="1"/>
          <p:nvPr/>
        </p:nvSpPr>
        <p:spPr>
          <a:xfrm>
            <a:off x="5400676" y="207633"/>
            <a:ext cx="5177462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/>
            <a:r>
              <a:rPr lang="ru-RU" sz="2401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rPr>
              <a:t>КОМАНДА СТАРТАП-ПРОЕКТА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452283" y="3637810"/>
            <a:ext cx="1167746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1200" b="1" cap="none" spc="0" dirty="0">
              <a:ln w="0"/>
              <a:solidFill>
                <a:schemeClr val="tx1"/>
              </a:solidFill>
              <a:latin typeface="Montserrat SemiBold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19242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60;p17"/>
          <p:cNvSpPr txBox="1"/>
          <p:nvPr/>
        </p:nvSpPr>
        <p:spPr>
          <a:xfrm>
            <a:off x="5248275" y="207633"/>
            <a:ext cx="5329863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/>
            <a:r>
              <a:rPr lang="ru-RU" sz="2401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rPr>
              <a:t>ОПИСАНИЕ СТАРТАП-ПРОЕКТА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1155" y="753682"/>
            <a:ext cx="9204385" cy="50475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dirty="0">
                <a:ln w="0"/>
                <a:solidFill>
                  <a:schemeClr val="tx1"/>
                </a:solidFill>
                <a:latin typeface="Montserrat SemiBold" panose="020B0604020202020204" charset="-52"/>
              </a:rPr>
              <a:t>Село Найхин, расположенное в Хабаровском крае, с давних времен является значимым местом для всех нанайцев, проживающих в Хабаровском крае. Это место настолько древнее, что даже не все долгожители могут с точностью рассказать его историю. Но любое, даже значимое место, может забыться. Так происходит и с </a:t>
            </a:r>
            <a:r>
              <a:rPr lang="ru-RU" dirty="0" err="1">
                <a:ln w="0"/>
                <a:solidFill>
                  <a:schemeClr val="tx1"/>
                </a:solidFill>
                <a:latin typeface="Montserrat SemiBold" panose="020B0604020202020204" charset="-52"/>
              </a:rPr>
              <a:t>Найхином</a:t>
            </a:r>
            <a:r>
              <a:rPr lang="ru-RU" dirty="0">
                <a:ln w="0"/>
                <a:solidFill>
                  <a:schemeClr val="tx1"/>
                </a:solidFill>
                <a:latin typeface="Montserrat SemiBold" panose="020B0604020202020204" charset="-52"/>
              </a:rPr>
              <a:t>. Знающие люди умирают, унося с собой культуру, обычаи и верования нанайцев, а молодое поколение не заинтересовано в сохранении культурной самобытности своего народа. И эту проблему нужно решать, но встает вопрос: "А как?".</a:t>
            </a:r>
          </a:p>
          <a:p>
            <a:r>
              <a:rPr lang="ru-RU" dirty="0">
                <a:ln w="0"/>
                <a:solidFill>
                  <a:schemeClr val="tx1"/>
                </a:solidFill>
                <a:latin typeface="Montserrat SemiBold" panose="020B0604020202020204" charset="-52"/>
              </a:rPr>
              <a:t>Чтобы решить эту непростую задачу, была разработана концепция по "спасению </a:t>
            </a:r>
            <a:r>
              <a:rPr lang="ru-RU" dirty="0" err="1">
                <a:ln w="0"/>
                <a:solidFill>
                  <a:schemeClr val="tx1"/>
                </a:solidFill>
                <a:latin typeface="Montserrat SemiBold" panose="020B0604020202020204" charset="-52"/>
              </a:rPr>
              <a:t>Найхина</a:t>
            </a:r>
            <a:r>
              <a:rPr lang="ru-RU" dirty="0">
                <a:ln w="0"/>
                <a:solidFill>
                  <a:schemeClr val="tx1"/>
                </a:solidFill>
                <a:latin typeface="Montserrat SemiBold" panose="020B0604020202020204" charset="-52"/>
              </a:rPr>
              <a:t>". Планируется создать в селе богатый культурный комплекс, в котором соберем все самое интересное из жизни нанайцев. Там будут представлены местные обряды, традиционные костюмы и жилища, будут продаваться сувениры и традиционная нанайская еда, а так же будут проводиться фольклорно-обрядовые праздники и ритуалы.</a:t>
            </a:r>
          </a:p>
          <a:p>
            <a:r>
              <a:rPr lang="ru-RU" dirty="0">
                <a:ln w="0"/>
                <a:solidFill>
                  <a:schemeClr val="tx1"/>
                </a:solidFill>
                <a:latin typeface="Montserrat SemiBold" panose="020B0604020202020204" charset="-52"/>
              </a:rPr>
              <a:t>Несомненно, данный культурно-этнический комплекс будет создаваться не просто так. На его базе можно будет создать и туристический комплекс для повышения туристической привлекательности района и села. А где есть туристы - там есть и деньги. Соответственно, повышение туристического потока в Найхин позволит увеличить туристический потенциал села и района, привлечь больше средств для развития села, а так же предоставит новые рабочие места.</a:t>
            </a:r>
          </a:p>
          <a:p>
            <a:r>
              <a:rPr lang="ru-RU" dirty="0">
                <a:ln w="0"/>
                <a:solidFill>
                  <a:schemeClr val="tx1"/>
                </a:solidFill>
                <a:latin typeface="Montserrat SemiBold" panose="020B0604020202020204" charset="-52"/>
              </a:rPr>
              <a:t>Помимо экономической выгоды, будет и культурная. Созданный культурно-этнический комплекс выступит в роли "консерватора" культуры нанайцев. И в первую очередь, это будет ориентировано на молодых нанайцев. Таким образом, создание культурного комплекса заставит молодых жителей села одуматься, и они продолжат заниматься сохранением совей богатой и поистине интересной культуры.</a:t>
            </a:r>
            <a:endParaRPr lang="ru-RU" b="0" cap="none" spc="0" dirty="0">
              <a:ln w="0"/>
              <a:solidFill>
                <a:schemeClr val="tx1"/>
              </a:solidFill>
              <a:latin typeface="Montserrat SemiBold" panose="020B0604020202020204" charset="-5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4495800" y="209787"/>
            <a:ext cx="6136909" cy="7389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255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/>
            <a:r>
              <a:rPr lang="ru-RU" sz="2401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rPr>
              <a:t>АКТУАЛЬНОСТЬ СТАРТАП-ПРОЕКТА </a:t>
            </a:r>
            <a:r>
              <a:rPr lang="ru-RU" sz="2401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ПРОБЛЕМА</a:t>
            </a:r>
            <a:endParaRPr lang="ru-RU" sz="2401" b="1" dirty="0">
              <a:solidFill>
                <a:srgbClr val="FFFFFF"/>
              </a:solidFill>
              <a:latin typeface="Montserrat SemiBold"/>
              <a:ea typeface="Montserrat SemiBold"/>
              <a:cs typeface="Montserrat SemiBold"/>
            </a:endParaRPr>
          </a:p>
        </p:txBody>
      </p:sp>
      <p:sp>
        <p:nvSpPr>
          <p:cNvPr id="30" name="Google Shape;205;p6"/>
          <p:cNvSpPr txBox="1"/>
          <p:nvPr/>
        </p:nvSpPr>
        <p:spPr>
          <a:xfrm>
            <a:off x="427917" y="1040846"/>
            <a:ext cx="4387928" cy="432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5" b="1" dirty="0" err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Целев</a:t>
            </a:r>
            <a:r>
              <a:rPr lang="ru-RU" sz="1405" b="1" dirty="0" err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ые</a:t>
            </a:r>
            <a:r>
              <a:rPr lang="en-US" sz="1405" b="1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1405" b="1" dirty="0" err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клиент</a:t>
            </a:r>
            <a:r>
              <a:rPr lang="ru-RU" sz="1405" b="1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ы:</a:t>
            </a:r>
            <a:endParaRPr dirty="0"/>
          </a:p>
        </p:txBody>
      </p:sp>
      <p:sp>
        <p:nvSpPr>
          <p:cNvPr id="31" name="Google Shape;206;p6"/>
          <p:cNvSpPr txBox="1"/>
          <p:nvPr/>
        </p:nvSpPr>
        <p:spPr>
          <a:xfrm>
            <a:off x="427917" y="1473272"/>
            <a:ext cx="4147586" cy="1361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34708" marR="0" lvl="1" algn="l" rtl="0">
              <a:lnSpc>
                <a:spcPct val="1999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8"/>
            </a:pPr>
            <a:r>
              <a:rPr lang="ru-RU" sz="1248" b="0" i="0" u="none" strike="noStrike" cap="none" dirty="0">
                <a:solidFill>
                  <a:srgbClr val="000000"/>
                </a:solidFill>
                <a:latin typeface="Montserrat SemiBold" panose="020B0604020202020204" charset="-52"/>
                <a:ea typeface="Montserrat"/>
                <a:cs typeface="Montserrat"/>
                <a:sym typeface="Montserrat"/>
              </a:rPr>
              <a:t>1. Туристы</a:t>
            </a:r>
            <a:endParaRPr dirty="0">
              <a:latin typeface="Montserrat SemiBold" panose="020B0604020202020204" charset="-52"/>
            </a:endParaRPr>
          </a:p>
          <a:p>
            <a:pPr marL="134708" marR="0" lvl="1" algn="l" rtl="0">
              <a:lnSpc>
                <a:spcPct val="162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8"/>
            </a:pPr>
            <a:r>
              <a:rPr lang="ru-RU" sz="1248" b="0" i="0" u="none" strike="noStrike" cap="none" dirty="0">
                <a:solidFill>
                  <a:srgbClr val="000000"/>
                </a:solidFill>
                <a:latin typeface="Montserrat SemiBold" panose="020B0604020202020204" charset="-52"/>
                <a:ea typeface="Montserrat"/>
                <a:cs typeface="Montserrat"/>
                <a:sym typeface="Montserrat"/>
              </a:rPr>
              <a:t>2. Краеведы</a:t>
            </a:r>
          </a:p>
          <a:p>
            <a:pPr marL="134708" marR="0" lvl="1" algn="l" rtl="0">
              <a:lnSpc>
                <a:spcPct val="162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8"/>
            </a:pPr>
            <a:r>
              <a:rPr lang="ru-RU" sz="1248" b="0" i="0" u="none" strike="noStrike" cap="none" dirty="0">
                <a:solidFill>
                  <a:srgbClr val="000000"/>
                </a:solidFill>
                <a:latin typeface="Montserrat SemiBold" panose="020B0604020202020204" charset="-52"/>
                <a:ea typeface="Montserrat"/>
                <a:cs typeface="Montserrat"/>
                <a:sym typeface="Montserrat"/>
              </a:rPr>
              <a:t>3. Историки</a:t>
            </a:r>
          </a:p>
          <a:p>
            <a:pPr marL="134708" marR="0" lvl="1" algn="l" rtl="0">
              <a:lnSpc>
                <a:spcPct val="162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8"/>
            </a:pPr>
            <a:r>
              <a:rPr lang="ru-RU" sz="1248" dirty="0">
                <a:latin typeface="Montserrat SemiBold" panose="020B0604020202020204" charset="-52"/>
                <a:sym typeface="Montserrat"/>
              </a:rPr>
              <a:t>4. </a:t>
            </a:r>
            <a:r>
              <a:rPr lang="en-US" sz="1248" dirty="0">
                <a:latin typeface="Montserrat SemiBold" panose="020B0604020202020204" charset="-52"/>
                <a:sym typeface="Montserrat"/>
              </a:rPr>
              <a:t>X</a:t>
            </a:r>
            <a:r>
              <a:rPr lang="ru-RU" sz="1248" dirty="0" err="1">
                <a:latin typeface="Montserrat SemiBold" panose="020B0604020202020204" charset="-52"/>
                <a:sym typeface="Montserrat"/>
              </a:rPr>
              <a:t>удожники</a:t>
            </a:r>
            <a:endParaRPr dirty="0">
              <a:latin typeface="Montserrat SemiBold" panose="020B0604020202020204" charset="-52"/>
            </a:endParaRPr>
          </a:p>
        </p:txBody>
      </p:sp>
      <p:sp>
        <p:nvSpPr>
          <p:cNvPr id="32" name="Google Shape;207;p6"/>
          <p:cNvSpPr txBox="1"/>
          <p:nvPr/>
        </p:nvSpPr>
        <p:spPr>
          <a:xfrm>
            <a:off x="427917" y="3232964"/>
            <a:ext cx="1925841" cy="432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5" b="1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Состояние рынка</a:t>
            </a:r>
            <a:r>
              <a:rPr lang="ru-RU" sz="1405" b="1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:</a:t>
            </a:r>
            <a:endParaRPr dirty="0"/>
          </a:p>
        </p:txBody>
      </p:sp>
      <p:sp>
        <p:nvSpPr>
          <p:cNvPr id="33" name="Google Shape;208;p6"/>
          <p:cNvSpPr txBox="1"/>
          <p:nvPr/>
        </p:nvSpPr>
        <p:spPr>
          <a:xfrm>
            <a:off x="548088" y="3683771"/>
            <a:ext cx="4147586" cy="384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34708" marR="0" lvl="1" algn="l" rtl="0">
              <a:lnSpc>
                <a:spcPct val="1999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8"/>
            </a:pPr>
            <a:r>
              <a:rPr lang="en-US" sz="1248" b="1" dirty="0">
                <a:latin typeface="Montserrat"/>
                <a:ea typeface="Montserrat"/>
                <a:cs typeface="Montserrat"/>
                <a:sym typeface="Montserrat"/>
              </a:rPr>
              <a:t>~ </a:t>
            </a:r>
            <a:r>
              <a:rPr lang="ru-RU" sz="1248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5 000 посетителей в год</a:t>
            </a:r>
            <a:endParaRPr b="1" dirty="0"/>
          </a:p>
        </p:txBody>
      </p:sp>
      <p:sp>
        <p:nvSpPr>
          <p:cNvPr id="20" name="Google Shape;206;p6"/>
          <p:cNvSpPr txBox="1"/>
          <p:nvPr/>
        </p:nvSpPr>
        <p:spPr>
          <a:xfrm>
            <a:off x="4412017" y="1535596"/>
            <a:ext cx="5730512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34708" lvl="1">
              <a:lnSpc>
                <a:spcPct val="199919"/>
              </a:lnSpc>
              <a:buSzPts val="1248"/>
            </a:pPr>
            <a:r>
              <a:rPr lang="ru-RU" sz="1200" dirty="0">
                <a:latin typeface="Montserrat SemiBold" panose="020B0604020202020204" charset="-52"/>
                <a:sym typeface="Montserrat"/>
              </a:rPr>
              <a:t>1. Для туристов: нет информации о новых местах интереса</a:t>
            </a:r>
            <a:endParaRPr lang="ru-RU" sz="1200" dirty="0">
              <a:latin typeface="Montserrat SemiBold" panose="020B0604020202020204" charset="-52"/>
            </a:endParaRPr>
          </a:p>
          <a:p>
            <a:pPr marL="134708" lvl="1">
              <a:lnSpc>
                <a:spcPct val="199919"/>
              </a:lnSpc>
              <a:buSzPts val="1248"/>
            </a:pPr>
            <a:r>
              <a:rPr lang="ru-RU" sz="1200" dirty="0">
                <a:latin typeface="Montserrat SemiBold" panose="020B0604020202020204" charset="-52"/>
                <a:ea typeface="Montserrat"/>
                <a:cs typeface="Montserrat"/>
                <a:sym typeface="Montserrat"/>
              </a:rPr>
              <a:t>2. Для художников: нехватка идей для творчества; профессиональный застой</a:t>
            </a:r>
          </a:p>
          <a:p>
            <a:pPr marL="134708" lvl="1">
              <a:lnSpc>
                <a:spcPct val="199919"/>
              </a:lnSpc>
              <a:buSzPts val="1248"/>
            </a:pPr>
            <a:r>
              <a:rPr lang="ru-RU" sz="1200" dirty="0">
                <a:latin typeface="Montserrat SemiBold" panose="020B0604020202020204" charset="-52"/>
                <a:sym typeface="Montserrat"/>
              </a:rPr>
              <a:t>3. Для краеведов и историков:  нехватка фактов о каких-либо событиях, необходимость общения со свидетелями</a:t>
            </a:r>
            <a:endParaRPr lang="ru-RU" sz="1200" dirty="0">
              <a:latin typeface="Montserrat SemiBold" panose="020B060402020202020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65899" y="1103170"/>
            <a:ext cx="291137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cap="none" spc="0" dirty="0">
                <a:ln w="0"/>
                <a:solidFill>
                  <a:schemeClr val="tx1"/>
                </a:solidFill>
                <a:latin typeface="Montserrat SemiBold" panose="020B0604020202020204" charset="-52"/>
              </a:rPr>
              <a:t>Современные ограничения:</a:t>
            </a:r>
          </a:p>
          <a:p>
            <a:pPr algn="ctr"/>
            <a:endParaRPr lang="ru-RU" b="1" cap="none" spc="0" dirty="0">
              <a:ln w="0"/>
              <a:solidFill>
                <a:schemeClr val="tx1"/>
              </a:solidFill>
              <a:latin typeface="Montserrat SemiBold" panose="020B0604020202020204" charset="-5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4495800" y="209787"/>
            <a:ext cx="6136909" cy="7389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pPr algn="r"/>
            <a:r>
              <a:rPr lang="ru-RU" dirty="0"/>
              <a:t>АКТУАЛЬНОСТЬ СТАРТАП-ПРОЕКТА </a:t>
            </a:r>
            <a:r>
              <a:rPr lang="ru-RU" dirty="0">
                <a:sym typeface="Montserrat SemiBold"/>
              </a:rPr>
              <a:t>РЕШЕНИЕ</a:t>
            </a:r>
            <a:endParaRPr lang="ru-RU" dirty="0"/>
          </a:p>
        </p:txBody>
      </p:sp>
      <p:sp>
        <p:nvSpPr>
          <p:cNvPr id="41" name="Google Shape;232;p8"/>
          <p:cNvSpPr txBox="1"/>
          <p:nvPr/>
        </p:nvSpPr>
        <p:spPr>
          <a:xfrm>
            <a:off x="67182" y="1496648"/>
            <a:ext cx="5695263" cy="300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0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5" b="1" dirty="0" err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Решение</a:t>
            </a:r>
            <a:r>
              <a:rPr lang="en-US" sz="1405" b="1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— </a:t>
            </a:r>
            <a:r>
              <a:rPr lang="ru-RU" sz="1405" b="1" dirty="0">
                <a:latin typeface="Montserrat SemiBold"/>
                <a:ea typeface="Montserrat SemiBold"/>
                <a:cs typeface="Montserrat SemiBold"/>
                <a:sym typeface="Montserrat SemiBold"/>
              </a:rPr>
              <a:t>создание туристического комплекса</a:t>
            </a:r>
            <a:endParaRPr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495800" y="2085062"/>
            <a:ext cx="4872715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dirty="0">
                <a:ln w="0"/>
                <a:solidFill>
                  <a:schemeClr val="tx1"/>
                </a:solidFill>
                <a:latin typeface="Montserrat SemiBold" panose="020B0604020202020204" charset="-52"/>
              </a:rPr>
              <a:t>Решение:</a:t>
            </a:r>
          </a:p>
          <a:p>
            <a:endParaRPr lang="ru-RU" dirty="0">
              <a:ln w="0"/>
              <a:solidFill>
                <a:schemeClr val="tx1"/>
              </a:solidFill>
              <a:latin typeface="Montserrat SemiBold" panose="020B0604020202020204" charset="-52"/>
            </a:endParaRPr>
          </a:p>
          <a:p>
            <a:pPr marL="228600" indent="-228600">
              <a:buAutoNum type="arabicPeriod"/>
            </a:pPr>
            <a:r>
              <a:rPr lang="ru-RU" dirty="0">
                <a:ln w="0"/>
                <a:solidFill>
                  <a:schemeClr val="tx1"/>
                </a:solidFill>
                <a:latin typeface="Montserrat SemiBold" panose="020B0604020202020204" charset="-52"/>
              </a:rPr>
              <a:t>Создание в селе Найхин туристического комплекса, с тематикой древних нанайцев</a:t>
            </a:r>
          </a:p>
          <a:p>
            <a:endParaRPr lang="ru-RU" dirty="0">
              <a:ln w="0"/>
              <a:solidFill>
                <a:schemeClr val="tx1"/>
              </a:solidFill>
              <a:latin typeface="Montserrat SemiBold" panose="020B0604020202020204" charset="-52"/>
            </a:endParaRPr>
          </a:p>
          <a:p>
            <a:pPr marL="228600" indent="-228600">
              <a:buAutoNum type="arabicPeriod"/>
            </a:pPr>
            <a:r>
              <a:rPr lang="ru-RU" b="0" cap="none" spc="0" dirty="0">
                <a:ln w="0"/>
                <a:solidFill>
                  <a:schemeClr val="tx1"/>
                </a:solidFill>
                <a:latin typeface="Montserrat SemiBold" panose="020B0604020202020204" charset="-52"/>
              </a:rPr>
              <a:t>Организация туров выходного дня / проведение тематических праздников</a:t>
            </a:r>
          </a:p>
          <a:p>
            <a:pPr marL="228600" indent="-228600">
              <a:buAutoNum type="arabicPeriod"/>
            </a:pPr>
            <a:endParaRPr lang="ru-RU" b="0" cap="none" spc="0" dirty="0">
              <a:ln w="0"/>
              <a:solidFill>
                <a:schemeClr val="tx1"/>
              </a:solidFill>
              <a:latin typeface="Montserrat SemiBold" panose="020B060402020202020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2573" y="2085062"/>
            <a:ext cx="3359314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b="0" cap="none" spc="0" dirty="0">
                <a:ln w="0"/>
                <a:solidFill>
                  <a:schemeClr val="tx1"/>
                </a:solidFill>
                <a:latin typeface="Montserrat SemiBold" panose="020B0604020202020204" charset="-52"/>
              </a:rPr>
              <a:t>Актуальность:</a:t>
            </a:r>
          </a:p>
          <a:p>
            <a:endParaRPr lang="ru-RU" dirty="0">
              <a:ln w="0"/>
              <a:solidFill>
                <a:schemeClr val="tx1"/>
              </a:solidFill>
              <a:latin typeface="Montserrat SemiBold" panose="020B0604020202020204" charset="-52"/>
            </a:endParaRPr>
          </a:p>
          <a:p>
            <a:pPr marL="228600" indent="-228600">
              <a:buAutoNum type="arabicPeriod"/>
            </a:pPr>
            <a:r>
              <a:rPr lang="ru-RU" b="0" cap="none" spc="0" dirty="0">
                <a:ln w="0"/>
                <a:solidFill>
                  <a:schemeClr val="tx1"/>
                </a:solidFill>
                <a:latin typeface="Montserrat SemiBold" panose="020B0604020202020204" charset="-52"/>
              </a:rPr>
              <a:t>Отсутствие подобных комплексов на территории </a:t>
            </a:r>
            <a:r>
              <a:rPr lang="en-US" b="0" cap="none" spc="0" dirty="0">
                <a:ln w="0"/>
                <a:solidFill>
                  <a:schemeClr val="tx1"/>
                </a:solidFill>
                <a:latin typeface="Montserrat SemiBold" panose="020B0604020202020204" charset="-52"/>
              </a:rPr>
              <a:t>X</a:t>
            </a:r>
            <a:r>
              <a:rPr lang="ru-RU" b="0" cap="none" spc="0" dirty="0">
                <a:ln w="0"/>
                <a:solidFill>
                  <a:schemeClr val="tx1"/>
                </a:solidFill>
                <a:latin typeface="Montserrat SemiBold" panose="020B0604020202020204" charset="-52"/>
              </a:rPr>
              <a:t>абаровского края</a:t>
            </a:r>
          </a:p>
          <a:p>
            <a:pPr marL="228600" indent="-228600">
              <a:buAutoNum type="arabicPeriod"/>
            </a:pPr>
            <a:endParaRPr lang="en-US" b="0" cap="none" spc="0" dirty="0">
              <a:ln w="0"/>
              <a:solidFill>
                <a:schemeClr val="tx1"/>
              </a:solidFill>
              <a:latin typeface="Montserrat SemiBold" panose="020B0604020202020204" charset="-52"/>
            </a:endParaRPr>
          </a:p>
          <a:p>
            <a:pPr marL="228600" indent="-228600">
              <a:buAutoNum type="arabicPeriod"/>
            </a:pPr>
            <a:r>
              <a:rPr lang="ru-RU" dirty="0">
                <a:ln w="0"/>
                <a:solidFill>
                  <a:schemeClr val="tx1"/>
                </a:solidFill>
                <a:latin typeface="Montserrat SemiBold" panose="020B0604020202020204" charset="-52"/>
              </a:rPr>
              <a:t>Низкий туристический потенциал района (с созданием комплекса потенциал возрастет)</a:t>
            </a:r>
          </a:p>
          <a:p>
            <a:pPr marL="228600" indent="-228600">
              <a:buAutoNum type="arabicPeriod"/>
            </a:pPr>
            <a:endParaRPr lang="ru-RU" dirty="0">
              <a:ln w="0"/>
              <a:solidFill>
                <a:schemeClr val="tx1"/>
              </a:solidFill>
              <a:latin typeface="Montserrat SemiBold" panose="020B0604020202020204" charset="-52"/>
            </a:endParaRPr>
          </a:p>
          <a:p>
            <a:pPr marL="228600" indent="-228600">
              <a:buAutoNum type="arabicPeriod"/>
            </a:pPr>
            <a:r>
              <a:rPr lang="ru-RU" dirty="0">
                <a:ln w="0"/>
                <a:solidFill>
                  <a:schemeClr val="tx1"/>
                </a:solidFill>
                <a:latin typeface="Montserrat SemiBold" panose="020B0604020202020204" charset="-52"/>
              </a:rPr>
              <a:t>Заинтересованность властей и местного населения в развитии территорий</a:t>
            </a:r>
          </a:p>
          <a:p>
            <a:pPr marL="228600" indent="-228600">
              <a:buAutoNum type="arabicPeriod"/>
            </a:pPr>
            <a:endParaRPr lang="ru-RU" dirty="0">
              <a:ln w="0"/>
              <a:solidFill>
                <a:schemeClr val="tx1"/>
              </a:solidFill>
              <a:latin typeface="Montserrat SemiBold" panose="020B0604020202020204" charset="-52"/>
            </a:endParaRPr>
          </a:p>
          <a:p>
            <a:pPr marL="228600" indent="-228600">
              <a:buAutoNum type="arabicPeriod"/>
            </a:pPr>
            <a:r>
              <a:rPr lang="ru-RU" dirty="0">
                <a:ln w="0"/>
                <a:solidFill>
                  <a:schemeClr val="tx1"/>
                </a:solidFill>
                <a:latin typeface="Montserrat SemiBold" panose="020B0604020202020204" charset="-52"/>
              </a:rPr>
              <a:t>Опрос показал высокую актуальность</a:t>
            </a:r>
          </a:p>
          <a:p>
            <a:pPr marL="228600" indent="-228600">
              <a:buAutoNum type="arabicPeriod"/>
            </a:pPr>
            <a:endParaRPr lang="ru-RU" b="0" cap="none" spc="0" dirty="0">
              <a:ln w="0"/>
              <a:solidFill>
                <a:schemeClr val="tx1"/>
              </a:solidFill>
              <a:latin typeface="Montserrat SemiBold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42929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33782" cy="59153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750" y="1254438"/>
            <a:ext cx="5685013" cy="340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021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9286081" y="229548"/>
            <a:ext cx="1346628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pPr algn="r"/>
            <a:r>
              <a:rPr lang="ru-RU" dirty="0"/>
              <a:t>РЫНОК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292488" y="777711"/>
            <a:ext cx="7340221" cy="478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39983"/>
              </a:lnSpc>
            </a:pPr>
            <a:r>
              <a:rPr lang="ru-RU" sz="2000" b="1" dirty="0">
                <a:latin typeface="Montserrat"/>
                <a:ea typeface="Montserrat"/>
                <a:cs typeface="Montserrat"/>
              </a:rPr>
              <a:t>Анализ рынка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2" y="1558253"/>
            <a:ext cx="10605857" cy="32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044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7867652" y="209787"/>
            <a:ext cx="2831734" cy="38472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r>
              <a:rPr lang="ru-RU" dirty="0"/>
              <a:t>СТЕЙК</a:t>
            </a:r>
            <a:r>
              <a:rPr lang="ru-RU" sz="2500" dirty="0"/>
              <a:t>Х</a:t>
            </a:r>
            <a:r>
              <a:rPr lang="ru-RU" dirty="0"/>
              <a:t>ОЛДЕРЫ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267739"/>
              </p:ext>
            </p:extLst>
          </p:nvPr>
        </p:nvGraphicFramePr>
        <p:xfrm>
          <a:off x="221326" y="910125"/>
          <a:ext cx="10018228" cy="508209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04557">
                  <a:extLst>
                    <a:ext uri="{9D8B030D-6E8A-4147-A177-3AD203B41FA5}">
                      <a16:colId xmlns:a16="http://schemas.microsoft.com/office/drawing/2014/main" val="1236594238"/>
                    </a:ext>
                  </a:extLst>
                </a:gridCol>
                <a:gridCol w="2504557">
                  <a:extLst>
                    <a:ext uri="{9D8B030D-6E8A-4147-A177-3AD203B41FA5}">
                      <a16:colId xmlns:a16="http://schemas.microsoft.com/office/drawing/2014/main" val="3999835703"/>
                    </a:ext>
                  </a:extLst>
                </a:gridCol>
                <a:gridCol w="2504557">
                  <a:extLst>
                    <a:ext uri="{9D8B030D-6E8A-4147-A177-3AD203B41FA5}">
                      <a16:colId xmlns:a16="http://schemas.microsoft.com/office/drawing/2014/main" val="2275036901"/>
                    </a:ext>
                  </a:extLst>
                </a:gridCol>
                <a:gridCol w="2504557">
                  <a:extLst>
                    <a:ext uri="{9D8B030D-6E8A-4147-A177-3AD203B41FA5}">
                      <a16:colId xmlns:a16="http://schemas.microsoft.com/office/drawing/2014/main" val="3490456785"/>
                    </a:ext>
                  </a:extLst>
                </a:gridCol>
              </a:tblGrid>
              <a:tr h="516143">
                <a:tc>
                  <a:txBody>
                    <a:bodyPr/>
                    <a:lstStyle/>
                    <a:p>
                      <a:r>
                        <a:rPr lang="ru-RU" dirty="0"/>
                        <a:t>Заинтересованная сторона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Интерес</a:t>
                      </a:r>
                      <a:r>
                        <a:rPr lang="ru-RU" baseline="0" dirty="0"/>
                        <a:t> / ожидание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Степень интереса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Степень влияния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745550"/>
                  </a:ext>
                </a:extLst>
              </a:tr>
              <a:tr h="516143">
                <a:tc>
                  <a:txBody>
                    <a:bodyPr/>
                    <a:lstStyle/>
                    <a:p>
                      <a:r>
                        <a:rPr lang="ru-RU" dirty="0"/>
                        <a:t>Туристы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Хорошее времяпрепровождение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974949"/>
                  </a:ext>
                </a:extLst>
              </a:tr>
              <a:tr h="516143">
                <a:tc>
                  <a:txBody>
                    <a:bodyPr/>
                    <a:lstStyle/>
                    <a:p>
                      <a:r>
                        <a:rPr lang="ru-RU" dirty="0"/>
                        <a:t>Краеведы и историки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Факты об истории края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Средняя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Низкая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536568"/>
                  </a:ext>
                </a:extLst>
              </a:tr>
              <a:tr h="516143">
                <a:tc>
                  <a:txBody>
                    <a:bodyPr/>
                    <a:lstStyle/>
                    <a:p>
                      <a:r>
                        <a:rPr lang="ru-RU" dirty="0"/>
                        <a:t>Художники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Идеи для творчества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Средняя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Низкая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588702"/>
                  </a:ext>
                </a:extLst>
              </a:tr>
              <a:tr h="516143">
                <a:tc>
                  <a:txBody>
                    <a:bodyPr/>
                    <a:lstStyle/>
                    <a:p>
                      <a:r>
                        <a:rPr lang="ru-RU" dirty="0"/>
                        <a:t>Региональные власти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Развитие района, привлечение финансирования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371910"/>
                  </a:ext>
                </a:extLst>
              </a:tr>
              <a:tr h="516143">
                <a:tc>
                  <a:txBody>
                    <a:bodyPr/>
                    <a:lstStyle/>
                    <a:p>
                      <a:r>
                        <a:rPr lang="ru-RU" dirty="0"/>
                        <a:t>Местные</a:t>
                      </a:r>
                      <a:r>
                        <a:rPr lang="ru-RU" baseline="0" dirty="0"/>
                        <a:t> жители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Развитие села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288981"/>
                  </a:ext>
                </a:extLst>
              </a:tr>
              <a:tr h="516143">
                <a:tc>
                  <a:txBody>
                    <a:bodyPr/>
                    <a:lstStyle/>
                    <a:p>
                      <a:r>
                        <a:rPr lang="en-US"/>
                        <a:t>Travel-</a:t>
                      </a:r>
                      <a:r>
                        <a:rPr lang="ru-RU"/>
                        <a:t>блогеры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Создание нового контента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Средняя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Средняя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530643"/>
                  </a:ext>
                </a:extLst>
              </a:tr>
              <a:tr h="516143">
                <a:tc>
                  <a:txBody>
                    <a:bodyPr/>
                    <a:lstStyle/>
                    <a:p>
                      <a:r>
                        <a:rPr lang="ru-RU" dirty="0"/>
                        <a:t>Региональные и местные предприниматели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Доход</a:t>
                      </a:r>
                      <a:r>
                        <a:rPr lang="ru-RU" baseline="0" dirty="0"/>
                        <a:t> от сотрудничества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Средняя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Низкая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066249"/>
                  </a:ext>
                </a:extLst>
              </a:tr>
              <a:tr h="516143">
                <a:tc>
                  <a:txBody>
                    <a:bodyPr/>
                    <a:lstStyle/>
                    <a:p>
                      <a:r>
                        <a:rPr lang="ru-RU" dirty="0"/>
                        <a:t>Компании</a:t>
                      </a:r>
                      <a:r>
                        <a:rPr lang="ru-RU" baseline="0" dirty="0"/>
                        <a:t>-партнеры</a:t>
                      </a:r>
                    </a:p>
                    <a:p>
                      <a:r>
                        <a:rPr lang="ru-RU" baseline="0" dirty="0"/>
                        <a:t>(</a:t>
                      </a:r>
                      <a:r>
                        <a:rPr lang="ru-RU" baseline="0" dirty="0" err="1"/>
                        <a:t>кейтеринг</a:t>
                      </a:r>
                      <a:r>
                        <a:rPr lang="ru-RU" baseline="0" dirty="0"/>
                        <a:t>, тур-оператор и т. д.)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Доход от сотрудничества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8417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3256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7277100" y="229548"/>
            <a:ext cx="3355610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pPr algn="r"/>
            <a:r>
              <a:rPr lang="ru-RU" dirty="0"/>
              <a:t>БИЗНЕС-МОДЕЛЬ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83183" y="1461341"/>
            <a:ext cx="44260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dirty="0">
                <a:latin typeface="Montserrat"/>
                <a:ea typeface="Montserrat"/>
                <a:cs typeface="Montserrat"/>
              </a:rPr>
              <a:t>Способы монетизации:</a:t>
            </a:r>
          </a:p>
        </p:txBody>
      </p:sp>
      <p:sp>
        <p:nvSpPr>
          <p:cNvPr id="46" name="Google Shape;281;p12"/>
          <p:cNvSpPr txBox="1"/>
          <p:nvPr/>
        </p:nvSpPr>
        <p:spPr>
          <a:xfrm>
            <a:off x="483183" y="1957538"/>
            <a:ext cx="5506182" cy="1034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l" rtl="0">
              <a:lnSpc>
                <a:spcPct val="139883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201" b="1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Аренда жилья и оплата за питание</a:t>
            </a:r>
          </a:p>
          <a:p>
            <a:pPr marL="342900" marR="0" lvl="0" indent="-342900" algn="l" rtl="0">
              <a:lnSpc>
                <a:spcPct val="139883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201" b="1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Аренда инвентаря для активного отдыха</a:t>
            </a:r>
          </a:p>
          <a:p>
            <a:pPr marL="342900" marR="0" lvl="0" indent="-342900" algn="l" rtl="0">
              <a:lnSpc>
                <a:spcPct val="139883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201" b="1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Продажа сувенирной продукции</a:t>
            </a:r>
          </a:p>
          <a:p>
            <a:pPr marL="342900" marR="0" lvl="0" indent="-342900" algn="l" rtl="0">
              <a:lnSpc>
                <a:spcPct val="139883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201" b="1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Доходы от рекламы партнеров</a:t>
            </a:r>
          </a:p>
        </p:txBody>
      </p:sp>
      <p:sp>
        <p:nvSpPr>
          <p:cNvPr id="4" name="Google Shape;281;p12">
            <a:extLst>
              <a:ext uri="{FF2B5EF4-FFF2-40B4-BE49-F238E27FC236}">
                <a16:creationId xmlns:a16="http://schemas.microsoft.com/office/drawing/2014/main" id="{19A47D32-C99F-2047-3888-394C45AAB978}"/>
              </a:ext>
            </a:extLst>
          </p:cNvPr>
          <p:cNvSpPr txBox="1"/>
          <p:nvPr/>
        </p:nvSpPr>
        <p:spPr>
          <a:xfrm>
            <a:off x="5370818" y="3380896"/>
            <a:ext cx="5506182" cy="776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l" rtl="0">
              <a:lnSpc>
                <a:spcPct val="139883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201" b="1" dirty="0">
                <a:latin typeface="Montserrat SemiBold"/>
                <a:ea typeface="Montserrat SemiBold"/>
                <a:cs typeface="Montserrat SemiBold"/>
                <a:sym typeface="Montserrat SemiBold"/>
              </a:rPr>
              <a:t>Турагентства</a:t>
            </a:r>
          </a:p>
          <a:p>
            <a:pPr marL="342900" marR="0" lvl="0" indent="-342900" algn="l" rtl="0">
              <a:lnSpc>
                <a:spcPct val="139883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201" b="1" dirty="0">
                <a:latin typeface="Montserrat SemiBold"/>
                <a:ea typeface="Montserrat SemiBold"/>
                <a:cs typeface="Montserrat SemiBold"/>
                <a:sym typeface="Montserrat SemiBold"/>
              </a:rPr>
              <a:t>Реклама в социальных сетях</a:t>
            </a:r>
          </a:p>
          <a:p>
            <a:pPr marL="342900" marR="0" lvl="0" indent="-342900" algn="l" rtl="0">
              <a:lnSpc>
                <a:spcPct val="139883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201" b="1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Блогеры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5E3AA95-BD31-0826-0057-9EC874BAC8B6}"/>
              </a:ext>
            </a:extLst>
          </p:cNvPr>
          <p:cNvSpPr/>
          <p:nvPr/>
        </p:nvSpPr>
        <p:spPr>
          <a:xfrm>
            <a:off x="5434387" y="2943621"/>
            <a:ext cx="44260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dirty="0">
                <a:latin typeface="Montserrat"/>
                <a:ea typeface="Montserrat"/>
                <a:cs typeface="Montserrat"/>
              </a:rPr>
              <a:t>Каналы привлечения клиентов:</a:t>
            </a:r>
          </a:p>
        </p:txBody>
      </p:sp>
    </p:spTree>
    <p:extLst>
      <p:ext uri="{BB962C8B-B14F-4D97-AF65-F5344CB8AC3E}">
        <p14:creationId xmlns:p14="http://schemas.microsoft.com/office/powerpoint/2010/main" val="4055123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3251200" y="166833"/>
            <a:ext cx="6308436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pPr algn="r"/>
            <a:r>
              <a:rPr lang="ru-RU" dirty="0"/>
              <a:t>ТЕКУЩИЕ РЕЗУЛЬТАТЫ И ПЛАНЫ</a:t>
            </a:r>
          </a:p>
        </p:txBody>
      </p:sp>
      <p:grpSp>
        <p:nvGrpSpPr>
          <p:cNvPr id="16" name="Google Shape;436;p22"/>
          <p:cNvGrpSpPr/>
          <p:nvPr/>
        </p:nvGrpSpPr>
        <p:grpSpPr>
          <a:xfrm>
            <a:off x="751681" y="2103647"/>
            <a:ext cx="8104828" cy="3110728"/>
            <a:chOff x="0" y="-38100"/>
            <a:chExt cx="3821813" cy="1466856"/>
          </a:xfrm>
          <a:noFill/>
        </p:grpSpPr>
        <p:sp>
          <p:nvSpPr>
            <p:cNvPr id="17" name="Google Shape;437;p22"/>
            <p:cNvSpPr/>
            <p:nvPr/>
          </p:nvSpPr>
          <p:spPr>
            <a:xfrm>
              <a:off x="0" y="0"/>
              <a:ext cx="3821813" cy="1428756"/>
            </a:xfrm>
            <a:custGeom>
              <a:avLst/>
              <a:gdLst/>
              <a:ahLst/>
              <a:cxnLst/>
              <a:rect l="l" t="t" r="r" b="b"/>
              <a:pathLst>
                <a:path w="3821813" h="1428756" extrusionOk="0">
                  <a:moveTo>
                    <a:pt x="0" y="0"/>
                  </a:moveTo>
                  <a:lnTo>
                    <a:pt x="3821813" y="0"/>
                  </a:lnTo>
                  <a:lnTo>
                    <a:pt x="3821813" y="1428756"/>
                  </a:lnTo>
                  <a:lnTo>
                    <a:pt x="0" y="142875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Google Shape;438;p2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6650" tIns="26650" rIns="26650" bIns="26650" anchor="ctr" anchorCtr="0">
              <a:noAutofit/>
            </a:bodyPr>
            <a:lstStyle/>
            <a:p>
              <a:pPr marL="0" marR="0" lvl="0" indent="0" algn="ctr" rtl="0">
                <a:lnSpc>
                  <a:spcPct val="229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60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48A8FA2-5BB5-7EC4-9903-413DE556CB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165740"/>
              </p:ext>
            </p:extLst>
          </p:nvPr>
        </p:nvGraphicFramePr>
        <p:xfrm>
          <a:off x="312799" y="724614"/>
          <a:ext cx="9939565" cy="495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7913">
                  <a:extLst>
                    <a:ext uri="{9D8B030D-6E8A-4147-A177-3AD203B41FA5}">
                      <a16:colId xmlns:a16="http://schemas.microsoft.com/office/drawing/2014/main" val="4110231153"/>
                    </a:ext>
                  </a:extLst>
                </a:gridCol>
                <a:gridCol w="1987913">
                  <a:extLst>
                    <a:ext uri="{9D8B030D-6E8A-4147-A177-3AD203B41FA5}">
                      <a16:colId xmlns:a16="http://schemas.microsoft.com/office/drawing/2014/main" val="1891842164"/>
                    </a:ext>
                  </a:extLst>
                </a:gridCol>
                <a:gridCol w="1987913">
                  <a:extLst>
                    <a:ext uri="{9D8B030D-6E8A-4147-A177-3AD203B41FA5}">
                      <a16:colId xmlns:a16="http://schemas.microsoft.com/office/drawing/2014/main" val="2933263724"/>
                    </a:ext>
                  </a:extLst>
                </a:gridCol>
                <a:gridCol w="1987913">
                  <a:extLst>
                    <a:ext uri="{9D8B030D-6E8A-4147-A177-3AD203B41FA5}">
                      <a16:colId xmlns:a16="http://schemas.microsoft.com/office/drawing/2014/main" val="4015903931"/>
                    </a:ext>
                  </a:extLst>
                </a:gridCol>
                <a:gridCol w="1987913">
                  <a:extLst>
                    <a:ext uri="{9D8B030D-6E8A-4147-A177-3AD203B41FA5}">
                      <a16:colId xmlns:a16="http://schemas.microsoft.com/office/drawing/2014/main" val="1843220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ОКТЯБРЬ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ЯНВАРЬ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МАЙ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ИЮНЬ 2025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49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Проработка концепции комплекса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97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Поиск земельного участка под комплекс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936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Привлечение финансирования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60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Строительство комплекса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07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Ввод объекта в эксплуатацию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81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Проведение рекламной кампании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957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Заключение </a:t>
                      </a:r>
                      <a:r>
                        <a:rPr lang="ru-RU" dirty="0" err="1"/>
                        <a:t>договоро</a:t>
                      </a:r>
                      <a:r>
                        <a:rPr lang="ru-RU" dirty="0"/>
                        <a:t> с партнерами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22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Найм персонала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390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Продажи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0057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1978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2958837" y="209787"/>
            <a:ext cx="7673871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r>
              <a:rPr lang="ru-RU" dirty="0"/>
              <a:t>ПОРЯДОК И СТРУКТУРА ФИНАНСИРОВАНИЯ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536" y="717270"/>
            <a:ext cx="6584472" cy="53270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0482" y="579247"/>
            <a:ext cx="323037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SWOT-</a:t>
            </a:r>
            <a:r>
              <a:rPr lang="ru-RU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анализ</a:t>
            </a:r>
          </a:p>
        </p:txBody>
      </p:sp>
    </p:spTree>
    <p:extLst>
      <p:ext uri="{BB962C8B-B14F-4D97-AF65-F5344CB8AC3E}">
        <p14:creationId xmlns:p14="http://schemas.microsoft.com/office/powerpoint/2010/main" val="691027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2958837" y="209787"/>
            <a:ext cx="7673871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r>
              <a:rPr lang="ru-RU" dirty="0"/>
              <a:t>ПОРЯДОК И СТРУКТУРА ФИНАНСИРОВАНИЯ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95724" y="579247"/>
            <a:ext cx="2247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Смета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079" y="856317"/>
            <a:ext cx="7402918" cy="511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11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2958837" y="209787"/>
            <a:ext cx="7673871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r>
              <a:rPr lang="ru-RU" dirty="0"/>
              <a:t>ПОРЯДОК И СТРУКТУРА ФИНАНСИРОВАНИЯ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85" y="693324"/>
            <a:ext cx="6805896" cy="539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26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2958837" y="209787"/>
            <a:ext cx="7673871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r>
              <a:rPr lang="ru-RU" dirty="0"/>
              <a:t>ПОРЯДОК И СТРУКТУРА ФИНАНСИРОВАНИЯ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126" y="579247"/>
            <a:ext cx="5916323" cy="534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931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3248025" y="229548"/>
            <a:ext cx="7384685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pPr lvl="0" algn="r"/>
            <a:r>
              <a:rPr lang="en-US" dirty="0"/>
              <a:t>КАЛЕНДАРНЫЙ ПЛАН СТАРТАП-ПРОЕКТА</a:t>
            </a: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988351"/>
              </p:ext>
            </p:extLst>
          </p:nvPr>
        </p:nvGraphicFramePr>
        <p:xfrm>
          <a:off x="416573" y="843615"/>
          <a:ext cx="9966615" cy="32091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68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0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3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52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Montserrat" panose="020B0604020202020204" charset="-52"/>
                        </a:rPr>
                        <a:t>Название этапа календарного плана</a:t>
                      </a:r>
                      <a:endParaRPr lang="ru-RU" sz="2000" b="1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Montserrat" panose="020B0604020202020204" charset="-52"/>
                        </a:rPr>
                        <a:t>Длительность этапа, мес.</a:t>
                      </a:r>
                      <a:endParaRPr lang="ru-RU" sz="2000" b="1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Montserrat" panose="020B0604020202020204" charset="-52"/>
                        </a:rPr>
                        <a:t>Стоимость, руб.</a:t>
                      </a:r>
                      <a:endParaRPr lang="ru-RU" sz="2000" b="1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0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Приобретение земельного участка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aseline="0" dirty="0">
                          <a:effectLst/>
                          <a:latin typeface="Montserrat" panose="020B0604020202020204" charset="-52"/>
                          <a:ea typeface="Calibri"/>
                          <a:cs typeface="Times New Roman"/>
                        </a:rPr>
                        <a:t>Август - Сентябрь 2025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--- 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6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Строительство комплекса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aseline="0" dirty="0">
                          <a:effectLst/>
                          <a:latin typeface="Montserrat" panose="020B0604020202020204" charset="-52"/>
                          <a:ea typeface="+mn-ea"/>
                          <a:cs typeface="+mn-cs"/>
                        </a:rPr>
                        <a:t> Март – Июнь 2026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5.522.200</a:t>
                      </a:r>
                      <a:r>
                        <a:rPr lang="ru-RU" sz="2000" baseline="0" dirty="0">
                          <a:effectLst/>
                          <a:latin typeface="Montserrat" panose="020B0604020202020204" charset="-52"/>
                        </a:rPr>
                        <a:t> руб.</a:t>
                      </a: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 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6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Покупка оборудования </a:t>
                      </a:r>
                      <a:r>
                        <a:rPr lang="ru-RU" sz="2000" baseline="0" dirty="0">
                          <a:effectLst/>
                          <a:latin typeface="Montserrat" panose="020B0604020202020204" charset="-52"/>
                        </a:rPr>
                        <a:t>для тур. базы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Июль 2026 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8.812.520 руб. 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6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effectLst/>
                          <a:latin typeface="Montserrat" panose="020B0604020202020204" charset="-52"/>
                        </a:rPr>
                        <a:t>Найм</a:t>
                      </a: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 персонала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Июль 2026 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--- 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6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extLst>
                  <a:ext uri="{0D108BD9-81ED-4DB2-BD59-A6C34878D82A}">
                    <a16:rowId xmlns:a16="http://schemas.microsoft.com/office/drawing/2014/main" val="2631472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5943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24"/>
          <p:cNvSpPr txBox="1"/>
          <p:nvPr/>
        </p:nvSpPr>
        <p:spPr>
          <a:xfrm>
            <a:off x="675481" y="3453229"/>
            <a:ext cx="8134582" cy="44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22" dirty="0">
                <a:latin typeface="Montserrat"/>
                <a:sym typeface="Montserrat"/>
              </a:rPr>
              <a:t>Абакумов Матвей</a:t>
            </a:r>
            <a:endParaRPr dirty="0"/>
          </a:p>
        </p:txBody>
      </p:sp>
      <p:sp>
        <p:nvSpPr>
          <p:cNvPr id="500" name="Google Shape;500;p24"/>
          <p:cNvSpPr txBox="1"/>
          <p:nvPr/>
        </p:nvSpPr>
        <p:spPr>
          <a:xfrm>
            <a:off x="695480" y="2591739"/>
            <a:ext cx="7149627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49" b="1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КОНТАКТЫ ДЛЯ СВЯЗИ</a:t>
            </a:r>
            <a:endParaRPr dirty="0"/>
          </a:p>
        </p:txBody>
      </p:sp>
      <p:sp>
        <p:nvSpPr>
          <p:cNvPr id="501" name="Google Shape;501;p24"/>
          <p:cNvSpPr txBox="1"/>
          <p:nvPr/>
        </p:nvSpPr>
        <p:spPr>
          <a:xfrm>
            <a:off x="675481" y="4325255"/>
            <a:ext cx="5769598" cy="325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51020"/>
              </a:lnSpc>
            </a:pPr>
            <a:r>
              <a:rPr lang="en-US" dirty="0"/>
              <a:t>2023102946@pnu.edu.ru</a:t>
            </a:r>
            <a:endParaRPr dirty="0"/>
          </a:p>
        </p:txBody>
      </p:sp>
      <p:sp>
        <p:nvSpPr>
          <p:cNvPr id="502" name="Google Shape;502;p24"/>
          <p:cNvSpPr txBox="1"/>
          <p:nvPr/>
        </p:nvSpPr>
        <p:spPr>
          <a:xfrm>
            <a:off x="695480" y="3956055"/>
            <a:ext cx="5576734" cy="3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7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17" b="1" dirty="0">
                <a:latin typeface="Montserrat"/>
                <a:sym typeface="Montserrat"/>
              </a:rPr>
              <a:t>Лидер команды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8172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</TotalTime>
  <Words>707</Words>
  <Application>Microsoft Office PowerPoint</Application>
  <PresentationFormat>Произвольный</PresentationFormat>
  <Paragraphs>153</Paragraphs>
  <Slides>17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Myriad Pro</vt:lpstr>
      <vt:lpstr>Montserrat SemiBold</vt:lpstr>
      <vt:lpstr>Montserrat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Сашуля :</dc:creator>
  <cp:lastModifiedBy>Наталья 22</cp:lastModifiedBy>
  <cp:revision>30</cp:revision>
  <dcterms:created xsi:type="dcterms:W3CDTF">2006-08-16T00:00:00Z</dcterms:created>
  <dcterms:modified xsi:type="dcterms:W3CDTF">2023-11-29T06:36:50Z</dcterms:modified>
</cp:coreProperties>
</file>