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63" r:id="rId5"/>
    <p:sldId id="272" r:id="rId6"/>
    <p:sldId id="264" r:id="rId7"/>
    <p:sldId id="266" r:id="rId8"/>
    <p:sldId id="283" r:id="rId9"/>
    <p:sldId id="282" r:id="rId10"/>
  </p:sldIdLst>
  <p:sldSz cx="18288000" cy="10287000"/>
  <p:notesSz cx="6858000" cy="9144000"/>
  <p:embeddedFontLst>
    <p:embeddedFont>
      <p:font typeface="Libre Franklin Light" panose="020B060402020202020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ibre Baskerville" panose="020B0604020202020204" charset="0"/>
      <p:regular r:id="rId20"/>
      <p:bold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3244B7-19CF-44D7-A698-19F5996B0E4D}">
  <a:tblStyle styleId="{673244B7-19CF-44D7-A698-19F5996B0E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ru-RU" sz="2400" b="0" i="0" u="none" strike="noStrike" kern="1200" cap="none" baseline="0" dirty="0" smtClean="0">
                <a:solidFill>
                  <a:srgbClr val="014E97"/>
                </a:solidFill>
                <a:latin typeface="Libre Baskerville"/>
                <a:ea typeface="Libre Baskerville"/>
                <a:cs typeface="Libre Baskerville"/>
                <a:sym typeface="Arial"/>
              </a:defRPr>
            </a:pPr>
            <a:r>
              <a:rPr lang="ru-RU" sz="2400" b="0" i="0" u="none" strike="noStrike" cap="none" dirty="0">
                <a:solidFill>
                  <a:srgbClr val="014E97"/>
                </a:solidFill>
                <a:latin typeface="Libre Baskerville"/>
                <a:ea typeface="Libre Baskerville"/>
                <a:cs typeface="Libre Baskerville"/>
                <a:sym typeface="Arial"/>
              </a:rPr>
              <a:t>Многоугольник конкурентоспособности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l" rtl="0">
            <a:lnSpc>
              <a:spcPct val="12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buNone/>
            <a:defRPr lang="ru-RU" sz="2400" b="0" i="0" u="none" strike="noStrike" kern="1200" cap="none" baseline="0" dirty="0" smtClean="0">
              <a:solidFill>
                <a:srgbClr val="014E97"/>
              </a:solidFill>
              <a:latin typeface="Libre Baskerville"/>
              <a:ea typeface="Libre Baskerville"/>
              <a:cs typeface="Libre Baskerville"/>
              <a:sym typeface="Arial"/>
            </a:defRPr>
          </a:pPr>
          <a:endParaRPr lang="ru-RU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ООО «ТРИУС»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Известность</c:v>
                </c:pt>
                <c:pt idx="1">
                  <c:v>Разнообразие продукции</c:v>
                </c:pt>
                <c:pt idx="2">
                  <c:v>Цена</c:v>
                </c:pt>
                <c:pt idx="3">
                  <c:v>Реклама</c:v>
                </c:pt>
                <c:pt idx="4">
                  <c:v>Репутация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7-44F4-A772-F2E6991D1C1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ALMA cosmetics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Известность</c:v>
                </c:pt>
                <c:pt idx="1">
                  <c:v>Разнообразие продукции</c:v>
                </c:pt>
                <c:pt idx="2">
                  <c:v>Цена</c:v>
                </c:pt>
                <c:pt idx="3">
                  <c:v>Реклама</c:v>
                </c:pt>
                <c:pt idx="4">
                  <c:v>Репутация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57-44F4-A772-F2E6991D1C1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Hand comfort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Известность</c:v>
                </c:pt>
                <c:pt idx="1">
                  <c:v>Разнообразие продукции</c:v>
                </c:pt>
                <c:pt idx="2">
                  <c:v>Цена</c:v>
                </c:pt>
                <c:pt idx="3">
                  <c:v>Реклама</c:v>
                </c:pt>
                <c:pt idx="4">
                  <c:v>Репутация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10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57-44F4-A772-F2E6991D1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533088"/>
        <c:axId val="398542448"/>
      </c:radarChart>
      <c:catAx>
        <c:axId val="39853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Libre Baskerville" panose="02000000000000000000" pitchFamily="2" charset="0"/>
                <a:ea typeface="+mn-ea"/>
                <a:cs typeface="+mn-cs"/>
              </a:defRPr>
            </a:pPr>
            <a:endParaRPr lang="ru-RU"/>
          </a:p>
        </c:txPr>
        <c:crossAx val="398542448"/>
        <c:crosses val="autoZero"/>
        <c:auto val="1"/>
        <c:lblAlgn val="ctr"/>
        <c:lblOffset val="100"/>
        <c:noMultiLvlLbl val="0"/>
      </c:catAx>
      <c:valAx>
        <c:axId val="39854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853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376728" y="5234737"/>
            <a:ext cx="8316000" cy="51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2"/>
              </a:lnSpc>
            </a:pPr>
            <a:r>
              <a:rPr lang="ru-RU" sz="6999" dirty="0" smtClean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Проект</a:t>
            </a:r>
          </a:p>
          <a:p>
            <a:pPr lvl="0">
              <a:lnSpc>
                <a:spcPct val="120002"/>
              </a:lnSpc>
            </a:pPr>
            <a:r>
              <a:rPr lang="ru-RU" sz="6999" dirty="0" smtClean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Натуральная </a:t>
            </a:r>
            <a:r>
              <a:rPr lang="ru-RU" sz="6999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косметика «</a:t>
            </a:r>
            <a:r>
              <a:rPr lang="ru-RU" sz="6999" dirty="0" err="1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Hand</a:t>
            </a:r>
            <a:r>
              <a:rPr lang="ru-RU" sz="6999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 </a:t>
            </a:r>
            <a:r>
              <a:rPr lang="ru-RU" sz="6999" dirty="0" err="1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comfort</a:t>
            </a:r>
            <a:r>
              <a:rPr lang="ru-RU" sz="6999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2629835" y="-703633"/>
            <a:ext cx="6062893" cy="5148652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>
            <a:off x="7082739" y="-4654181"/>
            <a:ext cx="7428341" cy="6433636"/>
          </a:xfrm>
          <a:custGeom>
            <a:avLst/>
            <a:gdLst/>
            <a:ahLst/>
            <a:cxnLst/>
            <a:rect l="l" t="t" r="r" b="b"/>
            <a:pathLst>
              <a:path w="6202680" h="5372100" extrusionOk="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2994E5"/>
          </a:solidFill>
          <a:ln>
            <a:noFill/>
          </a:ln>
        </p:spPr>
      </p:sp>
      <p:cxnSp>
        <p:nvCxnSpPr>
          <p:cNvPr id="90" name="Google Shape;90;p13"/>
          <p:cNvCxnSpPr/>
          <p:nvPr/>
        </p:nvCxnSpPr>
        <p:spPr>
          <a:xfrm>
            <a:off x="-3933881" y="5038860"/>
            <a:ext cx="9144250" cy="0"/>
          </a:xfrm>
          <a:prstGeom prst="straightConnector1">
            <a:avLst/>
          </a:prstGeom>
          <a:noFill/>
          <a:ln w="38100" cap="flat" cmpd="sng">
            <a:solidFill>
              <a:srgbClr val="014E9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E02C44-DF56-9033-174E-F76694F0A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739" y="2157027"/>
            <a:ext cx="7408800" cy="6155421"/>
          </a:xfrm>
          <a:prstGeom prst="hexagon">
            <a:avLst>
              <a:gd name="adj" fmla="val 27971"/>
              <a:gd name="vf" fmla="val 115470"/>
            </a:avLst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D833E5-BC13-B775-0659-CFEB6474E5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50" r="10044"/>
          <a:stretch/>
        </p:blipFill>
        <p:spPr>
          <a:xfrm>
            <a:off x="13080674" y="-1439270"/>
            <a:ext cx="7591727" cy="6437450"/>
          </a:xfrm>
          <a:prstGeom prst="hexagon">
            <a:avLst>
              <a:gd name="adj" fmla="val 27840"/>
              <a:gd name="vf" fmla="val 115470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D2D42C-B6AA-68F6-C641-280321601D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419" b="8408"/>
          <a:stretch/>
        </p:blipFill>
        <p:spPr>
          <a:xfrm>
            <a:off x="13466283" y="5408045"/>
            <a:ext cx="5795252" cy="4926547"/>
          </a:xfrm>
          <a:prstGeom prst="hexagon">
            <a:avLst>
              <a:gd name="adj" fmla="val 26911"/>
              <a:gd name="vf" fmla="val 115470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94E5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4"/>
          <p:cNvGrpSpPr/>
          <p:nvPr/>
        </p:nvGrpSpPr>
        <p:grpSpPr>
          <a:xfrm>
            <a:off x="10225744" y="-180826"/>
            <a:ext cx="8062256" cy="10467826"/>
            <a:chOff x="0" y="-47625"/>
            <a:chExt cx="2123392" cy="2756958"/>
          </a:xfrm>
        </p:grpSpPr>
        <p:sp>
          <p:nvSpPr>
            <p:cNvPr id="97" name="Google Shape;97;p14"/>
            <p:cNvSpPr/>
            <p:nvPr/>
          </p:nvSpPr>
          <p:spPr>
            <a:xfrm>
              <a:off x="0" y="0"/>
              <a:ext cx="2123392" cy="2709333"/>
            </a:xfrm>
            <a:custGeom>
              <a:avLst/>
              <a:gdLst/>
              <a:ahLst/>
              <a:cxnLst/>
              <a:rect l="l" t="t" r="r" b="b"/>
              <a:pathLst>
                <a:path w="2123392" h="2709333" extrusionOk="0">
                  <a:moveTo>
                    <a:pt x="0" y="0"/>
                  </a:moveTo>
                  <a:lnTo>
                    <a:pt x="2123392" y="0"/>
                  </a:lnTo>
                  <a:lnTo>
                    <a:pt x="21233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14E97"/>
            </a:solidFill>
            <a:ln>
              <a:noFill/>
            </a:ln>
          </p:spPr>
        </p:sp>
        <p:sp>
          <p:nvSpPr>
            <p:cNvPr id="98" name="Google Shape;98;p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4"/>
          <p:cNvGrpSpPr/>
          <p:nvPr/>
        </p:nvGrpSpPr>
        <p:grpSpPr>
          <a:xfrm>
            <a:off x="10462040" y="-405792"/>
            <a:ext cx="7589663" cy="3230769"/>
            <a:chOff x="-65213" y="-237518"/>
            <a:chExt cx="1577472" cy="850900"/>
          </a:xfrm>
        </p:grpSpPr>
        <p:sp>
          <p:nvSpPr>
            <p:cNvPr id="106" name="Google Shape;106;p14"/>
            <p:cNvSpPr/>
            <p:nvPr/>
          </p:nvSpPr>
          <p:spPr>
            <a:xfrm>
              <a:off x="0" y="0"/>
              <a:ext cx="812800" cy="145582"/>
            </a:xfrm>
            <a:custGeom>
              <a:avLst/>
              <a:gdLst/>
              <a:ahLst/>
              <a:cxnLst/>
              <a:rect l="l" t="t" r="r" b="b"/>
              <a:pathLst>
                <a:path w="812800" h="145582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145582"/>
                  </a:lnTo>
                  <a:lnTo>
                    <a:pt x="0" y="1455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07" name="Google Shape;107;p14"/>
            <p:cNvSpPr txBox="1"/>
            <p:nvPr/>
          </p:nvSpPr>
          <p:spPr>
            <a:xfrm>
              <a:off x="-65213" y="-237518"/>
              <a:ext cx="1577472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9" name="Google Shape;109;p14"/>
          <p:cNvSpPr txBox="1"/>
          <p:nvPr/>
        </p:nvSpPr>
        <p:spPr>
          <a:xfrm>
            <a:off x="627481" y="1277150"/>
            <a:ext cx="1210362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Проблема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10698336" y="2355567"/>
            <a:ext cx="6317666" cy="672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Некоторые люди имеют аллергические реакции на определенные составляющие кремов для рук, что ограничивает их возможности при выборе продукта</a:t>
            </a:r>
            <a:r>
              <a:rPr lang="en-US" sz="24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.</a:t>
            </a:r>
          </a:p>
          <a:p>
            <a:pPr lvl="0">
              <a:lnSpc>
                <a:spcPct val="140000"/>
              </a:lnSpc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  <a:ea typeface="Libre Franklin Light"/>
              <a:cs typeface="Times New Roman" panose="02020603050405020304" pitchFamily="18" charset="0"/>
              <a:sym typeface="Libre Franklin Light"/>
            </a:endParaRPr>
          </a:p>
          <a:p>
            <a:pPr lvl="0">
              <a:lnSpc>
                <a:spcPct val="140000"/>
              </a:lnSpc>
            </a:pP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Существует недостаток вариантов и разнообразия кремов для рук, доступных на рынке, что затрудняет поиск подходящего продукта для каждого потребителя.</a:t>
            </a: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  <a:ea typeface="Libre Franklin Light"/>
              <a:cs typeface="Times New Roman" panose="02020603050405020304" pitchFamily="18" charset="0"/>
              <a:sym typeface="Libre Franklin Light"/>
            </a:endParaRPr>
          </a:p>
          <a:p>
            <a:pPr lvl="0">
              <a:lnSpc>
                <a:spcPct val="140000"/>
              </a:lnSpc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  <a:ea typeface="Libre Franklin Light"/>
              <a:cs typeface="Times New Roman" panose="02020603050405020304" pitchFamily="18" charset="0"/>
              <a:sym typeface="Libre Franklin Light"/>
            </a:endParaRPr>
          </a:p>
          <a:p>
            <a:pPr lvl="0">
              <a:lnSpc>
                <a:spcPct val="140000"/>
              </a:lnSpc>
            </a:pP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Цены на некоторые кремы для рук могут быть слишком высокими, что делает их недоступными для некоторых покупателей.</a:t>
            </a:r>
            <a:endParaRPr sz="2400" b="0" i="0" u="none" strike="noStrike" cap="none" dirty="0">
              <a:solidFill>
                <a:srgbClr val="FFFFFF"/>
              </a:solidFill>
              <a:latin typeface="Times New Roman" panose="02020603050405020304" pitchFamily="18" charset="0"/>
              <a:ea typeface="Libre Franklin Light"/>
              <a:cs typeface="Times New Roman" panose="02020603050405020304" pitchFamily="18" charset="0"/>
              <a:sym typeface="Libre Franklin Ligh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B0B6F7-1607-944F-8A16-BD31E463C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8659"/>
            <a:ext cx="10227600" cy="5646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6A5753-C1C6-8A6A-4317-C667BFD80BCA}"/>
              </a:ext>
            </a:extLst>
          </p:cNvPr>
          <p:cNvSpPr txBox="1"/>
          <p:nvPr/>
        </p:nvSpPr>
        <p:spPr>
          <a:xfrm>
            <a:off x="17778339" y="9695875"/>
            <a:ext cx="50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94E5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5"/>
          <p:cNvGrpSpPr/>
          <p:nvPr/>
        </p:nvGrpSpPr>
        <p:grpSpPr>
          <a:xfrm>
            <a:off x="8109318" y="267411"/>
            <a:ext cx="1604292" cy="1397488"/>
            <a:chOff x="0" y="-9525"/>
            <a:chExt cx="812800" cy="708025"/>
          </a:xfrm>
        </p:grpSpPr>
        <p:sp>
          <p:nvSpPr>
            <p:cNvPr id="117" name="Google Shape;117;p1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18" name="Google Shape;118;p15"/>
            <p:cNvSpPr txBox="1"/>
            <p:nvPr/>
          </p:nvSpPr>
          <p:spPr>
            <a:xfrm>
              <a:off x="114300" y="-9525"/>
              <a:ext cx="5842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FFFFFF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01.</a:t>
              </a:r>
              <a:endParaRPr dirty="0"/>
            </a:p>
          </p:txBody>
        </p:sp>
      </p:grpSp>
      <p:grpSp>
        <p:nvGrpSpPr>
          <p:cNvPr id="119" name="Google Shape;119;p15"/>
          <p:cNvGrpSpPr/>
          <p:nvPr/>
        </p:nvGrpSpPr>
        <p:grpSpPr>
          <a:xfrm>
            <a:off x="8109318" y="3523105"/>
            <a:ext cx="1604292" cy="1397488"/>
            <a:chOff x="0" y="-9525"/>
            <a:chExt cx="812800" cy="708025"/>
          </a:xfrm>
        </p:grpSpPr>
        <p:sp>
          <p:nvSpPr>
            <p:cNvPr id="120" name="Google Shape;120;p1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1" name="Google Shape;121;p15"/>
            <p:cNvSpPr txBox="1"/>
            <p:nvPr/>
          </p:nvSpPr>
          <p:spPr>
            <a:xfrm>
              <a:off x="114300" y="-9525"/>
              <a:ext cx="5842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FFFFFF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02.</a:t>
              </a:r>
              <a:endParaRPr dirty="0"/>
            </a:p>
          </p:txBody>
        </p:sp>
      </p:grpSp>
      <p:grpSp>
        <p:nvGrpSpPr>
          <p:cNvPr id="122" name="Google Shape;122;p15"/>
          <p:cNvGrpSpPr/>
          <p:nvPr/>
        </p:nvGrpSpPr>
        <p:grpSpPr>
          <a:xfrm>
            <a:off x="8109318" y="7203089"/>
            <a:ext cx="1604292" cy="1397488"/>
            <a:chOff x="0" y="-9525"/>
            <a:chExt cx="812800" cy="708025"/>
          </a:xfrm>
        </p:grpSpPr>
        <p:sp>
          <p:nvSpPr>
            <p:cNvPr id="123" name="Google Shape;123;p1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4" name="Google Shape;124;p15"/>
            <p:cNvSpPr txBox="1"/>
            <p:nvPr/>
          </p:nvSpPr>
          <p:spPr>
            <a:xfrm>
              <a:off x="114300" y="-9525"/>
              <a:ext cx="5842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FFFFFF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03.</a:t>
              </a:r>
              <a:endParaRPr dirty="0"/>
            </a:p>
          </p:txBody>
        </p:sp>
      </p:grpSp>
      <p:grpSp>
        <p:nvGrpSpPr>
          <p:cNvPr id="125" name="Google Shape;125;p15"/>
          <p:cNvGrpSpPr/>
          <p:nvPr/>
        </p:nvGrpSpPr>
        <p:grpSpPr>
          <a:xfrm>
            <a:off x="561549" y="-614511"/>
            <a:ext cx="6914773" cy="10224009"/>
            <a:chOff x="0" y="-47625"/>
            <a:chExt cx="635000" cy="938895"/>
          </a:xfrm>
        </p:grpSpPr>
        <p:sp>
          <p:nvSpPr>
            <p:cNvPr id="126" name="Google Shape;126;p15"/>
            <p:cNvSpPr/>
            <p:nvPr/>
          </p:nvSpPr>
          <p:spPr>
            <a:xfrm>
              <a:off x="0" y="0"/>
              <a:ext cx="606628" cy="891270"/>
            </a:xfrm>
            <a:custGeom>
              <a:avLst/>
              <a:gdLst/>
              <a:ahLst/>
              <a:cxnLst/>
              <a:rect l="l" t="t" r="r" b="b"/>
              <a:pathLst>
                <a:path w="606628" h="891270" extrusionOk="0">
                  <a:moveTo>
                    <a:pt x="606628" y="0"/>
                  </a:moveTo>
                  <a:lnTo>
                    <a:pt x="606628" y="776970"/>
                  </a:lnTo>
                  <a:lnTo>
                    <a:pt x="303314" y="891270"/>
                  </a:lnTo>
                  <a:lnTo>
                    <a:pt x="0" y="776970"/>
                  </a:lnTo>
                  <a:lnTo>
                    <a:pt x="0" y="0"/>
                  </a:lnTo>
                  <a:lnTo>
                    <a:pt x="606628" y="0"/>
                  </a:lnTo>
                  <a:close/>
                </a:path>
              </a:pathLst>
            </a:custGeom>
            <a:solidFill>
              <a:srgbClr val="014E97"/>
            </a:solidFill>
            <a:ln>
              <a:noFill/>
            </a:ln>
          </p:spPr>
        </p:sp>
        <p:sp>
          <p:nvSpPr>
            <p:cNvPr id="127" name="Google Shape;127;p15"/>
            <p:cNvSpPr txBox="1"/>
            <p:nvPr/>
          </p:nvSpPr>
          <p:spPr>
            <a:xfrm>
              <a:off x="0" y="-47625"/>
              <a:ext cx="635000" cy="746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15"/>
          <p:cNvSpPr txBox="1"/>
          <p:nvPr/>
        </p:nvSpPr>
        <p:spPr>
          <a:xfrm>
            <a:off x="12268134" y="3898683"/>
            <a:ext cx="34338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Услуга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10424003" y="4588011"/>
            <a:ext cx="7602738" cy="215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6"/>
              </a:lnSpc>
            </a:pPr>
            <a:r>
              <a:rPr lang="ru-RU" sz="2499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Предоставление консультации специалиста, информации о составе продукта, его свойствах и способе применения, а также индивидуальный подход к каждому клиенту при выборе и использовании крема.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12268134" y="317277"/>
            <a:ext cx="34338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Технология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0424003" y="1046855"/>
            <a:ext cx="7122158" cy="269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6"/>
              </a:lnSpc>
            </a:pPr>
            <a:r>
              <a:rPr lang="ru-RU" sz="2499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Разработка технологии, которая включает исследование и разработку новых ингредиентов и формул, определение правильного соотношения их концентраций, процесс стерилизации, упаковку и маркировку.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2254780" y="7203089"/>
            <a:ext cx="39411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Продукт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0430430" y="7747006"/>
            <a:ext cx="7602739" cy="215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6"/>
              </a:lnSpc>
            </a:pPr>
            <a:r>
              <a:rPr lang="ru-RU" sz="2499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Крем для рук является продуктом личной гигиены и косметики.</a:t>
            </a:r>
            <a:r>
              <a:rPr lang="en-US" sz="2499" b="0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 </a:t>
            </a:r>
            <a:r>
              <a:rPr lang="ru-RU" sz="2499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Наши клиенты могут выбирать продукты в зависимости от своих предпочтений, потребностей и типа кожи.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741839" y="3164064"/>
            <a:ext cx="6322206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7500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Базовая бизнес-идея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5" name="Google Shape;135;p15"/>
          <p:cNvCxnSpPr/>
          <p:nvPr/>
        </p:nvCxnSpPr>
        <p:spPr>
          <a:xfrm rot="5400000">
            <a:off x="1844195" y="564368"/>
            <a:ext cx="4017752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FFFC5D-5263-2FDC-B300-A43BFAB5239D}"/>
              </a:ext>
            </a:extLst>
          </p:cNvPr>
          <p:cNvSpPr txBox="1"/>
          <p:nvPr/>
        </p:nvSpPr>
        <p:spPr>
          <a:xfrm>
            <a:off x="17778339" y="9695875"/>
            <a:ext cx="50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E97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F4587F-B3EA-59BF-2517-322EC0452C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73" b="27482"/>
          <a:stretch/>
        </p:blipFill>
        <p:spPr>
          <a:xfrm>
            <a:off x="555463" y="5998485"/>
            <a:ext cx="9509627" cy="3954547"/>
          </a:xfrm>
          <a:prstGeom prst="rect">
            <a:avLst/>
          </a:prstGeom>
        </p:spPr>
      </p:pic>
      <p:sp>
        <p:nvSpPr>
          <p:cNvPr id="201" name="Google Shape;201;p20"/>
          <p:cNvSpPr txBox="1"/>
          <p:nvPr/>
        </p:nvSpPr>
        <p:spPr>
          <a:xfrm>
            <a:off x="10403383" y="4815498"/>
            <a:ext cx="3998684" cy="51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6"/>
              </a:lnSpc>
            </a:pPr>
            <a:r>
              <a:rPr lang="ru-RU" sz="2399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Проблемы</a:t>
            </a:r>
            <a:endParaRPr dirty="0"/>
          </a:p>
        </p:txBody>
      </p:sp>
      <p:sp>
        <p:nvSpPr>
          <p:cNvPr id="202" name="Google Shape;202;p20"/>
          <p:cNvSpPr txBox="1"/>
          <p:nvPr/>
        </p:nvSpPr>
        <p:spPr>
          <a:xfrm>
            <a:off x="10400724" y="7717323"/>
            <a:ext cx="5323543" cy="51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6"/>
              </a:lnSpc>
            </a:pPr>
            <a:r>
              <a:rPr lang="ru-RU" sz="2399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Уникальное ценностное предложение</a:t>
            </a:r>
            <a:endParaRPr dirty="0"/>
          </a:p>
        </p:txBody>
      </p:sp>
      <p:sp>
        <p:nvSpPr>
          <p:cNvPr id="204" name="Google Shape;204;p20"/>
          <p:cNvSpPr txBox="1"/>
          <p:nvPr/>
        </p:nvSpPr>
        <p:spPr>
          <a:xfrm>
            <a:off x="555463" y="335425"/>
            <a:ext cx="1634016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>
              <a:lnSpc>
                <a:spcPct val="120000"/>
              </a:lnSpc>
              <a:buFont typeface="Arial"/>
              <a:buNone/>
            </a:pPr>
            <a:r>
              <a:rPr lang="ru-RU" sz="7500" dirty="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Описание </a:t>
            </a:r>
            <a:r>
              <a:rPr lang="ru-RU" sz="7500" dirty="0" smtClean="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продукта и потребителей</a:t>
            </a:r>
            <a:endParaRPr sz="7500" dirty="0">
              <a:solidFill>
                <a:srgbClr val="FFFFFF"/>
              </a:solidFill>
              <a:latin typeface="Libre Baskerville"/>
              <a:ea typeface="Libre Baskerville"/>
              <a:cs typeface="Libre Baskerville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10403383" y="1391101"/>
            <a:ext cx="535351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ru-RU" sz="24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</a:rPr>
              <a:t>Потребительские сегменты</a:t>
            </a:r>
            <a:endParaRPr sz="2400" dirty="0">
              <a:solidFill>
                <a:srgbClr val="FFFFFF"/>
              </a:solidFill>
              <a:latin typeface="Libre Franklin Light"/>
              <a:ea typeface="Libre Franklin Light"/>
              <a:cs typeface="Libre Franklin Light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10400724" y="5707864"/>
            <a:ext cx="788727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20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Когда клиент испытывают раны, трещины или шелушение кожи рук, наш продукт поможет решить проблему  восстановления и заживления кожи с помощью активных компонентов, которые способствуют регенерации кожи. </a:t>
            </a:r>
          </a:p>
        </p:txBody>
      </p:sp>
      <p:cxnSp>
        <p:nvCxnSpPr>
          <p:cNvPr id="208" name="Google Shape;208;p20"/>
          <p:cNvCxnSpPr/>
          <p:nvPr/>
        </p:nvCxnSpPr>
        <p:spPr>
          <a:xfrm>
            <a:off x="10403383" y="2015327"/>
            <a:ext cx="649224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9" name="Google Shape;209;p20"/>
          <p:cNvCxnSpPr/>
          <p:nvPr/>
        </p:nvCxnSpPr>
        <p:spPr>
          <a:xfrm>
            <a:off x="10403383" y="5370014"/>
            <a:ext cx="649224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0" name="Google Shape;210;p20"/>
          <p:cNvCxnSpPr/>
          <p:nvPr/>
        </p:nvCxnSpPr>
        <p:spPr>
          <a:xfrm>
            <a:off x="10403383" y="8339949"/>
            <a:ext cx="649224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Google Shape;211;p20"/>
          <p:cNvSpPr/>
          <p:nvPr/>
        </p:nvSpPr>
        <p:spPr>
          <a:xfrm>
            <a:off x="16207359" y="-909100"/>
            <a:ext cx="3140317" cy="2666780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2994E5"/>
          </a:solidFill>
          <a:ln>
            <a:noFill/>
          </a:ln>
        </p:spPr>
      </p:sp>
      <p:sp>
        <p:nvSpPr>
          <p:cNvPr id="212" name="Google Shape;212;p20"/>
          <p:cNvSpPr/>
          <p:nvPr/>
        </p:nvSpPr>
        <p:spPr>
          <a:xfrm>
            <a:off x="-640105" y="8509524"/>
            <a:ext cx="2172366" cy="1844789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2994E5"/>
          </a:solidFill>
          <a:ln>
            <a:noFill/>
          </a:ln>
        </p:spPr>
      </p:sp>
      <p:sp>
        <p:nvSpPr>
          <p:cNvPr id="4" name="Google Shape;207;p20">
            <a:extLst>
              <a:ext uri="{FF2B5EF4-FFF2-40B4-BE49-F238E27FC236}">
                <a16:creationId xmlns:a16="http://schemas.microsoft.com/office/drawing/2014/main" id="{00C713CC-AF20-360D-CB36-61E14755DEB9}"/>
              </a:ext>
            </a:extLst>
          </p:cNvPr>
          <p:cNvSpPr txBox="1"/>
          <p:nvPr/>
        </p:nvSpPr>
        <p:spPr>
          <a:xfrm>
            <a:off x="10403383" y="2360533"/>
            <a:ext cx="8196077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20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Возрастной сегмент: Молодые люди, взрослые и пожилые люди</a:t>
            </a:r>
          </a:p>
          <a:p>
            <a:pPr lvl="0">
              <a:lnSpc>
                <a:spcPct val="140000"/>
              </a:lnSpc>
            </a:pPr>
            <a:r>
              <a:rPr lang="ru-RU" sz="20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Профессиональные потребители: Люди, работающие в отраслях с высокой нагрузкой на руки</a:t>
            </a:r>
          </a:p>
          <a:p>
            <a:pPr lvl="0">
              <a:lnSpc>
                <a:spcPct val="140000"/>
              </a:lnSpc>
            </a:pPr>
            <a:r>
              <a:rPr lang="ru-RU" sz="20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Экологически осознанные потребители: Люди, интересующиеся экологической устойчивостью и натуральными ингредиентами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D859BC-BE8B-76E3-2905-F2A530EC1C20}"/>
              </a:ext>
            </a:extLst>
          </p:cNvPr>
          <p:cNvSpPr txBox="1"/>
          <p:nvPr/>
        </p:nvSpPr>
        <p:spPr>
          <a:xfrm>
            <a:off x="10330923" y="8570904"/>
            <a:ext cx="7451847" cy="908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2000" dirty="0">
                <a:solidFill>
                  <a:srgbClr val="FFFFFF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В результате клиент получит здоровые, ухоженные и гладкие руки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DF4C1E-84B5-378A-1777-0B7BAD95F3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10272"/>
          <a:stretch/>
        </p:blipFill>
        <p:spPr>
          <a:xfrm>
            <a:off x="555463" y="1908166"/>
            <a:ext cx="9509627" cy="39545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749FD0-D731-5B26-1DFA-2D0D8F64FF8A}"/>
              </a:ext>
            </a:extLst>
          </p:cNvPr>
          <p:cNvSpPr txBox="1"/>
          <p:nvPr/>
        </p:nvSpPr>
        <p:spPr>
          <a:xfrm>
            <a:off x="17802402" y="9719938"/>
            <a:ext cx="50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29"/>
          <p:cNvGrpSpPr/>
          <p:nvPr/>
        </p:nvGrpSpPr>
        <p:grpSpPr>
          <a:xfrm>
            <a:off x="1" y="2443168"/>
            <a:ext cx="7071989" cy="7843832"/>
            <a:chOff x="0" y="-47625"/>
            <a:chExt cx="3053326" cy="1488777"/>
          </a:xfrm>
        </p:grpSpPr>
        <p:sp>
          <p:nvSpPr>
            <p:cNvPr id="358" name="Google Shape;358;p29"/>
            <p:cNvSpPr/>
            <p:nvPr/>
          </p:nvSpPr>
          <p:spPr>
            <a:xfrm>
              <a:off x="0" y="0"/>
              <a:ext cx="3053326" cy="1441152"/>
            </a:xfrm>
            <a:custGeom>
              <a:avLst/>
              <a:gdLst/>
              <a:ahLst/>
              <a:cxnLst/>
              <a:rect l="l" t="t" r="r" b="b"/>
              <a:pathLst>
                <a:path w="3053326" h="1441152" extrusionOk="0">
                  <a:moveTo>
                    <a:pt x="0" y="0"/>
                  </a:moveTo>
                  <a:lnTo>
                    <a:pt x="3053326" y="0"/>
                  </a:lnTo>
                  <a:lnTo>
                    <a:pt x="3053326" y="1441152"/>
                  </a:lnTo>
                  <a:lnTo>
                    <a:pt x="0" y="1441152"/>
                  </a:lnTo>
                  <a:close/>
                </a:path>
              </a:pathLst>
            </a:custGeom>
            <a:solidFill>
              <a:srgbClr val="014E97"/>
            </a:solidFill>
            <a:ln>
              <a:noFill/>
            </a:ln>
          </p:spPr>
        </p:sp>
        <p:sp>
          <p:nvSpPr>
            <p:cNvPr id="359" name="Google Shape;359;p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29"/>
          <p:cNvSpPr txBox="1"/>
          <p:nvPr/>
        </p:nvSpPr>
        <p:spPr>
          <a:xfrm>
            <a:off x="312249" y="586530"/>
            <a:ext cx="7604582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0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Конкуренты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E65ACB-0F57-08DB-1C6C-4D01974C60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981891"/>
              </p:ext>
            </p:extLst>
          </p:nvPr>
        </p:nvGraphicFramePr>
        <p:xfrm>
          <a:off x="6117771" y="391885"/>
          <a:ext cx="12774480" cy="9503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F53A00-0700-3D31-2314-AF08C43229C6}"/>
              </a:ext>
            </a:extLst>
          </p:cNvPr>
          <p:cNvSpPr txBox="1"/>
          <p:nvPr/>
        </p:nvSpPr>
        <p:spPr>
          <a:xfrm>
            <a:off x="312249" y="3335833"/>
            <a:ext cx="637530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компания должна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следить за трендами рынка и потребностями потребителей, а также регулярно проводить исследования и разработки новых формул и ингредиентов, чтобы предложить клиентам наиболее инновационный и эффективный продукт. Разработка уникального дизайна упаковки и проведение рекламной кампании также могут способствовать привлечению внимания и созданию преимущества перед конкурентами.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6FC0A-06A4-3D91-6597-25827BD9F1F7}"/>
              </a:ext>
            </a:extLst>
          </p:cNvPr>
          <p:cNvSpPr txBox="1"/>
          <p:nvPr/>
        </p:nvSpPr>
        <p:spPr>
          <a:xfrm>
            <a:off x="17802402" y="9719938"/>
            <a:ext cx="50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400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E97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/>
        </p:nvSpPr>
        <p:spPr>
          <a:xfrm>
            <a:off x="4580862" y="215205"/>
            <a:ext cx="866455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7500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Бизнес-модель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9" name="Google Shape;219;p21"/>
          <p:cNvCxnSpPr/>
          <p:nvPr/>
        </p:nvCxnSpPr>
        <p:spPr>
          <a:xfrm>
            <a:off x="-2548518" y="907702"/>
            <a:ext cx="649224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0" name="Google Shape;220;p21"/>
          <p:cNvCxnSpPr/>
          <p:nvPr/>
        </p:nvCxnSpPr>
        <p:spPr>
          <a:xfrm>
            <a:off x="13991409" y="945802"/>
            <a:ext cx="649224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BE8C629-D674-9362-F6DD-7E514B530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385256"/>
              </p:ext>
            </p:extLst>
          </p:nvPr>
        </p:nvGraphicFramePr>
        <p:xfrm>
          <a:off x="0" y="1600200"/>
          <a:ext cx="18288000" cy="886953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93621436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43563279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7636824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229533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10622295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625825889"/>
                    </a:ext>
                  </a:extLst>
                </a:gridCol>
              </a:tblGrid>
              <a:tr h="3825738">
                <a:tc rowSpan="2"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Ключевые партнеры: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1. Поставщики сырья для производства крема ( производители масел, экстрактов).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2. Производители упаковки 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3.  Промоутеры и маркетинговые агентства.</a:t>
                      </a:r>
                      <a:endParaRPr lang="ru-RU" sz="18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Ключевые виды деятельности: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1. Разработка формулы и рецептуры крема для рук.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2. Производство и переработка компонентов для крема.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3. Маркетинговые и рекламные кампании для привлечения клиентов.</a:t>
                      </a:r>
                    </a:p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4. Проведение мастер классов для клиентов</a:t>
                      </a:r>
                      <a:endParaRPr lang="ru-RU" sz="18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Ценностное предложение: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1. Натуральные и качественные ингредиенты.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2. Безопасность и </a:t>
                      </a:r>
                      <a:r>
                        <a:rPr lang="ru-RU" sz="1800" b="0" u="none" strike="noStrike" cap="none" dirty="0" err="1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гипоаллергенность</a:t>
                      </a: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 продукта.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3. Разнообразие ароматов и текстур для удовлетворения различных предпочтений клиентов.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4. Комплексный уход за кожей рук, включающий увлажнение, питание, защиту и восстановление.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Взаимоотношения с клиентами: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1. Постоянное общение с клиентами для получения обратной связи и предложений по улучшению продукта.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2. Предоставление консультаций и рекомендаций по использованию крема для достижения наилучшего результата.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3. Организация акций, скидок и бонусных программ для постоянных клиентов.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sym typeface="Arial"/>
                        </a:rPr>
                        <a:t>Потребительские сегменты</a:t>
                      </a:r>
                    </a:p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ru-RU" sz="1800" b="0" u="none" strike="noStrike" cap="none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1. Молодые </a:t>
                      </a: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люди, взрослые и пожилые люди</a:t>
                      </a:r>
                    </a:p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ru-RU" sz="1800" b="0" u="none" strike="noStrike" cap="none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2. Профессиональные </a:t>
                      </a: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потребители: Люди, работающие в отраслях с высокой нагрузкой на руки</a:t>
                      </a:r>
                    </a:p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ru-RU" sz="1800" b="0" u="none" strike="noStrike" cap="none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3. Экологически </a:t>
                      </a: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Libre Franklin Light"/>
                        </a:rPr>
                        <a:t>осознанные потребители: Люди, интересующиеся экологической устойчивостью и натуральными ингредиентами</a:t>
                      </a:r>
                    </a:p>
                    <a:p>
                      <a:endParaRPr lang="ru-RU" sz="1800" b="0" i="0" u="none" strike="noStrike" cap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04693"/>
                  </a:ext>
                </a:extLst>
              </a:tr>
              <a:tr h="275809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Ключевые ресурсы: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1. Лаборатория и производственные помещения для разработки и производства.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2. Навыки и компетенции в области косметологии.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3. Доступ к качественным сырьевым материалам.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4. Собственная торговая марка и узнаваемый бренд.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Каналы коммуникации и сбыта: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1. Продажа через розничные магазины косметики и аптеки.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2. Онлайн-продажи.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3. Участие в выставках и ярмарках.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4. Рекламные кампании в социальных медиа и на телевидении.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128893"/>
                  </a:ext>
                </a:extLst>
              </a:tr>
              <a:tr h="2102971">
                <a:tc gridSpan="3"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Структура издержек: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1. Затраты на закупку сырья и ингредиентов.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2. Расходы на производство и переработку компонентов.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3. Упаковка и маркировка готовой продукции.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4. Маркетинговые и рекламные расходы.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5. Затраты на транспорт и логистику.</a:t>
                      </a:r>
                      <a:endParaRPr lang="ru-RU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Потоки поступления доходов: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1. Продажа продукции через розничные и онлайн-магазины.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2. Оптовые продажи продукции.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3. Проведение рекламных акций и скидок для привлечения новых клиентов.</a:t>
                      </a:r>
                      <a: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ru-RU" sz="1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800" b="0" u="none" strike="noStrike" cap="non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sym typeface="Arial"/>
                        </a:rPr>
                        <a:t>4. Участие в партнерских программам с другими брендами и компаниями.</a:t>
                      </a:r>
                      <a:endParaRPr lang="ru-RU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500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492E339-ECB7-8399-6560-5BD9B7244281}"/>
              </a:ext>
            </a:extLst>
          </p:cNvPr>
          <p:cNvSpPr txBox="1"/>
          <p:nvPr/>
        </p:nvSpPr>
        <p:spPr>
          <a:xfrm>
            <a:off x="17778339" y="9886890"/>
            <a:ext cx="50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94E5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4D1DF8-C919-031E-9825-E441240A7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13" t="14035" r="7360" b="11015"/>
          <a:stretch/>
        </p:blipFill>
        <p:spPr>
          <a:xfrm>
            <a:off x="12913554" y="6578243"/>
            <a:ext cx="3886280" cy="3209437"/>
          </a:xfrm>
          <a:prstGeom prst="hexagon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106BBE-0AF1-5290-9A4A-022D5B5968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163"/>
          <a:stretch/>
        </p:blipFill>
        <p:spPr>
          <a:xfrm>
            <a:off x="6912151" y="6576918"/>
            <a:ext cx="3886279" cy="3217186"/>
          </a:xfrm>
          <a:prstGeom prst="hexagon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C7619A-663A-FBA8-BB7D-2CB8925E6F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31" b="21015"/>
          <a:stretch/>
        </p:blipFill>
        <p:spPr>
          <a:xfrm>
            <a:off x="875162" y="6675707"/>
            <a:ext cx="4027161" cy="3217187"/>
          </a:xfrm>
          <a:prstGeom prst="hexagon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9C2CEF-70DB-339B-DB01-1B2D68B359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79" t="17939" r="2207" b="-1"/>
          <a:stretch/>
        </p:blipFill>
        <p:spPr>
          <a:xfrm>
            <a:off x="7827686" y="2205333"/>
            <a:ext cx="4080864" cy="3631720"/>
          </a:xfrm>
          <a:prstGeom prst="hexagon">
            <a:avLst>
              <a:gd name="adj" fmla="val 27789"/>
              <a:gd name="vf" fmla="val 115470"/>
            </a:avLst>
          </a:prstGeom>
        </p:spPr>
      </p:pic>
      <p:sp>
        <p:nvSpPr>
          <p:cNvPr id="237" name="Google Shape;237;p23"/>
          <p:cNvSpPr/>
          <p:nvPr/>
        </p:nvSpPr>
        <p:spPr>
          <a:xfrm>
            <a:off x="10759382" y="2182163"/>
            <a:ext cx="4080864" cy="3631720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sp>
        <p:nvSpPr>
          <p:cNvPr id="238" name="Google Shape;238;p23"/>
          <p:cNvSpPr txBox="1"/>
          <p:nvPr/>
        </p:nvSpPr>
        <p:spPr>
          <a:xfrm>
            <a:off x="360955" y="160539"/>
            <a:ext cx="10647764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6000" dirty="0">
                <a:solidFill>
                  <a:srgbClr val="FFFFFF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Информация о лидере и участниках стартап-проекта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875162" y="2486359"/>
            <a:ext cx="10998544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0000"/>
              </a:lnSpc>
            </a:pPr>
            <a:r>
              <a:rPr lang="ru-RU" sz="40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Лидер стартап-проекта: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" name="Google Shape;240;p23"/>
          <p:cNvGrpSpPr/>
          <p:nvPr/>
        </p:nvGrpSpPr>
        <p:grpSpPr>
          <a:xfrm>
            <a:off x="11717988" y="2876127"/>
            <a:ext cx="2171425" cy="2225890"/>
            <a:chOff x="0" y="0"/>
            <a:chExt cx="2227946" cy="2251982"/>
          </a:xfrm>
        </p:grpSpPr>
        <p:sp>
          <p:nvSpPr>
            <p:cNvPr id="241" name="Google Shape;241;p23"/>
            <p:cNvSpPr txBox="1"/>
            <p:nvPr/>
          </p:nvSpPr>
          <p:spPr>
            <a:xfrm>
              <a:off x="0" y="0"/>
              <a:ext cx="2219970" cy="112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 </a:t>
              </a:r>
              <a:r>
                <a:rPr lang="ru-RU" sz="2000" b="1" dirty="0" err="1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Хлякина</a:t>
              </a:r>
              <a:endPara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ea typeface="Libre Franklin"/>
                <a:cs typeface="Times New Roman" panose="02020603050405020304" pitchFamily="18" charset="0"/>
                <a:sym typeface="Libre Franklin"/>
              </a:endParaRP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Ульяна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Александровна</a:t>
              </a:r>
              <a:endParaRPr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2" name="Google Shape;242;p23"/>
            <p:cNvSpPr txBox="1"/>
            <p:nvPr/>
          </p:nvSpPr>
          <p:spPr>
            <a:xfrm>
              <a:off x="7976" y="1434468"/>
              <a:ext cx="2219970" cy="817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 Light"/>
                </a:rPr>
                <a:t>Лидер и коммуникатор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4" name="Google Shape;244;p23"/>
          <p:cNvSpPr/>
          <p:nvPr/>
        </p:nvSpPr>
        <p:spPr>
          <a:xfrm>
            <a:off x="8912352" y="6576917"/>
            <a:ext cx="3554168" cy="3217187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grpSp>
        <p:nvGrpSpPr>
          <p:cNvPr id="245" name="Google Shape;245;p23"/>
          <p:cNvGrpSpPr/>
          <p:nvPr/>
        </p:nvGrpSpPr>
        <p:grpSpPr>
          <a:xfrm>
            <a:off x="9583269" y="6895540"/>
            <a:ext cx="2228375" cy="2888681"/>
            <a:chOff x="-226711" y="-585793"/>
            <a:chExt cx="2625201" cy="3192635"/>
          </a:xfrm>
        </p:grpSpPr>
        <p:sp>
          <p:nvSpPr>
            <p:cNvPr id="246" name="Google Shape;246;p23"/>
            <p:cNvSpPr txBox="1"/>
            <p:nvPr/>
          </p:nvSpPr>
          <p:spPr>
            <a:xfrm>
              <a:off x="-226711" y="-585793"/>
              <a:ext cx="2625201" cy="1616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88" b="1" i="0" u="none" strike="noStrike" cap="none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 </a:t>
              </a: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Коновалова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Виктория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Анатольевна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7" name="Google Shape;247;p23"/>
            <p:cNvSpPr txBox="1"/>
            <p:nvPr/>
          </p:nvSpPr>
          <p:spPr>
            <a:xfrm>
              <a:off x="-2" y="990758"/>
              <a:ext cx="2219970" cy="1616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 Light"/>
                </a:rPr>
                <a:t>Инженер-проектировщик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9" name="Google Shape;249;p23"/>
          <p:cNvSpPr/>
          <p:nvPr/>
        </p:nvSpPr>
        <p:spPr>
          <a:xfrm>
            <a:off x="14733788" y="6576917"/>
            <a:ext cx="3554168" cy="3217187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grpSp>
        <p:nvGrpSpPr>
          <p:cNvPr id="250" name="Google Shape;250;p23"/>
          <p:cNvGrpSpPr/>
          <p:nvPr/>
        </p:nvGrpSpPr>
        <p:grpSpPr>
          <a:xfrm>
            <a:off x="15469018" y="6989764"/>
            <a:ext cx="2139392" cy="2164242"/>
            <a:chOff x="-150202" y="-625413"/>
            <a:chExt cx="2520371" cy="2391967"/>
          </a:xfrm>
        </p:grpSpPr>
        <p:sp>
          <p:nvSpPr>
            <p:cNvPr id="251" name="Google Shape;251;p23"/>
            <p:cNvSpPr txBox="1"/>
            <p:nvPr/>
          </p:nvSpPr>
          <p:spPr>
            <a:xfrm>
              <a:off x="-150202" y="-625413"/>
              <a:ext cx="2520371" cy="1616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88" b="1" i="0" u="none" strike="noStrike" cap="none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 </a:t>
              </a: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Петрова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Елизавета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Дмитриевна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2" name="Google Shape;252;p23"/>
            <p:cNvSpPr txBox="1"/>
            <p:nvPr/>
          </p:nvSpPr>
          <p:spPr>
            <a:xfrm>
              <a:off x="1" y="1227859"/>
              <a:ext cx="2219970" cy="5386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 Light"/>
                </a:rPr>
                <a:t>Маркетолог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4" name="Google Shape;254;p23"/>
          <p:cNvSpPr/>
          <p:nvPr/>
        </p:nvSpPr>
        <p:spPr>
          <a:xfrm>
            <a:off x="2855458" y="6647992"/>
            <a:ext cx="3554168" cy="3217187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grpSp>
        <p:nvGrpSpPr>
          <p:cNvPr id="255" name="Google Shape;255;p23"/>
          <p:cNvGrpSpPr/>
          <p:nvPr/>
        </p:nvGrpSpPr>
        <p:grpSpPr>
          <a:xfrm>
            <a:off x="3723202" y="7217794"/>
            <a:ext cx="1884399" cy="1979383"/>
            <a:chOff x="0" y="0"/>
            <a:chExt cx="2219970" cy="2187658"/>
          </a:xfrm>
        </p:grpSpPr>
        <p:sp>
          <p:nvSpPr>
            <p:cNvPr id="256" name="Google Shape;256;p23"/>
            <p:cNvSpPr txBox="1"/>
            <p:nvPr/>
          </p:nvSpPr>
          <p:spPr>
            <a:xfrm>
              <a:off x="0" y="0"/>
              <a:ext cx="2219970" cy="1616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88" b="1" i="0" u="none" strike="noStrike" cap="none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 </a:t>
              </a: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ea typeface="Libre Franklin"/>
                  <a:cs typeface="Times New Roman" panose="02020603050405020304" pitchFamily="18" charset="0"/>
                  <a:sym typeface="Libre Franklin"/>
                </a:rPr>
                <a:t>Фадеева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Диана</a:t>
              </a:r>
            </a:p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b="1" dirty="0" err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"/>
                </a:rPr>
                <a:t>Рауфовна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7" name="Google Shape;257;p23"/>
            <p:cNvSpPr txBox="1"/>
            <p:nvPr/>
          </p:nvSpPr>
          <p:spPr>
            <a:xfrm>
              <a:off x="0" y="1648963"/>
              <a:ext cx="2219970" cy="5386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7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88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Libre Franklin Light"/>
                </a:rPr>
                <a:t>Финансист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63" name="Google Shape;263;p23"/>
          <p:cNvCxnSpPr>
            <a:cxnSpLocks/>
          </p:cNvCxnSpPr>
          <p:nvPr/>
        </p:nvCxnSpPr>
        <p:spPr>
          <a:xfrm>
            <a:off x="12223583" y="1372785"/>
            <a:ext cx="6064373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239;p23">
            <a:extLst>
              <a:ext uri="{FF2B5EF4-FFF2-40B4-BE49-F238E27FC236}">
                <a16:creationId xmlns:a16="http://schemas.microsoft.com/office/drawing/2014/main" id="{A9D6068D-7474-3D9C-9F00-F97F12E239C9}"/>
              </a:ext>
            </a:extLst>
          </p:cNvPr>
          <p:cNvSpPr txBox="1"/>
          <p:nvPr/>
        </p:nvSpPr>
        <p:spPr>
          <a:xfrm>
            <a:off x="625642" y="5591870"/>
            <a:ext cx="11282908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0000"/>
              </a:lnSpc>
            </a:pPr>
            <a:r>
              <a:rPr lang="ru-RU" sz="4000" dirty="0">
                <a:solidFill>
                  <a:srgbClr val="FFFFFF"/>
                </a:solidFill>
                <a:latin typeface="Times New Roman" panose="02020603050405020304" pitchFamily="18" charset="0"/>
                <a:ea typeface="Libre Franklin Light"/>
                <a:cs typeface="Times New Roman" panose="02020603050405020304" pitchFamily="18" charset="0"/>
                <a:sym typeface="Libre Franklin Light"/>
              </a:rPr>
              <a:t>Команда стартап-проекта: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835398-7AB9-4439-F546-A0C7F1DDB2F1}"/>
              </a:ext>
            </a:extLst>
          </p:cNvPr>
          <p:cNvSpPr txBox="1"/>
          <p:nvPr/>
        </p:nvSpPr>
        <p:spPr>
          <a:xfrm>
            <a:off x="17757467" y="9637358"/>
            <a:ext cx="576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25977"/>
            <a:ext cx="18288000" cy="2997777"/>
          </a:xfrm>
        </p:spPr>
        <p:txBody>
          <a:bodyPr/>
          <a:lstStyle/>
          <a:p>
            <a:r>
              <a:rPr lang="ru-RU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5837" y="4000499"/>
            <a:ext cx="14256328" cy="4675909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    2 545 000   рублей в год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без учета налогов: 1 015 000 рублей в год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Прибыль:  1 530 000  рублей в год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окупаемости: 2 месяца</a:t>
            </a:r>
          </a:p>
          <a:p>
            <a:r>
              <a:rPr lang="ru-RU" sz="36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47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9"/>
          <p:cNvSpPr txBox="1"/>
          <p:nvPr/>
        </p:nvSpPr>
        <p:spPr>
          <a:xfrm>
            <a:off x="8490857" y="4555903"/>
            <a:ext cx="964227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0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Спасибо за внимание</a:t>
            </a:r>
            <a:r>
              <a:rPr lang="en-US" sz="7500" b="0" i="0" u="none" strike="noStrike" cap="none" dirty="0">
                <a:solidFill>
                  <a:srgbClr val="014E97"/>
                </a:solidFill>
                <a:latin typeface="Times New Roman" panose="02020603050405020304" pitchFamily="18" charset="0"/>
                <a:ea typeface="Libre Baskerville"/>
                <a:cs typeface="Times New Roman" panose="02020603050405020304" pitchFamily="18" charset="0"/>
                <a:sym typeface="Libre Baskerville"/>
              </a:rPr>
              <a:t>!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5" name="Google Shape;595;p39"/>
          <p:cNvSpPr/>
          <p:nvPr/>
        </p:nvSpPr>
        <p:spPr>
          <a:xfrm>
            <a:off x="-3796017" y="-962714"/>
            <a:ext cx="6498552" cy="5518617"/>
          </a:xfrm>
          <a:custGeom>
            <a:avLst/>
            <a:gdLst/>
            <a:ahLst/>
            <a:cxnLst/>
            <a:rect l="l" t="t" r="r" b="b"/>
            <a:pathLst>
              <a:path w="6326018" h="5372100" extrusionOk="0">
                <a:moveTo>
                  <a:pt x="4775348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775348" y="5372100"/>
                </a:lnTo>
                <a:lnTo>
                  <a:pt x="6326018" y="2686050"/>
                </a:lnTo>
                <a:lnTo>
                  <a:pt x="4775348" y="0"/>
                </a:lnTo>
                <a:close/>
              </a:path>
            </a:pathLst>
          </a:custGeom>
          <a:solidFill>
            <a:srgbClr val="014E97"/>
          </a:solidFill>
          <a:ln>
            <a:noFill/>
          </a:ln>
        </p:spPr>
      </p:sp>
      <p:sp>
        <p:nvSpPr>
          <p:cNvPr id="596" name="Google Shape;596;p39"/>
          <p:cNvSpPr/>
          <p:nvPr/>
        </p:nvSpPr>
        <p:spPr>
          <a:xfrm>
            <a:off x="1604139" y="-3717100"/>
            <a:ext cx="6360484" cy="5508773"/>
          </a:xfrm>
          <a:custGeom>
            <a:avLst/>
            <a:gdLst/>
            <a:ahLst/>
            <a:cxnLst/>
            <a:rect l="l" t="t" r="r" b="b"/>
            <a:pathLst>
              <a:path w="6202680" h="5372100" extrusionOk="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2994E5"/>
          </a:solidFill>
          <a:ln>
            <a:noFill/>
          </a:ln>
        </p:spPr>
      </p:sp>
      <p:sp>
        <p:nvSpPr>
          <p:cNvPr id="597" name="Google Shape;597;p39"/>
          <p:cNvSpPr/>
          <p:nvPr/>
        </p:nvSpPr>
        <p:spPr>
          <a:xfrm>
            <a:off x="-3657949" y="4904592"/>
            <a:ext cx="6360484" cy="5508773"/>
          </a:xfrm>
          <a:custGeom>
            <a:avLst/>
            <a:gdLst/>
            <a:ahLst/>
            <a:cxnLst/>
            <a:rect l="l" t="t" r="r" b="b"/>
            <a:pathLst>
              <a:path w="6202680" h="5372100" extrusionOk="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2994E5"/>
          </a:solidFill>
          <a:ln>
            <a:noFill/>
          </a:ln>
        </p:spPr>
      </p:sp>
      <p:cxnSp>
        <p:nvCxnSpPr>
          <p:cNvPr id="599" name="Google Shape;599;p39"/>
          <p:cNvCxnSpPr/>
          <p:nvPr/>
        </p:nvCxnSpPr>
        <p:spPr>
          <a:xfrm>
            <a:off x="10708924" y="6115242"/>
            <a:ext cx="7579076" cy="0"/>
          </a:xfrm>
          <a:prstGeom prst="straightConnector1">
            <a:avLst/>
          </a:prstGeom>
          <a:noFill/>
          <a:ln w="38100" cap="flat" cmpd="sng">
            <a:solidFill>
              <a:srgbClr val="014E9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26433D-AB09-54D3-0B02-BA52FF957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071" y="2068666"/>
            <a:ext cx="6498552" cy="5508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478</Words>
  <Application>Microsoft Office PowerPoint</Application>
  <PresentationFormat>Произвольный</PresentationFormat>
  <Paragraphs>82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Libre Franklin</vt:lpstr>
      <vt:lpstr>Libre Franklin Light</vt:lpstr>
      <vt:lpstr>Times New Roman</vt:lpstr>
      <vt:lpstr>Calibri</vt:lpstr>
      <vt:lpstr>Libre Baskerville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Ульяна</dc:creator>
  <cp:lastModifiedBy>Ульяна</cp:lastModifiedBy>
  <cp:revision>10</cp:revision>
  <dcterms:modified xsi:type="dcterms:W3CDTF">2023-12-22T11:54:04Z</dcterms:modified>
</cp:coreProperties>
</file>