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g" ContentType="image/jpeg"/>
  <Default Extension="bmp" ContentType="image/bmp"/>
  <Default Extension="jpeg" ContentType="image/jpeg"/>
  <Default Extension="rels" ContentType="application/vnd.openxmlformats-package.relationships+xml"/>
  <Override PartName="/ppt/slides/slide2.xml" ContentType="application/vnd.openxmlformats-officedocument.presentationml.slide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docProps/core.xml" ContentType="application/vnd.openxmlformats-package.core-properties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"/>
  </p:notesMasterIdLst>
  <p:sldIdLst>
    <p:sldId id="278" r:id="rId3"/>
    <p:sldId id="260" r:id="rId4"/>
    <p:sldId id="280" r:id="rId5"/>
    <p:sldId id="281" r:id="rId6"/>
    <p:sldId id="282" r:id="rId7"/>
    <p:sldId id="283" r:id="rId8"/>
    <p:sldId id="285" r:id="rId9"/>
    <p:sldId id="286" r:id="rId10"/>
    <p:sldId id="287" r:id="rId11"/>
    <p:sldId id="290" r:id="rId12"/>
    <p:sldId id="289" r:id="rId13"/>
  </p:sldIdLst>
  <p:sldSz cx="24384000" cy="13716000" type="custom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SzPct val="100000"/>
      <a:buFontTx/>
      <a:buNone/>
      <a:defRPr kumimoji="0" sz="1800" b="0" i="0" u="none" strike="noStrike" cap="none" spc="0" baseline="0">
        <a:ln>
          <a:noFill/>
        </a:ln>
        <a:solidFill>
          <a:srgbClr val="000000"/>
        </a:solidFill>
        <a:effectLst/>
        <a:uLnTx/>
      </a:defRPr>
    </a:defPPr>
    <a:lvl1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SzPct val="100000"/>
      <a:buFontTx/>
      <a:buNone/>
      <a:defRPr kumimoji="0" sz="4800" b="0" i="0" u="none" strike="noStrike" cap="none" spc="0" baseline="0">
        <a:ln>
          <a:noFill/>
        </a:ln>
        <a:solidFill>
          <a:srgbClr val="000000"/>
        </a:solidFill>
        <a:effectLst/>
        <a:uLnTx/>
        <a:latin typeface="+mn-lt"/>
        <a:ea typeface="+mn-ea"/>
        <a:cs typeface="+mn-cs"/>
        <a:sym typeface="Helvetica"/>
      </a:defRPr>
    </a:lvl1pPr>
    <a:lvl2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SzPct val="100000"/>
      <a:buFontTx/>
      <a:buNone/>
      <a:defRPr kumimoji="0" sz="4800" b="0" i="0" u="none" strike="noStrike" cap="none" spc="0" baseline="0">
        <a:ln>
          <a:noFill/>
        </a:ln>
        <a:solidFill>
          <a:srgbClr val="000000"/>
        </a:solidFill>
        <a:effectLst/>
        <a:uLnTx/>
        <a:latin typeface="+mn-lt"/>
        <a:ea typeface="+mn-ea"/>
        <a:cs typeface="+mn-cs"/>
        <a:sym typeface="Helvetica"/>
      </a:defRPr>
    </a:lvl2pPr>
    <a:lvl3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SzPct val="100000"/>
      <a:buFontTx/>
      <a:buNone/>
      <a:defRPr kumimoji="0" sz="4800" b="0" i="0" u="none" strike="noStrike" cap="none" spc="0" baseline="0">
        <a:ln>
          <a:noFill/>
        </a:ln>
        <a:solidFill>
          <a:srgbClr val="000000"/>
        </a:solidFill>
        <a:effectLst/>
        <a:uLnTx/>
        <a:latin typeface="+mn-lt"/>
        <a:ea typeface="+mn-ea"/>
        <a:cs typeface="+mn-cs"/>
        <a:sym typeface="Helvetica"/>
      </a:defRPr>
    </a:lvl3pPr>
    <a:lvl4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SzPct val="100000"/>
      <a:buFontTx/>
      <a:buNone/>
      <a:defRPr kumimoji="0" sz="4800" b="0" i="0" u="none" strike="noStrike" cap="none" spc="0" baseline="0">
        <a:ln>
          <a:noFill/>
        </a:ln>
        <a:solidFill>
          <a:srgbClr val="000000"/>
        </a:solidFill>
        <a:effectLst/>
        <a:uLnTx/>
        <a:latin typeface="+mn-lt"/>
        <a:ea typeface="+mn-ea"/>
        <a:cs typeface="+mn-cs"/>
        <a:sym typeface="Helvetica"/>
      </a:defRPr>
    </a:lvl4pPr>
    <a:lvl5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SzPct val="100000"/>
      <a:buFontTx/>
      <a:buNone/>
      <a:defRPr kumimoji="0" sz="4800" b="0" i="0" u="none" strike="noStrike" cap="none" spc="0" baseline="0">
        <a:ln>
          <a:noFill/>
        </a:ln>
        <a:solidFill>
          <a:srgbClr val="000000"/>
        </a:solidFill>
        <a:effectLst/>
        <a:uLnTx/>
        <a:latin typeface="+mn-lt"/>
        <a:ea typeface="+mn-ea"/>
        <a:cs typeface="+mn-cs"/>
        <a:sym typeface="Helvetica"/>
      </a:defRPr>
    </a:lvl5pPr>
    <a:lvl6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SzPct val="100000"/>
      <a:buFontTx/>
      <a:buNone/>
      <a:defRPr kumimoji="0" sz="4800" b="0" i="0" u="none" strike="noStrike" cap="none" spc="0" baseline="0">
        <a:ln>
          <a:noFill/>
        </a:ln>
        <a:solidFill>
          <a:srgbClr val="000000"/>
        </a:solidFill>
        <a:effectLst/>
        <a:uLnTx/>
        <a:latin typeface="+mn-lt"/>
        <a:ea typeface="+mn-ea"/>
        <a:cs typeface="+mn-cs"/>
        <a:sym typeface="Helvetica"/>
      </a:defRPr>
    </a:lvl6pPr>
    <a:lvl7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SzPct val="100000"/>
      <a:buFontTx/>
      <a:buNone/>
      <a:defRPr kumimoji="0" sz="4800" b="0" i="0" u="none" strike="noStrike" cap="none" spc="0" baseline="0">
        <a:ln>
          <a:noFill/>
        </a:ln>
        <a:solidFill>
          <a:srgbClr val="000000"/>
        </a:solidFill>
        <a:effectLst/>
        <a:uLnTx/>
        <a:latin typeface="+mn-lt"/>
        <a:ea typeface="+mn-ea"/>
        <a:cs typeface="+mn-cs"/>
        <a:sym typeface="Helvetica"/>
      </a:defRPr>
    </a:lvl7pPr>
    <a:lvl8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SzPct val="100000"/>
      <a:buFontTx/>
      <a:buNone/>
      <a:defRPr kumimoji="0" sz="4800" b="0" i="0" u="none" strike="noStrike" cap="none" spc="0" baseline="0">
        <a:ln>
          <a:noFill/>
        </a:ln>
        <a:solidFill>
          <a:srgbClr val="000000"/>
        </a:solidFill>
        <a:effectLst/>
        <a:uLnTx/>
        <a:latin typeface="+mn-lt"/>
        <a:ea typeface="+mn-ea"/>
        <a:cs typeface="+mn-cs"/>
        <a:sym typeface="Helvetica"/>
      </a:defRPr>
    </a:lvl8pPr>
    <a:lvl9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SzPct val="100000"/>
      <a:buFontTx/>
      <a:buNone/>
      <a:defRPr kumimoji="0" sz="4800" b="0" i="0" u="none" strike="noStrike" cap="none" spc="0" baseline="0">
        <a:ln>
          <a:noFill/>
        </a:ln>
        <a:solidFill>
          <a:srgbClr val="000000"/>
        </a:solidFill>
        <a:effectLst/>
        <a:uLnTx/>
        <a:latin typeface="+mn-lt"/>
        <a:ea typeface="+mn-ea"/>
        <a:cs typeface="+mn-cs"/>
        <a:sym typeface="Helvetica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/>
      <a:tcStyle>
        <a:tcBdr/>
        <a:fill>
          <a:solidFill>
            <a:srgbClr val="E6F0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/>
      <a:tcStyle>
        <a:tcBdr/>
        <a:fill>
          <a:solidFill>
            <a:srgbClr val="EAF8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CDDF"/>
          </a:solidFill>
        </a:fill>
      </a:tcStyle>
    </a:wholeTbl>
    <a:band2H>
      <a:tcTxStyle/>
      <a:tcStyle>
        <a:tcBdr/>
        <a:fill>
          <a:solidFill>
            <a:srgbClr val="FFE8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300" autoAdjust="0"/>
  </p:normalViewPr>
  <p:slideViewPr>
    <p:cSldViewPr snapToGrid="0">
      <p:cViewPr varScale="1">
        <p:scale>
          <a:sx n="39" d="100"/>
          <a:sy n="39" d="100"/>
        </p:scale>
        <p:origin x="132" y="540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tableStyles" Target="tableStyles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169" name="Shape 169"/>
          <p:cNvSpPr>
            <a:spLocks noGrp="1" noEditPoints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 sldNum="0" hdr="0" ftr="0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Уровень текста 1…"/>
          <p:cNvSpPr>
            <a:spLocks noGrp="1" noEditPoints="1"/>
          </p:cNvSpPr>
          <p:nvPr>
            <p:ph type="body" sz="quarter" idx="1" hasCustomPrompt="1"/>
          </p:nvPr>
        </p:nvSpPr>
        <p:spPr>
          <a:xfrm>
            <a:off x="1201340" y="11859862"/>
            <a:ext cx="21971005" cy="636981"/>
          </a:xfrm>
          <a:prstGeom prst="rect">
            <a:avLst/>
          </a:prstGeom>
        </p:spPr>
        <p:txBody>
          <a:bodyPr lIns="45718" tIns="45718" rIns="45718" bIns="45718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Pct val="100000"/>
              <a:buNone/>
              <a:defRPr sz="3600" b="1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sz="3600" b="1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sz="3600" b="1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sz="3600" b="1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sz="3600" b="1"/>
            </a:lvl5pPr>
          </a:lstStyle>
          <a:p>
            <a:pPr lvl="0"/>
            <a:r>
              <a:t>Автор и дата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12" name="Заголовок презентации"/>
          <p:cNvSpPr>
            <a:spLocks noGrp="1" noEditPoints="1"/>
          </p:cNvSpPr>
          <p:nvPr>
            <p:ph type="title" hasCustomPrompt="1"/>
          </p:nvPr>
        </p:nvSpPr>
        <p:spPr>
          <a:xfrm>
            <a:off x="1206496" y="2574991"/>
            <a:ext cx="21971005" cy="4648203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Заголовок презентации</a:t>
            </a:r>
          </a:p>
        </p:txBody>
      </p:sp>
      <p:sp>
        <p:nvSpPr>
          <p:cNvPr id="13" name="Уровень текста 1…"/>
          <p:cNvSpPr>
            <a:spLocks noGrp="1" noEditPoints="1"/>
          </p:cNvSpPr>
          <p:nvPr>
            <p:ph type="body" sz="quarter" idx="21" hasCustomPrompt="1"/>
          </p:nvPr>
        </p:nvSpPr>
        <p:spPr>
          <a:xfrm>
            <a:off x="1201342" y="7223190"/>
            <a:ext cx="21971002" cy="1905003"/>
          </a:xfrm>
          <a:prstGeom prst="rect">
            <a:avLst/>
          </a:prstGeom>
        </p:spPr>
        <p:txBody>
          <a:bodyPr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Pct val="100000"/>
              <a:buNone/>
              <a:defRPr sz="5500" b="1"/>
            </a:lvl1pPr>
          </a:lstStyle>
          <a:p>
            <a:pPr lvl="0"/>
            <a:r>
              <a:t>Подзаголовок презентации</a:t>
            </a:r>
          </a:p>
        </p:txBody>
      </p:sp>
      <p:sp>
        <p:nvSpPr>
          <p:cNvPr id="14" name="Номер слайда"/>
          <p:cNvSpPr>
            <a:spLocks noGrp="1" noEditPoints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Ovr>
    <a:masterClrMapping/>
  </p:clrMapOvr>
  <p:transition spd="med"/>
  <p:hf dt="0"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 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Авокадо и лаймы"/>
          <p:cNvSpPr>
            <a:spLocks noGrp="1" noEditPoints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 spcCol="38100">
            <a:noAutofit/>
          </a:bodyPr>
          <a:lstStyle/>
          <a:p>
            <a:pPr lvl="0"/>
          </a:p>
        </p:txBody>
      </p:sp>
      <p:sp>
        <p:nvSpPr>
          <p:cNvPr id="22" name="Заголовок презентации"/>
          <p:cNvSpPr>
            <a:spLocks noGrp="1" noEditPoints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Заголовок презентации</a:t>
            </a:r>
          </a:p>
        </p:txBody>
      </p:sp>
      <p:sp>
        <p:nvSpPr>
          <p:cNvPr id="23" name="Уровень текста 1…"/>
          <p:cNvSpPr>
            <a:spLocks noGrp="1" noEditPoints="1"/>
          </p:cNvSpPr>
          <p:nvPr>
            <p:ph type="body" sz="quarter" idx="1" hasCustomPrompt="1"/>
          </p:nvPr>
        </p:nvSpPr>
        <p:spPr>
          <a:xfrm>
            <a:off x="1207690" y="1106137"/>
            <a:ext cx="21968621" cy="636981"/>
          </a:xfrm>
          <a:prstGeom prst="rect">
            <a:avLst/>
          </a:prstGeom>
        </p:spPr>
        <p:txBody>
          <a:bodyPr lIns="45718" tIns="45718" rIns="45718" bIns="45718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Pct val="100000"/>
              <a:buNone/>
              <a:defRPr sz="3600" b="1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sz="3600" b="1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sz="3600" b="1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sz="3600" b="1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sz="3600" b="1"/>
            </a:lvl5pPr>
          </a:lstStyle>
          <a:p>
            <a:pPr lvl="0"/>
            <a:r>
              <a:t>Автор и дата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24" name="Уровень текста 1…"/>
          <p:cNvSpPr>
            <a:spLocks noGrp="1" noEditPoints="1"/>
          </p:cNvSpPr>
          <p:nvPr>
            <p:ph type="body" sz="quarter" idx="22" hasCustomPrompt="1"/>
          </p:nvPr>
        </p:nvSpPr>
        <p:spPr>
          <a:xfrm>
            <a:off x="1206500" y="11609909"/>
            <a:ext cx="21971000" cy="1116954"/>
          </a:xfrm>
          <a:prstGeom prst="rect">
            <a:avLst/>
          </a:prstGeom>
        </p:spPr>
        <p:txBody>
          <a:bodyPr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Pct val="100000"/>
              <a:buNone/>
              <a:defRPr sz="5500" b="1"/>
            </a:lvl1pPr>
          </a:lstStyle>
          <a:p>
            <a:pPr lvl="0"/>
            <a:r>
              <a:t>Подзаголовок презентации</a:t>
            </a:r>
          </a:p>
        </p:txBody>
      </p:sp>
      <p:sp>
        <p:nvSpPr>
          <p:cNvPr id="25" name="Номер слайда"/>
          <p:cNvSpPr>
            <a:spLocks noGrp="1" noEditPoints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Ovr>
    <a:masterClrMapping/>
  </p:clrMapOvr>
  <p:transition spd="med"/>
  <p:hf dt="0"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 фото (вариан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Тарелка с рублеными котлетами из лосося, салатом и хумусом"/>
          <p:cNvSpPr>
            <a:spLocks noGrp="1" noEditPoints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 spcCol="38100">
            <a:noAutofit/>
          </a:bodyPr>
          <a:lstStyle/>
          <a:p>
            <a:pPr lvl="0"/>
          </a:p>
        </p:txBody>
      </p:sp>
      <p:sp>
        <p:nvSpPr>
          <p:cNvPr id="33" name="Заголовок слайда"/>
          <p:cNvSpPr>
            <a:spLocks noGrp="1" noEditPoints="1"/>
          </p:cNvSpPr>
          <p:nvPr>
            <p:ph type="title" hasCustomPrompt="1"/>
          </p:nvPr>
        </p:nvSpPr>
        <p:spPr>
          <a:xfrm>
            <a:off x="1206500" y="1270000"/>
            <a:ext cx="9779000" cy="5882274"/>
          </a:xfrm>
          <a:prstGeom prst="rect">
            <a:avLst/>
          </a:prstGeom>
        </p:spPr>
        <p:txBody>
          <a:bodyPr anchor="b"/>
          <a:lstStyle/>
          <a:p>
            <a:r>
              <a:t>Заголовок слайда</a:t>
            </a:r>
          </a:p>
        </p:txBody>
      </p:sp>
      <p:sp>
        <p:nvSpPr>
          <p:cNvPr id="34" name="Уровень текста 1…"/>
          <p:cNvSpPr>
            <a:spLocks noGrp="1" noEditPoints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Pct val="100000"/>
              <a:buNone/>
              <a:defRPr sz="5500" b="1"/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Pct val="100000"/>
              <a:buNone/>
              <a:defRPr sz="5500" b="1"/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Pct val="100000"/>
              <a:buNone/>
              <a:defRPr sz="5500" b="1"/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Pct val="100000"/>
              <a:buNone/>
              <a:defRPr sz="5500" b="1"/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Pct val="100000"/>
              <a:buNone/>
              <a:defRPr sz="5500" b="1"/>
            </a:lvl5pPr>
          </a:lstStyle>
          <a:p>
            <a:pPr lvl="0"/>
            <a:r>
              <a:t>Подзаголовок слайда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35" name="Номер слайда"/>
          <p:cNvSpPr>
            <a:spLocks noGrp="1" noEditPoints="1"/>
          </p:cNvSpPr>
          <p:nvPr>
            <p:ph type="sldNum" sz="quarter" idx="2"/>
          </p:nvPr>
        </p:nvSpPr>
        <p:spPr>
          <a:xfrm>
            <a:off x="12001500" y="13085233"/>
            <a:ext cx="368504" cy="374600"/>
          </a:xfrm>
          <a:prstGeom prst="rect">
            <a:avLst/>
          </a:prstGeom>
        </p:spPr>
        <p:txBody>
          <a:bodyPr/>
          <a:lstStyle/>
          <a:p/>
        </p:txBody>
      </p:sp>
    </p:spTree>
  </p:cSld>
  <p:clrMapOvr>
    <a:masterClrMapping/>
  </p:clrMapOvr>
  <p:transition spd="med"/>
  <p:hf dt="0"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Заголовок слайда"/>
          <p:cNvSpPr>
            <a:spLocks noGrp="1" noEditPoints="1"/>
          </p:cNvSpPr>
          <p:nvPr>
            <p:ph type="title" hasCustomPrompt="1"/>
          </p:nvPr>
        </p:nvSpPr>
        <p:spPr>
          <a:xfrm>
            <a:off x="1206500" y="1079500"/>
            <a:ext cx="21971000" cy="1433164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43" name="Уровень текста 1…"/>
          <p:cNvSpPr>
            <a:spLocks noGrp="1" noEditPoints="1"/>
          </p:cNvSpPr>
          <p:nvPr>
            <p:ph type="body" sz="quarter" idx="1" hasCustomPrompt="1"/>
          </p:nvPr>
        </p:nvSpPr>
        <p:spPr>
          <a:xfrm>
            <a:off x="1206500" y="2372960"/>
            <a:ext cx="21971000" cy="934782"/>
          </a:xfrm>
          <a:prstGeom prst="rect">
            <a:avLst/>
          </a:prstGeom>
        </p:spPr>
        <p:txBody>
          <a:bodyPr lIns="45718" tIns="45718" rIns="45718" bIns="45718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Pct val="100000"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pPr lvl="0"/>
            <a:r>
              <a:t>Подзаголовок слайда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44" name="Уровень текста 1…"/>
          <p:cNvSpPr>
            <a:spLocks noGrp="1" noEditPoints="1"/>
          </p:cNvSpPr>
          <p:nvPr>
            <p:ph type="body" idx="21" hasCustomPrompt="1"/>
          </p:nvPr>
        </p:nvSpPr>
        <p:spPr>
          <a:xfrm>
            <a:off x="1206500" y="4248503"/>
            <a:ext cx="21971000" cy="8256015"/>
          </a:xfrm>
          <a:prstGeom prst="rect">
            <a:avLst/>
          </a:prstGeom>
        </p:spPr>
        <p:txBody>
          <a:bodyPr spcCol="38100"/>
          <a:lstStyle/>
          <a:p>
            <a:pPr lvl="0"/>
            <a:r>
              <a:t>Текст пункта на слайде</a:t>
            </a:r>
          </a:p>
        </p:txBody>
      </p:sp>
      <p:sp>
        <p:nvSpPr>
          <p:cNvPr id="45" name="Номер слайда"/>
          <p:cNvSpPr>
            <a:spLocks noGrp="1" noEditPoints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Ovr>
    <a:masterClrMapping/>
  </p:clrMapOvr>
  <p:transition spd="med"/>
  <p:hf dt="0"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Уровень текста 1…"/>
          <p:cNvSpPr>
            <a:spLocks noGrp="1" noEditPoints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t>Текст пункта на слайде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53" name="Номер слайда"/>
          <p:cNvSpPr>
            <a:spLocks noGrp="1" noEditPoints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Ovr>
    <a:masterClrMapping/>
  </p:clrMapOvr>
  <p:transition spd="med"/>
  <p:hf dt="0"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Уровень текста 1…"/>
          <p:cNvSpPr>
            <a:spLocks noGrp="1" noEditPoints="1"/>
          </p:cNvSpPr>
          <p:nvPr>
            <p:ph type="body" sz="quarter" idx="1" hasCustomPrompt="1"/>
          </p:nvPr>
        </p:nvSpPr>
        <p:spPr>
          <a:xfrm>
            <a:off x="1206500" y="2372960"/>
            <a:ext cx="9779000" cy="934782"/>
          </a:xfrm>
          <a:prstGeom prst="rect">
            <a:avLst/>
          </a:prstGeom>
        </p:spPr>
        <p:txBody>
          <a:bodyPr lIns="45718" tIns="45718" rIns="45718" bIns="45718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Pct val="100000"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pPr lvl="0"/>
            <a:r>
              <a:t>Подзаголовок слайда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61" name="Уровень текста 1…"/>
          <p:cNvSpPr>
            <a:spLocks noGrp="1" noEditPoints="1"/>
          </p:cNvSpPr>
          <p:nvPr>
            <p:ph type="body" sz="half" idx="21" hasCustomPrompt="1"/>
          </p:nvPr>
        </p:nvSpPr>
        <p:spPr>
          <a:xfrm>
            <a:off x="1206500" y="4248503"/>
            <a:ext cx="9779000" cy="8256632"/>
          </a:xfrm>
          <a:prstGeom prst="rect">
            <a:avLst/>
          </a:prstGeom>
        </p:spPr>
        <p:txBody>
          <a:bodyPr spcCol="38100"/>
          <a:lstStyle/>
          <a:p>
            <a:pPr lvl="0"/>
            <a:r>
              <a:t>Текст пункта на слайде</a:t>
            </a:r>
          </a:p>
        </p:txBody>
      </p:sp>
      <p:sp>
        <p:nvSpPr>
          <p:cNvPr id="62" name="Тарелка пасты папарделле с зелёным маслом из петрушки, жареным фундуком и стружкой сыра пармезан"/>
          <p:cNvSpPr>
            <a:spLocks noGrp="1" noEditPoints="1"/>
          </p:cNvSpPr>
          <p:nvPr>
            <p:ph type="pic" idx="22"/>
          </p:nvPr>
        </p:nvSpPr>
        <p:spPr>
          <a:xfrm>
            <a:off x="12192000" y="-407266"/>
            <a:ext cx="10916874" cy="14555833"/>
          </a:xfrm>
          <a:prstGeom prst="rect">
            <a:avLst/>
          </a:prstGeom>
        </p:spPr>
        <p:txBody>
          <a:bodyPr lIns="91439" tIns="45719" rIns="91439" bIns="45719" spcCol="38100">
            <a:noAutofit/>
          </a:bodyPr>
          <a:lstStyle/>
          <a:p>
            <a:pPr lvl="0"/>
          </a:p>
        </p:txBody>
      </p:sp>
      <p:sp>
        <p:nvSpPr>
          <p:cNvPr id="63" name="Заголовок слайда"/>
          <p:cNvSpPr>
            <a:spLocks noGrp="1" noEditPoints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64" name="Номер слайда"/>
          <p:cNvSpPr>
            <a:spLocks noGrp="1" noEditPoints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Ovr>
    <a:masterClrMapping/>
  </p:clrMapOvr>
  <p:transition spd="med"/>
  <p:hf dt="0" sldNum="0"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, видео — мелк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Уровень текста 1…"/>
          <p:cNvSpPr>
            <a:spLocks noGrp="1" noEditPoints="1"/>
          </p:cNvSpPr>
          <p:nvPr>
            <p:ph type="body" sz="quarter" idx="1" hasCustomPrompt="1"/>
          </p:nvPr>
        </p:nvSpPr>
        <p:spPr>
          <a:xfrm>
            <a:off x="1206500" y="2372960"/>
            <a:ext cx="9779000" cy="934782"/>
          </a:xfrm>
          <a:prstGeom prst="rect">
            <a:avLst/>
          </a:prstGeom>
        </p:spPr>
        <p:txBody>
          <a:bodyPr lIns="45718" tIns="45718" rIns="45718" bIns="45718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Pct val="100000"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pPr lvl="0"/>
            <a:r>
              <a:t>Подзаголовок слайда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72" name="Уровень текста 1…"/>
          <p:cNvSpPr>
            <a:spLocks noGrp="1" noEditPoints="1"/>
          </p:cNvSpPr>
          <p:nvPr>
            <p:ph type="body" sz="half" idx="21" hasCustomPrompt="1"/>
          </p:nvPr>
        </p:nvSpPr>
        <p:spPr>
          <a:xfrm>
            <a:off x="1206500" y="4248503"/>
            <a:ext cx="9779000" cy="8256632"/>
          </a:xfrm>
          <a:prstGeom prst="rect">
            <a:avLst/>
          </a:prstGeom>
        </p:spPr>
        <p:txBody>
          <a:bodyPr spcCol="38100"/>
          <a:lstStyle/>
          <a:p>
            <a:pPr lvl="0"/>
            <a:r>
              <a:t>Текст пункта на слайде</a:t>
            </a:r>
          </a:p>
        </p:txBody>
      </p:sp>
      <p:sp>
        <p:nvSpPr>
          <p:cNvPr id="73" name="Заголовок слайда"/>
          <p:cNvSpPr>
            <a:spLocks noGrp="1" noEditPoints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74" name="Номер слайда"/>
          <p:cNvSpPr>
            <a:spLocks noGrp="1" noEditPoints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Ovr>
    <a:masterClrMapping/>
  </p:clrMapOvr>
  <p:transition spd="med"/>
  <p:hf dt="0" sldNum="0"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 видеотрансляция — круп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Уровень текста 1…"/>
          <p:cNvSpPr>
            <a:spLocks noGrp="1" noEditPoints="1"/>
          </p:cNvSpPr>
          <p:nvPr>
            <p:ph type="body" sz="quarter" idx="1" hasCustomPrompt="1"/>
          </p:nvPr>
        </p:nvSpPr>
        <p:spPr>
          <a:xfrm>
            <a:off x="1206500" y="2372960"/>
            <a:ext cx="9779000" cy="934782"/>
          </a:xfrm>
          <a:prstGeom prst="rect">
            <a:avLst/>
          </a:prstGeom>
        </p:spPr>
        <p:txBody>
          <a:bodyPr lIns="45718" tIns="45718" rIns="45718" bIns="45718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Pct val="100000"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pPr lvl="0"/>
            <a:r>
              <a:t>Подзаголовок слайда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82" name="Уровень текста 1…"/>
          <p:cNvSpPr>
            <a:spLocks noGrp="1" noEditPoints="1"/>
          </p:cNvSpPr>
          <p:nvPr>
            <p:ph type="body" sz="half" idx="21" hasCustomPrompt="1"/>
          </p:nvPr>
        </p:nvSpPr>
        <p:spPr>
          <a:xfrm>
            <a:off x="1206500" y="4248503"/>
            <a:ext cx="9779000" cy="8256632"/>
          </a:xfrm>
          <a:prstGeom prst="rect">
            <a:avLst/>
          </a:prstGeom>
        </p:spPr>
        <p:txBody>
          <a:bodyPr spcCol="38100"/>
          <a:lstStyle/>
          <a:p>
            <a:pPr lvl="0"/>
            <a:r>
              <a:t>Текст пункта на слайде</a:t>
            </a:r>
          </a:p>
        </p:txBody>
      </p:sp>
      <p:sp>
        <p:nvSpPr>
          <p:cNvPr id="83" name="Заголовок слайда"/>
          <p:cNvSpPr>
            <a:spLocks noGrp="1" noEditPoints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84" name="Номер слайда"/>
          <p:cNvSpPr>
            <a:spLocks noGrp="1" noEditPoints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Ovr>
    <a:masterClrMapping/>
  </p:clrMapOvr>
  <p:transition spd="med"/>
  <p:hf dt="0" sldNum="0"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Заголовок раздела"/>
          <p:cNvSpPr>
            <a:spLocks noGrp="1" noEditPoints="1"/>
          </p:cNvSpPr>
          <p:nvPr>
            <p:ph type="title" hasCustomPrompt="1"/>
          </p:nvPr>
        </p:nvSpPr>
        <p:spPr>
          <a:xfrm>
            <a:off x="1206496" y="4533900"/>
            <a:ext cx="21971005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Заголовок раздела</a:t>
            </a:r>
          </a:p>
        </p:txBody>
      </p:sp>
      <p:sp>
        <p:nvSpPr>
          <p:cNvPr id="92" name="Номер слайда"/>
          <p:cNvSpPr>
            <a:spLocks noGrp="1" noEditPoints="1"/>
          </p:cNvSpPr>
          <p:nvPr>
            <p:ph type="sldNum" sz="quarter" idx="2"/>
          </p:nvPr>
        </p:nvSpPr>
        <p:spPr>
          <a:xfrm>
            <a:off x="12001500" y="13085233"/>
            <a:ext cx="368504" cy="374600"/>
          </a:xfrm>
          <a:prstGeom prst="rect">
            <a:avLst/>
          </a:prstGeom>
        </p:spPr>
        <p:txBody>
          <a:bodyPr/>
          <a:lstStyle/>
          <a:p/>
        </p:txBody>
      </p:sp>
    </p:spTree>
  </p:cSld>
  <p:clrMapOvr>
    <a:masterClrMapping/>
  </p:clrMapOvr>
  <p:transition spd="med"/>
  <p:hf dt="0" sldNum="0"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Заголовок слайда"/>
          <p:cNvSpPr>
            <a:spLocks noGrp="1" noEditPoints="1"/>
          </p:cNvSpPr>
          <p:nvPr>
            <p:ph type="title" hasCustomPrompt="1"/>
          </p:nvPr>
        </p:nvSpPr>
        <p:spPr>
          <a:xfrm>
            <a:off x="1206500" y="1079500"/>
            <a:ext cx="21971000" cy="1434951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100" name="Уровень текста 1…"/>
          <p:cNvSpPr>
            <a:spLocks noGrp="1" noEditPoints="1"/>
          </p:cNvSpPr>
          <p:nvPr>
            <p:ph type="body" sz="quarter" idx="1" hasCustomPrompt="1"/>
          </p:nvPr>
        </p:nvSpPr>
        <p:spPr>
          <a:xfrm>
            <a:off x="1206500" y="2372960"/>
            <a:ext cx="21971000" cy="934782"/>
          </a:xfrm>
          <a:prstGeom prst="rect">
            <a:avLst/>
          </a:prstGeom>
        </p:spPr>
        <p:txBody>
          <a:bodyPr lIns="45718" tIns="45718" rIns="45718" bIns="45718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Pct val="100000"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pPr lvl="0"/>
            <a:r>
              <a:t>Подзаголовок слайда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101" name="Номер слайда"/>
          <p:cNvSpPr>
            <a:spLocks noGrp="1" noEditPoints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Ovr>
    <a:masterClrMapping/>
  </p:clrMapOvr>
  <p:transition spd="med"/>
  <p:hf dt="0"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овестка д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Заголовок повестки дня"/>
          <p:cNvSpPr>
            <a:spLocks noGrp="1" noEditPoints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Заголовок повестки дня</a:t>
            </a:r>
          </a:p>
        </p:txBody>
      </p:sp>
      <p:sp>
        <p:nvSpPr>
          <p:cNvPr id="109" name="Уровень текста 1…"/>
          <p:cNvSpPr>
            <a:spLocks noGrp="1" noEditPoints="1"/>
          </p:cNvSpPr>
          <p:nvPr>
            <p:ph type="body" sz="quarter" idx="1" hasCustomPrompt="1"/>
          </p:nvPr>
        </p:nvSpPr>
        <p:spPr>
          <a:xfrm>
            <a:off x="1206500" y="2372960"/>
            <a:ext cx="21971000" cy="934782"/>
          </a:xfrm>
          <a:prstGeom prst="rect">
            <a:avLst/>
          </a:prstGeom>
        </p:spPr>
        <p:txBody>
          <a:bodyPr lIns="45718" tIns="45718" rIns="45718" bIns="45718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Pct val="100000"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pPr lvl="0"/>
            <a:r>
              <a:t>Подзаголовок повестки дня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110" name="Уровень текста 1…"/>
          <p:cNvSpPr>
            <a:spLocks noGrp="1" noEditPoints="1"/>
          </p:cNvSpPr>
          <p:nvPr>
            <p:ph type="body" idx="21" hasCustomPrompt="1"/>
          </p:nvPr>
        </p:nvSpPr>
        <p:spPr>
          <a:xfrm>
            <a:off x="1206500" y="4248503"/>
            <a:ext cx="21971000" cy="8256015"/>
          </a:xfrm>
          <a:prstGeom prst="rect">
            <a:avLst/>
          </a:prstGeom>
        </p:spPr>
        <p:txBody>
          <a:bodyPr spcCol="38100"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Pct val="100000"/>
              <a:buNone/>
              <a:defRPr sz="5500" spc="-99"/>
            </a:lvl1pPr>
          </a:lstStyle>
          <a:p>
            <a:pPr lvl="0"/>
            <a:r>
              <a:t>Темы повестки дня</a:t>
            </a:r>
          </a:p>
        </p:txBody>
      </p:sp>
      <p:sp>
        <p:nvSpPr>
          <p:cNvPr id="111" name="Номер слайда"/>
          <p:cNvSpPr>
            <a:spLocks noGrp="1" noEditPoints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Ovr>
    <a:masterClrMapping/>
  </p:clrMapOvr>
  <p:transition spd="med"/>
  <p:hf dt="0" sldNum="0"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Информационное сообщ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Уровень текста 1…"/>
          <p:cNvSpPr>
            <a:spLocks noGrp="1" noEditPoints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spcCol="38100"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Pct val="100000"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SzPct val="100000"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SzPct val="100000"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SzPct val="100000"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SzPct val="100000"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 lvl="0"/>
            <a:r>
              <a:t>Информационное сообщение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119" name="Номер слайда"/>
          <p:cNvSpPr>
            <a:spLocks noGrp="1" noEditPoints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Ovr>
    <a:masterClrMapping/>
  </p:clrMapOvr>
  <p:transition spd="med"/>
  <p:hf dt="0" sldNum="0"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ажный фа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Уровень текста 1…"/>
          <p:cNvSpPr>
            <a:spLocks noGrp="1" noEditPoints="1"/>
          </p:cNvSpPr>
          <p:nvPr>
            <p:ph type="body" idx="1" hasCustomPrompt="1"/>
          </p:nvPr>
        </p:nvSpPr>
        <p:spPr>
          <a:xfrm>
            <a:off x="1206500" y="1075925"/>
            <a:ext cx="21971000" cy="7241587"/>
          </a:xfrm>
          <a:prstGeom prst="rect">
            <a:avLst/>
          </a:prstGeom>
        </p:spPr>
        <p:txBody>
          <a:bodyPr spcCol="38100"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Pct val="100000"/>
              <a:buNone/>
              <a:defRPr sz="25000" b="1" spc="-250"/>
            </a:lvl1pPr>
            <a:lvl2pPr marL="0" indent="0" algn="ctr">
              <a:lnSpc>
                <a:spcPct val="80000"/>
              </a:lnSpc>
              <a:spcBef>
                <a:spcPts val="0"/>
              </a:spcBef>
              <a:buSzPct val="100000"/>
              <a:buNone/>
              <a:defRPr sz="25000" b="1" spc="-250"/>
            </a:lvl2pPr>
            <a:lvl3pPr marL="0" indent="0" algn="ctr">
              <a:lnSpc>
                <a:spcPct val="80000"/>
              </a:lnSpc>
              <a:spcBef>
                <a:spcPts val="0"/>
              </a:spcBef>
              <a:buSzPct val="100000"/>
              <a:buNone/>
              <a:defRPr sz="25000" b="1" spc="-250"/>
            </a:lvl3pPr>
            <a:lvl4pPr marL="0" indent="0" algn="ctr">
              <a:lnSpc>
                <a:spcPct val="80000"/>
              </a:lnSpc>
              <a:spcBef>
                <a:spcPts val="0"/>
              </a:spcBef>
              <a:buSzPct val="100000"/>
              <a:buNone/>
              <a:defRPr sz="25000" b="1" spc="-250"/>
            </a:lvl4pPr>
            <a:lvl5pPr marL="0" indent="0" algn="ctr">
              <a:lnSpc>
                <a:spcPct val="80000"/>
              </a:lnSpc>
              <a:spcBef>
                <a:spcPts val="0"/>
              </a:spcBef>
              <a:buSzPct val="100000"/>
              <a:buNone/>
              <a:defRPr sz="25000" b="1" spc="-250"/>
            </a:lvl5pPr>
          </a:lstStyle>
          <a:p>
            <a:pPr lvl="0"/>
            <a:r>
              <a:t>100 %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127" name="Информация о факте"/>
          <p:cNvSpPr>
            <a:spLocks noGrp="1" noEditPoints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8" tIns="45718" rIns="45718" bIns="45718" spcCol="38100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Pct val="100000"/>
              <a:buNone/>
              <a:defRPr sz="5500" b="1"/>
            </a:lvl1pPr>
          </a:lstStyle>
          <a:p>
            <a:pPr lvl="0"/>
            <a:r>
              <a:t>Информация о факте</a:t>
            </a:r>
          </a:p>
        </p:txBody>
      </p:sp>
      <p:sp>
        <p:nvSpPr>
          <p:cNvPr id="128" name="Номер слайда"/>
          <p:cNvSpPr>
            <a:spLocks noGrp="1" noEditPoints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Ovr>
    <a:masterClrMapping/>
  </p:clrMapOvr>
  <p:transition spd="med"/>
  <p:hf dt="0" sldNum="0"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Уровень текста 1…"/>
          <p:cNvSpPr>
            <a:spLocks noGrp="1" noEditPoints="1"/>
          </p:cNvSpPr>
          <p:nvPr>
            <p:ph type="body" sz="quarter" idx="1" hasCustomPrompt="1"/>
          </p:nvPr>
        </p:nvSpPr>
        <p:spPr>
          <a:xfrm>
            <a:off x="2430023" y="10675453"/>
            <a:ext cx="20200055" cy="636981"/>
          </a:xfrm>
          <a:prstGeom prst="rect">
            <a:avLst/>
          </a:prstGeom>
        </p:spPr>
        <p:txBody>
          <a:bodyPr lIns="45718" tIns="45718" rIns="45718" bIns="45718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Pct val="100000"/>
              <a:buNone/>
              <a:defRPr sz="3600" b="1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sz="3600" b="1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sz="3600" b="1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sz="3600" b="1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sz="3600" b="1"/>
            </a:lvl5pPr>
          </a:lstStyle>
          <a:p>
            <a:pPr lvl="0"/>
            <a:r>
              <a:t>Авторство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136" name="Уровень текста 1…"/>
          <p:cNvSpPr>
            <a:spLocks noGrp="1" noEditPoints="1"/>
          </p:cNvSpPr>
          <p:nvPr>
            <p:ph type="body" sz="half" idx="21" hasCustomPrompt="1"/>
          </p:nvPr>
        </p:nvSpPr>
        <p:spPr>
          <a:xfrm>
            <a:off x="1753923" y="4939860"/>
            <a:ext cx="20876154" cy="3836282"/>
          </a:xfrm>
          <a:prstGeom prst="rect">
            <a:avLst/>
          </a:prstGeom>
        </p:spPr>
        <p:txBody>
          <a:bodyPr spcCol="38100"/>
          <a:lstStyle>
            <a:lvl1pPr marL="300875" indent="-131851">
              <a:spcBef>
                <a:spcPts val="0"/>
              </a:spcBef>
              <a:buSzPct val="100000"/>
              <a:buNone/>
              <a:defRPr sz="8500" spc="-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 lvl="0"/>
            <a:r>
              <a:t>«Важная цитата»</a:t>
            </a:r>
          </a:p>
        </p:txBody>
      </p:sp>
      <p:sp>
        <p:nvSpPr>
          <p:cNvPr id="137" name="Номер слайда"/>
          <p:cNvSpPr>
            <a:spLocks noGrp="1" noEditPoints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Ovr>
    <a:masterClrMapping/>
  </p:clrMapOvr>
  <p:transition spd="med"/>
  <p:hf dt="0" sldNum="0"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Миска салата с жареным рисом, варёными яйцами и палочками для еды"/>
          <p:cNvSpPr>
            <a:spLocks noGrp="1" noEditPoints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 spcCol="38100">
            <a:noAutofit/>
          </a:bodyPr>
          <a:lstStyle/>
          <a:p>
            <a:pPr lvl="0"/>
          </a:p>
        </p:txBody>
      </p:sp>
      <p:sp>
        <p:nvSpPr>
          <p:cNvPr id="145" name="Тарелка с рублеными котлетами из лосося, салатом и хумусом "/>
          <p:cNvSpPr>
            <a:spLocks noGrp="1" noEditPoints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 spcCol="38100">
            <a:noAutofit/>
          </a:bodyPr>
          <a:lstStyle/>
          <a:p>
            <a:pPr lvl="0"/>
          </a:p>
        </p:txBody>
      </p:sp>
      <p:sp>
        <p:nvSpPr>
          <p:cNvPr id="146" name="Тарелка пасты папарделле с зелёным маслом из петрушки, жареным фундуком и стружкой сыра пармезан"/>
          <p:cNvSpPr>
            <a:spLocks noGrp="1" noEditPoints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 spcCol="38100">
            <a:noAutofit/>
          </a:bodyPr>
          <a:lstStyle/>
          <a:p>
            <a:pPr lvl="0"/>
          </a:p>
        </p:txBody>
      </p:sp>
      <p:sp>
        <p:nvSpPr>
          <p:cNvPr id="147" name="Номер слайда"/>
          <p:cNvSpPr>
            <a:spLocks noGrp="1" noEditPoints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Ovr>
    <a:masterClrMapping/>
  </p:clrMapOvr>
  <p:transition spd="med"/>
  <p:hf dt="0" sldNum="0"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миска салата с жареным рисом, варёными яйцами и палочками для еды"/>
          <p:cNvSpPr>
            <a:spLocks noGrp="1" noEditPoints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 spcCol="38100">
            <a:noAutofit/>
          </a:bodyPr>
          <a:lstStyle/>
          <a:p>
            <a:pPr lvl="0"/>
          </a:p>
        </p:txBody>
      </p:sp>
      <p:sp>
        <p:nvSpPr>
          <p:cNvPr id="155" name="Номер слайда"/>
          <p:cNvSpPr>
            <a:spLocks noGrp="1" noEditPoints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/>
        </p:txBody>
      </p:sp>
    </p:spTree>
  </p:cSld>
  <p:clrMapOvr>
    <a:masterClrMapping/>
  </p:clrMapOvr>
  <p:transition spd="med"/>
  <p:hf dt="0" sldNum="0"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Номер слайда"/>
          <p:cNvSpPr>
            <a:spLocks noGrp="1" noEditPoints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Ovr>
    <a:masterClrMapping/>
  </p:clrMapOvr>
  <p:transition spd="med"/>
  <p:hf dt="0" sldNum="0" hdr="0" ftr="0"/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B1E1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ровень текста 1…"/>
          <p:cNvSpPr>
            <a:spLocks noGrp="1" noEditPoints="1"/>
          </p:cNvSpPr>
          <p:nvPr>
            <p:ph type="body" idx="1" hasCustomPrompt="1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</p:spPr>
        <p:txBody>
          <a:bodyPr lIns="50800" tIns="50800" rIns="50800" bIns="50800" numCol="2" spcCol="1098550">
            <a:normAutofit/>
          </a:bodyPr>
          <a:lstStyle/>
          <a:p>
            <a:pPr lvl="0"/>
            <a:r>
              <a:t>Текст пункта на слайде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3" name="Текст заголовка"/>
          <p:cNvSpPr>
            <a:spLocks noGrp="1" noEditPoints="1"/>
          </p:cNvSpPr>
          <p:nvPr>
            <p:ph type="title"/>
          </p:nvPr>
        </p:nvSpPr>
        <p:spPr>
          <a:xfrm>
            <a:off x="3653366" y="2743200"/>
            <a:ext cx="19507201" cy="1505304"/>
          </a:xfrm>
          <a:prstGeom prst="rect">
            <a:avLst/>
          </a:prstGeom>
        </p:spPr>
        <p:txBody>
          <a:bodyPr lIns="50800" tIns="50800" rIns="50800" bIns="50800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4" name="Номер слайда"/>
          <p:cNvSpPr>
            <a:spLocks noGrp="1" noEditPoints="1"/>
          </p:cNvSpPr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>
                <a:latin typeface="+mj-lt"/>
                <a:ea typeface="+mj-ea"/>
                <a:cs typeface="+mj-cs"/>
                <a:sym typeface="Helvetica Neue"/>
              </a:defRPr>
            </a:lvl1pPr>
          </a:lstStyle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ransition spd="med"/>
  <p:hf dt="0" sldNum="0" hdr="0" ftr="0"/>
  <p:txStyles>
    <p:titleStyle>
      <a:lvl1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SzPct val="100000"/>
        <a:buFontTx/>
        <a:buNone/>
        <a:defRPr sz="8500" b="1" i="0" u="none" strike="noStrike" cap="none" spc="-170" baseline="0">
          <a:solidFill>
            <a:srgbClr val="000000"/>
          </a:solidFill>
          <a:uLnTx/>
          <a:latin typeface="+mj-lt"/>
          <a:ea typeface="+mj-ea"/>
          <a:cs typeface="+mj-cs"/>
          <a:sym typeface="Helvetica Neue"/>
        </a:defRPr>
      </a:lvl1pPr>
      <a:lvl2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SzPct val="100000"/>
        <a:buFontTx/>
        <a:buNone/>
        <a:defRPr sz="8500" b="1" i="0" u="none" strike="noStrike" cap="none" spc="-170" baseline="0">
          <a:solidFill>
            <a:srgbClr val="000000"/>
          </a:solidFill>
          <a:uLnTx/>
          <a:latin typeface="+mj-lt"/>
          <a:ea typeface="+mj-ea"/>
          <a:cs typeface="+mj-cs"/>
          <a:sym typeface="Helvetica Neue"/>
        </a:defRPr>
      </a:lvl2pPr>
      <a:lvl3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SzPct val="100000"/>
        <a:buFontTx/>
        <a:buNone/>
        <a:defRPr sz="8500" b="1" i="0" u="none" strike="noStrike" cap="none" spc="-170" baseline="0">
          <a:solidFill>
            <a:srgbClr val="000000"/>
          </a:solidFill>
          <a:uLnTx/>
          <a:latin typeface="+mj-lt"/>
          <a:ea typeface="+mj-ea"/>
          <a:cs typeface="+mj-cs"/>
          <a:sym typeface="Helvetica Neue"/>
        </a:defRPr>
      </a:lvl3pPr>
      <a:lvl4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SzPct val="100000"/>
        <a:buFontTx/>
        <a:buNone/>
        <a:defRPr sz="8500" b="1" i="0" u="none" strike="noStrike" cap="none" spc="-170" baseline="0">
          <a:solidFill>
            <a:srgbClr val="000000"/>
          </a:solidFill>
          <a:uLnTx/>
          <a:latin typeface="+mj-lt"/>
          <a:ea typeface="+mj-ea"/>
          <a:cs typeface="+mj-cs"/>
          <a:sym typeface="Helvetica Neue"/>
        </a:defRPr>
      </a:lvl4pPr>
      <a:lvl5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SzPct val="100000"/>
        <a:buFontTx/>
        <a:buNone/>
        <a:defRPr sz="8500" b="1" i="0" u="none" strike="noStrike" cap="none" spc="-170" baseline="0">
          <a:solidFill>
            <a:srgbClr val="000000"/>
          </a:solidFill>
          <a:uLnTx/>
          <a:latin typeface="+mj-lt"/>
          <a:ea typeface="+mj-ea"/>
          <a:cs typeface="+mj-cs"/>
          <a:sym typeface="Helvetica Neue"/>
        </a:defRPr>
      </a:lvl5pPr>
      <a:lvl6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SzPct val="100000"/>
        <a:buFontTx/>
        <a:buNone/>
        <a:defRPr sz="8500" b="1" i="0" u="none" strike="noStrike" cap="none" spc="-170" baseline="0">
          <a:solidFill>
            <a:srgbClr val="000000"/>
          </a:solidFill>
          <a:uLnTx/>
          <a:latin typeface="+mj-lt"/>
          <a:ea typeface="+mj-ea"/>
          <a:cs typeface="+mj-cs"/>
          <a:sym typeface="Helvetica Neue"/>
        </a:defRPr>
      </a:lvl6pPr>
      <a:lvl7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SzPct val="100000"/>
        <a:buFontTx/>
        <a:buNone/>
        <a:defRPr sz="8500" b="1" i="0" u="none" strike="noStrike" cap="none" spc="-170" baseline="0">
          <a:solidFill>
            <a:srgbClr val="000000"/>
          </a:solidFill>
          <a:uLnTx/>
          <a:latin typeface="+mj-lt"/>
          <a:ea typeface="+mj-ea"/>
          <a:cs typeface="+mj-cs"/>
          <a:sym typeface="Helvetica Neue"/>
        </a:defRPr>
      </a:lvl7pPr>
      <a:lvl8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SzPct val="100000"/>
        <a:buFontTx/>
        <a:buNone/>
        <a:defRPr sz="8500" b="1" i="0" u="none" strike="noStrike" cap="none" spc="-170" baseline="0">
          <a:solidFill>
            <a:srgbClr val="000000"/>
          </a:solidFill>
          <a:uLnTx/>
          <a:latin typeface="+mj-lt"/>
          <a:ea typeface="+mj-ea"/>
          <a:cs typeface="+mj-cs"/>
          <a:sym typeface="Helvetica Neue"/>
        </a:defRPr>
      </a:lvl8pPr>
      <a:lvl9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SzPct val="100000"/>
        <a:buFontTx/>
        <a:buNone/>
        <a:defRPr sz="8500" b="1" i="0" u="none" strike="noStrike" cap="none" spc="-170" baseline="0">
          <a:solidFill>
            <a:srgbClr val="000000"/>
          </a:solidFill>
          <a:uLnTx/>
          <a:latin typeface="+mj-lt"/>
          <a:ea typeface="+mj-ea"/>
          <a:cs typeface="+mj-cs"/>
          <a:sym typeface="Helvetica Neue"/>
        </a:defRPr>
      </a:lvl9pPr>
    </p:titleStyle>
    <p:bodyStyle>
      <a:lvl1pPr marL="6096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SzPct val="123000"/>
        <a:buFontTx/>
        <a:buChar char="•"/>
        <a:defRPr sz="4800" b="0" i="0" u="none" strike="noStrike" cap="none" spc="0" baseline="0">
          <a:solidFill>
            <a:srgbClr val="000000"/>
          </a:solidFill>
          <a:uLnTx/>
          <a:latin typeface="+mj-lt"/>
          <a:ea typeface="+mj-ea"/>
          <a:cs typeface="+mj-cs"/>
          <a:sym typeface="Helvetica Neue"/>
        </a:defRPr>
      </a:lvl1pPr>
      <a:lvl2pPr marL="12192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SzPct val="123000"/>
        <a:buFontTx/>
        <a:buChar char="•"/>
        <a:defRPr sz="4800" b="0" i="0" u="none" strike="noStrike" cap="none" spc="0" baseline="0">
          <a:solidFill>
            <a:srgbClr val="000000"/>
          </a:solidFill>
          <a:uLnTx/>
          <a:latin typeface="+mj-lt"/>
          <a:ea typeface="+mj-ea"/>
          <a:cs typeface="+mj-cs"/>
          <a:sym typeface="Helvetica Neue"/>
        </a:defRPr>
      </a:lvl2pPr>
      <a:lvl3pPr marL="18288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SzPct val="123000"/>
        <a:buFontTx/>
        <a:buChar char="•"/>
        <a:defRPr sz="4800" b="0" i="0" u="none" strike="noStrike" cap="none" spc="0" baseline="0">
          <a:solidFill>
            <a:srgbClr val="000000"/>
          </a:solidFill>
          <a:uLnTx/>
          <a:latin typeface="+mj-lt"/>
          <a:ea typeface="+mj-ea"/>
          <a:cs typeface="+mj-cs"/>
          <a:sym typeface="Helvetica Neue"/>
        </a:defRPr>
      </a:lvl3pPr>
      <a:lvl4pPr marL="24384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SzPct val="123000"/>
        <a:buFontTx/>
        <a:buChar char="•"/>
        <a:defRPr sz="4800" b="0" i="0" u="none" strike="noStrike" cap="none" spc="0" baseline="0">
          <a:solidFill>
            <a:srgbClr val="000000"/>
          </a:solidFill>
          <a:uLnTx/>
          <a:latin typeface="+mj-lt"/>
          <a:ea typeface="+mj-ea"/>
          <a:cs typeface="+mj-cs"/>
          <a:sym typeface="Helvetica Neue"/>
        </a:defRPr>
      </a:lvl4pPr>
      <a:lvl5pPr marL="30480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SzPct val="123000"/>
        <a:buFontTx/>
        <a:buChar char="•"/>
        <a:defRPr sz="4800" b="0" i="0" u="none" strike="noStrike" cap="none" spc="0" baseline="0">
          <a:solidFill>
            <a:srgbClr val="000000"/>
          </a:solidFill>
          <a:uLnTx/>
          <a:latin typeface="+mj-lt"/>
          <a:ea typeface="+mj-ea"/>
          <a:cs typeface="+mj-cs"/>
          <a:sym typeface="Helvetica Neue"/>
        </a:defRPr>
      </a:lvl5pPr>
      <a:lvl6pPr marL="36576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SzPct val="123000"/>
        <a:buFontTx/>
        <a:buChar char="•"/>
        <a:defRPr sz="4800" b="0" i="0" u="none" strike="noStrike" cap="none" spc="0" baseline="0">
          <a:solidFill>
            <a:srgbClr val="000000"/>
          </a:solidFill>
          <a:uLnTx/>
          <a:latin typeface="+mj-lt"/>
          <a:ea typeface="+mj-ea"/>
          <a:cs typeface="+mj-cs"/>
          <a:sym typeface="Helvetica Neue"/>
        </a:defRPr>
      </a:lvl6pPr>
      <a:lvl7pPr marL="42672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SzPct val="123000"/>
        <a:buFontTx/>
        <a:buChar char="•"/>
        <a:defRPr sz="4800" b="0" i="0" u="none" strike="noStrike" cap="none" spc="0" baseline="0">
          <a:solidFill>
            <a:srgbClr val="000000"/>
          </a:solidFill>
          <a:uLnTx/>
          <a:latin typeface="+mj-lt"/>
          <a:ea typeface="+mj-ea"/>
          <a:cs typeface="+mj-cs"/>
          <a:sym typeface="Helvetica Neue"/>
        </a:defRPr>
      </a:lvl7pPr>
      <a:lvl8pPr marL="48768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SzPct val="123000"/>
        <a:buFontTx/>
        <a:buChar char="•"/>
        <a:defRPr sz="4800" b="0" i="0" u="none" strike="noStrike" cap="none" spc="0" baseline="0">
          <a:solidFill>
            <a:srgbClr val="000000"/>
          </a:solidFill>
          <a:uLnTx/>
          <a:latin typeface="+mj-lt"/>
          <a:ea typeface="+mj-ea"/>
          <a:cs typeface="+mj-cs"/>
          <a:sym typeface="Helvetica Neue"/>
        </a:defRPr>
      </a:lvl8pPr>
      <a:lvl9pPr marL="54864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SzPct val="123000"/>
        <a:buFontTx/>
        <a:buChar char="•"/>
        <a:defRPr sz="4800" b="0" i="0" u="none" strike="noStrike" cap="none" spc="0" baseline="0">
          <a:solidFill>
            <a:srgbClr val="000000"/>
          </a:solidFill>
          <a:uLnTx/>
          <a:latin typeface="+mj-lt"/>
          <a:ea typeface="+mj-ea"/>
          <a:cs typeface="+mj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SzPct val="100000"/>
        <a:buFontTx/>
        <a:buNone/>
        <a:defRPr sz="1800" b="0" i="0" u="none" strike="noStrike" cap="none" spc="0" baseline="0">
          <a:solidFill>
            <a:schemeClr val="tx1"/>
          </a:solidFill>
          <a:uLnTx/>
          <a:latin typeface="+mn-lt"/>
          <a:ea typeface="+mn-ea"/>
          <a:cs typeface="+mn-cs"/>
          <a:sym typeface="Helvetica Neue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SzPct val="100000"/>
        <a:buFontTx/>
        <a:buNone/>
        <a:defRPr sz="1800" b="0" i="0" u="none" strike="noStrike" cap="none" spc="0" baseline="0">
          <a:solidFill>
            <a:schemeClr val="tx1"/>
          </a:solidFill>
          <a:uLnTx/>
          <a:latin typeface="+mn-lt"/>
          <a:ea typeface="+mn-ea"/>
          <a:cs typeface="+mn-cs"/>
          <a:sym typeface="Helvetica Neue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SzPct val="100000"/>
        <a:buFontTx/>
        <a:buNone/>
        <a:defRPr sz="1800" b="0" i="0" u="none" strike="noStrike" cap="none" spc="0" baseline="0">
          <a:solidFill>
            <a:schemeClr val="tx1"/>
          </a:solidFill>
          <a:uLnTx/>
          <a:latin typeface="+mn-lt"/>
          <a:ea typeface="+mn-ea"/>
          <a:cs typeface="+mn-cs"/>
          <a:sym typeface="Helvetica Neue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SzPct val="100000"/>
        <a:buFontTx/>
        <a:buNone/>
        <a:defRPr sz="1800" b="0" i="0" u="none" strike="noStrike" cap="none" spc="0" baseline="0">
          <a:solidFill>
            <a:schemeClr val="tx1"/>
          </a:solidFill>
          <a:uLnTx/>
          <a:latin typeface="+mn-lt"/>
          <a:ea typeface="+mn-ea"/>
          <a:cs typeface="+mn-cs"/>
          <a:sym typeface="Helvetica Neue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SzPct val="100000"/>
        <a:buFontTx/>
        <a:buNone/>
        <a:defRPr sz="1800" b="0" i="0" u="none" strike="noStrike" cap="none" spc="0" baseline="0">
          <a:solidFill>
            <a:schemeClr val="tx1"/>
          </a:solidFill>
          <a:uLnTx/>
          <a:latin typeface="+mn-lt"/>
          <a:ea typeface="+mn-ea"/>
          <a:cs typeface="+mn-cs"/>
          <a:sym typeface="Helvetica Neue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SzPct val="100000"/>
        <a:buFontTx/>
        <a:buNone/>
        <a:defRPr sz="1800" b="0" i="0" u="none" strike="noStrike" cap="none" spc="0" baseline="0">
          <a:solidFill>
            <a:schemeClr val="tx1"/>
          </a:solidFill>
          <a:uLnTx/>
          <a:latin typeface="+mn-lt"/>
          <a:ea typeface="+mn-ea"/>
          <a:cs typeface="+mn-cs"/>
          <a:sym typeface="Helvetica Neue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SzPct val="100000"/>
        <a:buFontTx/>
        <a:buNone/>
        <a:defRPr sz="1800" b="0" i="0" u="none" strike="noStrike" cap="none" spc="0" baseline="0">
          <a:solidFill>
            <a:schemeClr val="tx1"/>
          </a:solidFill>
          <a:uLnTx/>
          <a:latin typeface="+mn-lt"/>
          <a:ea typeface="+mn-ea"/>
          <a:cs typeface="+mn-cs"/>
          <a:sym typeface="Helvetica Neue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SzPct val="100000"/>
        <a:buFontTx/>
        <a:buNone/>
        <a:defRPr sz="1800" b="0" i="0" u="none" strike="noStrike" cap="none" spc="0" baseline="0">
          <a:solidFill>
            <a:schemeClr val="tx1"/>
          </a:solidFill>
          <a:uLnTx/>
          <a:latin typeface="+mn-lt"/>
          <a:ea typeface="+mn-ea"/>
          <a:cs typeface="+mn-cs"/>
          <a:sym typeface="Helvetica Neue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SzPct val="100000"/>
        <a:buFontTx/>
        <a:buNone/>
        <a:defRPr sz="1800" b="0" i="0" u="none" strike="noStrike" cap="none" spc="0" baseline="0">
          <a:solidFill>
            <a:schemeClr val="tx1"/>
          </a:solidFill>
          <a:uLn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0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1.jpeg"/><Relationship Id="rId8" Type="http://schemas.openxmlformats.org/officeDocument/2006/relationships/image" Target="../media/image12.jpeg"/><Relationship Id="rId9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4.png"/><Relationship Id="rId8" Type="http://schemas.openxmlformats.org/officeDocument/2006/relationships/image" Target="../media/image15.png"/><Relationship Id="rId9" Type="http://schemas.openxmlformats.org/officeDocument/2006/relationships/image" Target="../media/image16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Relationship Id="rId10" Type="http://schemas.openxmlformats.org/officeDocument/2006/relationships/image" Target="../media/image20.jpeg"/><Relationship Id="rId11" Type="http://schemas.openxmlformats.org/officeDocument/2006/relationships/image" Target="../media/image21.jpeg"/><Relationship Id="rId12" Type="http://schemas.openxmlformats.org/officeDocument/2006/relationships/image" Target="../media/image2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7.png"/><Relationship Id="rId8" Type="http://schemas.openxmlformats.org/officeDocument/2006/relationships/image" Target="../media/image18.pn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Relationship Id="rId10" Type="http://schemas.openxmlformats.org/officeDocument/2006/relationships/notesSlide" Target="../notesSlides/notesSlide5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23.png"/><Relationship Id="rId8" Type="http://schemas.openxmlformats.org/officeDocument/2006/relationships/image" Target="../media/image24.png"/><Relationship Id="rId9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26.bmp"/><Relationship Id="rId8" Type="http://schemas.openxmlformats.org/officeDocument/2006/relationships/image" Target="../media/image27.jpeg"/><Relationship Id="rId9" Type="http://schemas.openxmlformats.org/officeDocument/2006/relationships/image" Target="../media/image28.bmp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3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10" Type="http://schemas.openxmlformats.org/officeDocument/2006/relationships/notesSlide" Target="../notesSlides/notesSlide11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2.bmp"/><Relationship Id="rId9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>
            <a:alphaModFix amt="97000"/>
          </a:blip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object 13"/>
          <p:cNvSpPr/>
          <p:nvPr/>
        </p:nvSpPr>
        <p:spPr>
          <a:xfrm>
            <a:off x="22769735" y="683628"/>
            <a:ext cx="555301" cy="628660"/>
          </a:xfrm>
          <a:custGeom>
            <a:avLst/>
            <a:rect l="l" t="t" r="r" b="b"/>
            <a:pathLst>
              <a:path w="21600" h="2160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</a:pPr>
          </a:p>
        </p:txBody>
      </p:sp>
      <p:pic>
        <p:nvPicPr>
          <p:cNvPr id="258" name="object 14" descr="object 1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0322618" y="685151"/>
            <a:ext cx="601905" cy="627149"/>
          </a:xfrm>
          <a:prstGeom prst="rect">
            <a:avLst/>
          </a:prstGeom>
        </p:spPr>
      </p:pic>
      <p:pic>
        <p:nvPicPr>
          <p:cNvPr id="259" name="object 15" descr="object 1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1443317" y="684048"/>
            <a:ext cx="807828" cy="628253"/>
          </a:xfrm>
          <a:prstGeom prst="rect">
            <a:avLst/>
          </a:prstGeom>
        </p:spPr>
      </p:pic>
      <p:grpSp>
        <p:nvGrpSpPr>
          <p:cNvPr id="275" name="Сгруппировать"/>
          <p:cNvGrpSpPr/>
          <p:nvPr/>
        </p:nvGrpSpPr>
        <p:grpSpPr>
          <a:xfrm>
            <a:off x="19162537" y="693269"/>
            <a:ext cx="867116" cy="609378"/>
            <a:chOff x="0" y="-1"/>
            <a:chExt cx="867114" cy="609376"/>
          </a:xfrm>
        </p:grpSpPr>
        <p:sp>
          <p:nvSpPr>
            <p:cNvPr id="260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rect l="l" t="t" r="r" b="b"/>
              <a:pathLst>
                <a:path w="21600" h="2160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pic>
          <p:nvPicPr>
            <p:cNvPr id="261" name="object 17" descr="object 17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62" name="object 18" descr="object 18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63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rect l="l" t="t" r="r" b="b"/>
              <a:pathLst>
                <a:path w="21600" h="2160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sp>
          <p:nvSpPr>
            <p:cNvPr id="264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rect l="l" t="t" r="r" b="b"/>
              <a:pathLst>
                <a:path w="21600" h="2160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grpSp>
          <p:nvGrpSpPr>
            <p:cNvPr id="269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265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rect l="l" t="t" r="r" b="b"/>
                <a:pathLst>
                  <a:path w="21600" h="2160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</a:pPr>
              </a:p>
            </p:txBody>
          </p:sp>
          <p:sp>
            <p:nvSpPr>
              <p:cNvPr id="266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rect l="l" t="t" r="r" b="b"/>
                <a:pathLst>
                  <a:path w="21600" h="2160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</a:pPr>
              </a:p>
            </p:txBody>
          </p:sp>
          <p:sp>
            <p:nvSpPr>
              <p:cNvPr id="267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rect l="l" t="t" r="r" b="b"/>
                <a:pathLst>
                  <a:path w="21600" h="2160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</a:pPr>
              </a:p>
            </p:txBody>
          </p:sp>
          <p:sp>
            <p:nvSpPr>
              <p:cNvPr id="268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rect l="l" t="t" r="r" b="b"/>
                <a:pathLst>
                  <a:path w="21600" h="2160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</a:pPr>
              </a:p>
            </p:txBody>
          </p:sp>
        </p:grpSp>
        <p:pic>
          <p:nvPicPr>
            <p:cNvPr id="270" name="object 22" descr="object 22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71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rect l="l" t="t" r="r" b="b"/>
              <a:pathLst>
                <a:path w="21600" h="2160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sp>
          <p:nvSpPr>
            <p:cNvPr id="272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rect l="l" t="t" r="r" b="b"/>
              <a:pathLst>
                <a:path w="21600" h="2160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sp>
          <p:nvSpPr>
            <p:cNvPr id="273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rect l="l" t="t" r="r" b="b"/>
              <a:pathLst>
                <a:path w="21600" h="2160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pic>
          <p:nvPicPr>
            <p:cNvPr id="274" name="object 26" descr="object 26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76" name="Целевая аудитория и проблема"/>
          <p:cNvSpPr>
            <a:spLocks noGrp="1" noEditPoints="1"/>
          </p:cNvSpPr>
          <p:nvPr>
            <p:ph type="title"/>
          </p:nvPr>
        </p:nvSpPr>
        <p:spPr>
          <a:xfrm>
            <a:off x="387052" y="154500"/>
            <a:ext cx="10655498" cy="1828801"/>
          </a:xfrm>
          <a:prstGeom prst="rect">
            <a:avLst/>
          </a:prstGeom>
        </p:spPr>
        <p:txBody>
          <a:bodyPr lIns="45699" tIns="45699" rIns="45699" bIns="45699"/>
          <a:lstStyle>
            <a:lvl1pPr defTabSz="914400">
              <a:lnSpc>
                <a:spcPct val="90000"/>
              </a:lnSpc>
              <a:defRPr sz="5000" b="0" spc="0">
                <a:latin typeface="Gilroy-Medium"/>
                <a:ea typeface="Gilroy-Medium"/>
                <a:cs typeface="Gilroy-Medium"/>
                <a:sym typeface="Gilroy-Medium"/>
              </a:defRPr>
            </a:lvl1pPr>
          </a:lstStyle>
          <a:p>
            <a:r>
              <a:rPr sz="54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Целевая</a:t>
            </a:r>
            <a:r>
              <a:rPr sz="5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sz="54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аудитория</a:t>
            </a:r>
            <a:r>
              <a:rPr sz="5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и </a:t>
            </a:r>
            <a:r>
              <a:rPr sz="54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проблема</a:t>
            </a:r>
            <a:endParaRPr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79" name="Необходимо максимально точно сформулировать целевую аудиторию и проблему/проблемы потребителя вашего продукта. Не рекомендуем указывать больше 2-3 проблем.…"/>
          <p:cNvSpPr txBox="1"/>
          <p:nvPr/>
        </p:nvSpPr>
        <p:spPr>
          <a:xfrm>
            <a:off x="387052" y="2604503"/>
            <a:ext cx="20767716" cy="2554734"/>
          </a:xfrm>
          <a:prstGeom prst="rect">
            <a:avLst/>
          </a:prstGeom>
        </p:spPr>
        <p:txBody>
          <a:bodyPr wrap="square" lIns="50800" tIns="50800" rIns="50800" bIns="50800" anchor="ctr">
            <a:spAutoFit/>
          </a:bodyPr>
          <a:lstStyle/>
          <a:p>
            <a:pPr defTabSz="914400">
              <a:spcBef>
                <a:spcPts val="0"/>
              </a:spcBef>
            </a:pPr>
            <a:r>
              <a:rPr lang="ru-RU" sz="4400" b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Gilroy-Regular"/>
                <a:ea typeface="Gilroy-Regular"/>
                <a:cs typeface="Gilroy-Regular"/>
                <a:sym typeface="Gilroy-Regular"/>
              </a:rPr>
              <a:t>Алину пригласили на мероприятие далеко от дома, она не хочет добираться обратно на общественном транспорте, а с комфортом вернуться на своей машине. Но тогда ей придется отказаться от бокала вина на вечеринке, который помог бы ей </a:t>
            </a:r>
            <a:r>
              <a:rPr lang="ru-RU" sz="44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Gilroy-Regular"/>
                <a:ea typeface="Gilroy-Regular"/>
                <a:cs typeface="Gilroy-Regular"/>
                <a:sym typeface="Gilroy-Regular"/>
              </a:rPr>
              <a:t>снять рабочее напряжение</a:t>
            </a:r>
            <a:r>
              <a:rPr lang="ru-RU" sz="4400" b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Gilroy-Regular"/>
                <a:ea typeface="Gilroy-Regular"/>
                <a:cs typeface="Gilroy-Regular"/>
                <a:sym typeface="Gilroy-Regular"/>
              </a:rPr>
              <a:t>.</a:t>
            </a:r>
            <a:endParaRPr b="0" dirty="0">
              <a:solidFill>
                <a:schemeClr val="accent2">
                  <a:lumMod val="40000"/>
                  <a:lumOff val="60000"/>
                </a:schemeClr>
              </a:solidFill>
              <a:latin typeface="Gilroy-Regular"/>
              <a:ea typeface="Gilroy-Regular"/>
              <a:cs typeface="Gilroy-Regular"/>
              <a:sym typeface="Gilroy-Regular"/>
            </a:endParaRPr>
          </a:p>
        </p:txBody>
      </p:sp>
      <p:sp>
        <p:nvSpPr>
          <p:cNvPr id="284" name="Текст. поле 283"/>
          <p:cNvSpPr txBox="1"/>
          <p:nvPr/>
        </p:nvSpPr>
        <p:spPr>
          <a:xfrm>
            <a:off x="4987739" y="5965720"/>
            <a:ext cx="18633989" cy="2544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Лариса увлекается приготовлением мясных  блюд, которые она любит сочетать с терпкими винными напитками. Но по состоянию здоровья она вынуждена на время отказаться от алкоголя, что </a:t>
            </a:r>
            <a:r>
              <a:rPr lang="ru-RU" sz="44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снижает степень ее наслаждения </a:t>
            </a:r>
            <a:r>
              <a:rPr lang="ru-RU" sz="44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привычными вещами.</a:t>
            </a:r>
            <a:endParaRPr lang="en-U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85" name="Текст. поле 284"/>
          <p:cNvSpPr txBox="1"/>
          <p:nvPr/>
        </p:nvSpPr>
        <p:spPr>
          <a:xfrm>
            <a:off x="387053" y="10050906"/>
            <a:ext cx="18215400" cy="3148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Иван стал увлекаться здоровым образом жизни. Сознательно отказавшись от алкоголя, ему стало тяжело посещать привычные компании, так как он вынужден каждый раз доказывать окружающим, что поддерживать себя </a:t>
            </a:r>
            <a:r>
              <a:rPr lang="ru-RU" sz="44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«в тонусе» </a:t>
            </a:r>
            <a:r>
              <a:rPr lang="ru-RU" sz="44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можно не только посредством алкоголя.</a:t>
            </a:r>
            <a:endParaRPr lang="ru-RU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21443317" y="1950808"/>
            <a:ext cx="2396052" cy="3592324"/>
          </a:xfrm>
          <a:prstGeom prst="rect">
            <a:avLst/>
          </a:prstGeom>
        </p:spPr>
      </p:pic>
      <p:pic>
        <p:nvPicPr>
          <p:cNvPr id="1034" name="Picture 10" descr="Женщины, которые не умеют готовить.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87052" y="5883537"/>
            <a:ext cx="4283802" cy="3580686"/>
          </a:xfrm>
          <a:prstGeom prst="rect">
            <a:avLst/>
          </a:prstGeom>
          <a:noFill/>
        </p:spPr>
      </p:pic>
      <p:pic>
        <p:nvPicPr>
          <p:cNvPr id="1036" name="Picture 12" descr="Лучше бы пил: почему мужчины-ЗОЖники невыносимы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8602452" y="9804628"/>
            <a:ext cx="5493896" cy="3662598"/>
          </a:xfrm>
          <a:prstGeom prst="rect">
            <a:avLst/>
          </a:prstGeom>
          <a:noFill/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Описание предлагаемого решения и технологии"/>
          <p:cNvSpPr>
            <a:spLocks noGrp="1" noEditPoints="1"/>
          </p:cNvSpPr>
          <p:nvPr>
            <p:ph type="title"/>
          </p:nvPr>
        </p:nvSpPr>
        <p:spPr>
          <a:xfrm>
            <a:off x="155575" y="160338"/>
            <a:ext cx="15422139" cy="1591951"/>
          </a:xfrm>
          <a:prstGeom prst="rect">
            <a:avLst/>
          </a:prstGeom>
        </p:spPr>
        <p:txBody>
          <a:bodyPr lIns="45699" tIns="45699" rIns="45699" bIns="45699"/>
          <a:lstStyle>
            <a:lvl1pPr defTabSz="914400">
              <a:lnSpc>
                <a:spcPct val="90000"/>
              </a:lnSpc>
              <a:defRPr sz="5000" b="0" spc="0">
                <a:latin typeface="Gilroy-Medium"/>
                <a:ea typeface="Gilroy-Medium"/>
                <a:cs typeface="Gilroy-Medium"/>
                <a:sym typeface="Gilroy-Medium"/>
              </a:defRPr>
            </a:lvl1pPr>
          </a:lstStyle>
          <a:p>
            <a:r>
              <a:rPr sz="5400">
                <a:solidFill>
                  <a:schemeClr val="accent2">
                    <a:lumMod val="60000"/>
                    <a:lumOff val="40000"/>
                  </a:schemeClr>
                </a:solidFill>
              </a:rPr>
              <a:t>Описание предлагаемого решения и технологии</a:t>
            </a:r>
            <a:endParaRPr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93" name="object 13"/>
          <p:cNvSpPr/>
          <p:nvPr/>
        </p:nvSpPr>
        <p:spPr>
          <a:xfrm>
            <a:off x="22769735" y="683628"/>
            <a:ext cx="555301" cy="628660"/>
          </a:xfrm>
          <a:custGeom>
            <a:avLst/>
            <a:rect l="l" t="t" r="r" b="b"/>
            <a:pathLst>
              <a:path w="21600" h="2160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</a:pPr>
          </a:p>
        </p:txBody>
      </p:sp>
      <p:pic>
        <p:nvPicPr>
          <p:cNvPr id="794" name="object 14" descr="object 1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0322618" y="685151"/>
            <a:ext cx="601906" cy="627149"/>
          </a:xfrm>
          <a:prstGeom prst="rect">
            <a:avLst/>
          </a:prstGeom>
        </p:spPr>
      </p:pic>
      <p:pic>
        <p:nvPicPr>
          <p:cNvPr id="795" name="object 15" descr="object 1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1443317" y="684048"/>
            <a:ext cx="807828" cy="628253"/>
          </a:xfrm>
          <a:prstGeom prst="rect">
            <a:avLst/>
          </a:prstGeom>
        </p:spPr>
      </p:pic>
      <p:grpSp>
        <p:nvGrpSpPr>
          <p:cNvPr id="811" name="Сгруппировать"/>
          <p:cNvGrpSpPr/>
          <p:nvPr/>
        </p:nvGrpSpPr>
        <p:grpSpPr>
          <a:xfrm>
            <a:off x="19162537" y="693269"/>
            <a:ext cx="867116" cy="609378"/>
            <a:chOff x="0" y="-1"/>
            <a:chExt cx="867114" cy="609376"/>
          </a:xfrm>
        </p:grpSpPr>
        <p:sp>
          <p:nvSpPr>
            <p:cNvPr id="796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rect l="l" t="t" r="r" b="b"/>
              <a:pathLst>
                <a:path w="21600" h="2160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pic>
          <p:nvPicPr>
            <p:cNvPr id="797" name="object 17" descr="object 17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98" name="object 18" descr="object 18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99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rect l="l" t="t" r="r" b="b"/>
              <a:pathLst>
                <a:path w="21600" h="2160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sp>
          <p:nvSpPr>
            <p:cNvPr id="800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rect l="l" t="t" r="r" b="b"/>
              <a:pathLst>
                <a:path w="21600" h="2160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grpSp>
          <p:nvGrpSpPr>
            <p:cNvPr id="805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801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rect l="l" t="t" r="r" b="b"/>
                <a:pathLst>
                  <a:path w="21600" h="2160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</a:pPr>
              </a:p>
            </p:txBody>
          </p:sp>
          <p:sp>
            <p:nvSpPr>
              <p:cNvPr id="802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rect l="l" t="t" r="r" b="b"/>
                <a:pathLst>
                  <a:path w="21600" h="2160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</a:pPr>
              </a:p>
            </p:txBody>
          </p:sp>
          <p:sp>
            <p:nvSpPr>
              <p:cNvPr id="803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rect l="l" t="t" r="r" b="b"/>
                <a:pathLst>
                  <a:path w="21600" h="2160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</a:pPr>
              </a:p>
            </p:txBody>
          </p:sp>
          <p:sp>
            <p:nvSpPr>
              <p:cNvPr id="804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rect l="l" t="t" r="r" b="b"/>
                <a:pathLst>
                  <a:path w="21600" h="2160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</a:pPr>
              </a:p>
            </p:txBody>
          </p:sp>
        </p:grpSp>
        <p:pic>
          <p:nvPicPr>
            <p:cNvPr id="806" name="object 22" descr="object 22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807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rect l="l" t="t" r="r" b="b"/>
              <a:pathLst>
                <a:path w="21600" h="2160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sp>
          <p:nvSpPr>
            <p:cNvPr id="808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rect l="l" t="t" r="r" b="b"/>
              <a:pathLst>
                <a:path w="21600" h="2160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sp>
          <p:nvSpPr>
            <p:cNvPr id="809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rect l="l" t="t" r="r" b="b"/>
              <a:pathLst>
                <a:path w="21600" h="2160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pic>
          <p:nvPicPr>
            <p:cNvPr id="810" name="object 26" descr="object 26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818" name="Текст. поле 817"/>
          <p:cNvSpPr txBox="1"/>
          <p:nvPr/>
        </p:nvSpPr>
        <p:spPr>
          <a:xfrm>
            <a:off x="460375" y="2385479"/>
            <a:ext cx="23462306" cy="5322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Наш продукт помогают людям, отказавшимся от алкоголя, но которые хотят сохранить выгоду, получаемую при употреблении алкогольсодержащих напитков в виде тонизирующего/расслабляющего эффекта и уверенности в себе.</a:t>
            </a:r>
          </a:p>
          <a:p>
            <a:pPr algn="ctr"/>
            <a:r>
              <a:rPr lang="ru-RU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В отличие от предложения конкурентов, ограничивающееся только копированием вкусовой составляющей традиционного вина, наш напиток производится на основе гранта и оказывает дополнительные позитивные эффекты.</a:t>
            </a:r>
            <a:endParaRPr lang="en-U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AutoShape 2" descr="Рисунок мама за рулем - 56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2" name="Изображение 813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8063863" y="7794659"/>
            <a:ext cx="4402106" cy="4402109"/>
          </a:xfrm>
          <a:prstGeom prst="rect">
            <a:avLst/>
          </a:prstGeom>
        </p:spPr>
      </p:pic>
      <p:pic>
        <p:nvPicPr>
          <p:cNvPr id="33" name="Изображение 814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9729234" y="7826143"/>
            <a:ext cx="4403902" cy="4403902"/>
          </a:xfrm>
          <a:prstGeom prst="rect">
            <a:avLst/>
          </a:prstGeom>
        </p:spPr>
      </p:pic>
      <p:sp>
        <p:nvSpPr>
          <p:cNvPr id="34" name="Текст. поле 817"/>
          <p:cNvSpPr txBox="1"/>
          <p:nvPr/>
        </p:nvSpPr>
        <p:spPr>
          <a:xfrm>
            <a:off x="460375" y="12569951"/>
            <a:ext cx="6943082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Машина </a:t>
            </a:r>
            <a:r>
              <a:rPr lang="ru-RU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- не проблема</a:t>
            </a:r>
            <a:endParaRPr lang="en-U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5" name="Текст. поле 818"/>
          <p:cNvSpPr txBox="1"/>
          <p:nvPr/>
        </p:nvSpPr>
        <p:spPr>
          <a:xfrm>
            <a:off x="16899771" y="12230045"/>
            <a:ext cx="6845694" cy="1436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Быть с компанией </a:t>
            </a:r>
            <a:r>
              <a:rPr lang="ru-RU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«на </a:t>
            </a:r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одной </a:t>
            </a:r>
            <a:r>
              <a:rPr lang="ru-RU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волне»</a:t>
            </a:r>
            <a:endParaRPr lang="en-U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6" name="Текст. поле 819"/>
          <p:cNvSpPr txBox="1"/>
          <p:nvPr/>
        </p:nvSpPr>
        <p:spPr>
          <a:xfrm>
            <a:off x="8532825" y="12196768"/>
            <a:ext cx="7237578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Не беспокоиться о </a:t>
            </a:r>
            <a:r>
              <a:rPr lang="ru-RU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здоровье</a:t>
            </a:r>
            <a:endParaRPr lang="en-U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788809" y="7779489"/>
            <a:ext cx="4450556" cy="445055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object 13"/>
          <p:cNvSpPr/>
          <p:nvPr/>
        </p:nvSpPr>
        <p:spPr>
          <a:xfrm>
            <a:off x="22769735" y="683628"/>
            <a:ext cx="555301" cy="628660"/>
          </a:xfrm>
          <a:custGeom>
            <a:avLst/>
            <a:rect l="l" t="t" r="r" b="b"/>
            <a:pathLst>
              <a:path w="21600" h="2160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</a:pPr>
          </a:p>
        </p:txBody>
      </p:sp>
      <p:pic>
        <p:nvPicPr>
          <p:cNvPr id="815" name="object 14" descr="object 1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0322618" y="685151"/>
            <a:ext cx="601906" cy="627149"/>
          </a:xfrm>
          <a:prstGeom prst="rect">
            <a:avLst/>
          </a:prstGeom>
        </p:spPr>
      </p:pic>
      <p:pic>
        <p:nvPicPr>
          <p:cNvPr id="816" name="object 15" descr="object 1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1443317" y="684048"/>
            <a:ext cx="807828" cy="628253"/>
          </a:xfrm>
          <a:prstGeom prst="rect">
            <a:avLst/>
          </a:prstGeom>
        </p:spPr>
      </p:pic>
      <p:grpSp>
        <p:nvGrpSpPr>
          <p:cNvPr id="832" name="Сгруппировать"/>
          <p:cNvGrpSpPr/>
          <p:nvPr/>
        </p:nvGrpSpPr>
        <p:grpSpPr>
          <a:xfrm>
            <a:off x="19162537" y="693269"/>
            <a:ext cx="867116" cy="609378"/>
            <a:chOff x="0" y="-1"/>
            <a:chExt cx="867114" cy="609376"/>
          </a:xfrm>
        </p:grpSpPr>
        <p:sp>
          <p:nvSpPr>
            <p:cNvPr id="817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rect l="l" t="t" r="r" b="b"/>
              <a:pathLst>
                <a:path w="21600" h="2160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pic>
          <p:nvPicPr>
            <p:cNvPr id="818" name="object 17" descr="object 17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819" name="object 18" descr="object 18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820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rect l="l" t="t" r="r" b="b"/>
              <a:pathLst>
                <a:path w="21600" h="2160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sp>
          <p:nvSpPr>
            <p:cNvPr id="821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rect l="l" t="t" r="r" b="b"/>
              <a:pathLst>
                <a:path w="21600" h="2160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grpSp>
          <p:nvGrpSpPr>
            <p:cNvPr id="826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822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rect l="l" t="t" r="r" b="b"/>
                <a:pathLst>
                  <a:path w="21600" h="2160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</a:pPr>
              </a:p>
            </p:txBody>
          </p:sp>
          <p:sp>
            <p:nvSpPr>
              <p:cNvPr id="823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rect l="l" t="t" r="r" b="b"/>
                <a:pathLst>
                  <a:path w="21600" h="2160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</a:pPr>
              </a:p>
            </p:txBody>
          </p:sp>
          <p:sp>
            <p:nvSpPr>
              <p:cNvPr id="824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rect l="l" t="t" r="r" b="b"/>
                <a:pathLst>
                  <a:path w="21600" h="2160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</a:pPr>
              </a:p>
            </p:txBody>
          </p:sp>
          <p:sp>
            <p:nvSpPr>
              <p:cNvPr id="825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rect l="l" t="t" r="r" b="b"/>
                <a:pathLst>
                  <a:path w="21600" h="2160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</a:pPr>
              </a:p>
            </p:txBody>
          </p:sp>
        </p:grpSp>
        <p:pic>
          <p:nvPicPr>
            <p:cNvPr id="827" name="object 22" descr="object 22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828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rect l="l" t="t" r="r" b="b"/>
              <a:pathLst>
                <a:path w="21600" h="2160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sp>
          <p:nvSpPr>
            <p:cNvPr id="829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rect l="l" t="t" r="r" b="b"/>
              <a:pathLst>
                <a:path w="21600" h="2160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sp>
          <p:nvSpPr>
            <p:cNvPr id="830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rect l="l" t="t" r="r" b="b"/>
              <a:pathLst>
                <a:path w="21600" h="2160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pic>
          <p:nvPicPr>
            <p:cNvPr id="831" name="object 26" descr="object 26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833" name="Конкуренты и аналоги"/>
          <p:cNvSpPr txBox="1"/>
          <p:nvPr/>
        </p:nvSpPr>
        <p:spPr>
          <a:xfrm>
            <a:off x="926588" y="864582"/>
            <a:ext cx="7057491" cy="820633"/>
          </a:xfrm>
          <a:prstGeom prst="rect">
            <a:avLst/>
          </a:prstGeom>
        </p:spPr>
        <p:txBody>
          <a:bodyPr lIns="45699" tIns="45699" rIns="45699" bIns="45699" anchor="b">
            <a:normAutofit/>
          </a:bodyPr>
          <a:lstStyle>
            <a:lvl1pPr defTabSz="914400">
              <a:spcBef>
                <a:spcPts val="0"/>
              </a:spcBef>
              <a:defRPr sz="5000">
                <a:latin typeface="Gilroy-Medium"/>
                <a:ea typeface="Gilroy-Medium"/>
                <a:cs typeface="Gilroy-Medium"/>
                <a:sym typeface="Gilroy-Medium"/>
              </a:defRPr>
            </a:lvl1pPr>
          </a:lstStyle>
          <a:p>
            <a:r>
              <a:rPr>
                <a:solidFill>
                  <a:schemeClr val="accent2">
                    <a:lumMod val="60000"/>
                    <a:lumOff val="40000"/>
                  </a:schemeClr>
                </a:solidFill>
              </a:rPr>
              <a:t>Конкуренты</a:t>
            </a:r>
          </a:p>
        </p:txBody>
      </p:sp>
      <p:pic>
        <p:nvPicPr>
          <p:cNvPr id="835" name="Изображение 834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5072262" y="1926278"/>
            <a:ext cx="2606377" cy="2350072"/>
          </a:xfrm>
          <a:prstGeom prst="rect">
            <a:avLst/>
          </a:prstGeom>
        </p:spPr>
      </p:pic>
      <p:sp>
        <p:nvSpPr>
          <p:cNvPr id="836" name="Текст. поле 835"/>
          <p:cNvSpPr txBox="1"/>
          <p:nvPr/>
        </p:nvSpPr>
        <p:spPr>
          <a:xfrm>
            <a:off x="347402" y="4877528"/>
            <a:ext cx="3284647" cy="778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Вкус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838" name="Изображение 837"/>
          <p:cNvPicPr>
            <a:picLocks noChangeAspect="1"/>
          </p:cNvPicPr>
          <p:nvPr/>
        </p:nvPicPr>
        <p:blipFill>
          <a:blip r:embed="rId8"/>
          <a:srcRect l="26115" r="24507" b="11140"/>
          <a:stretch/>
        </p:blipFill>
        <p:spPr>
          <a:xfrm>
            <a:off x="9760575" y="2350669"/>
            <a:ext cx="2875722" cy="2080177"/>
          </a:xfrm>
          <a:prstGeom prst="snip2SameRect">
            <a:avLst/>
          </a:prstGeom>
        </p:spPr>
      </p:pic>
      <p:pic>
        <p:nvPicPr>
          <p:cNvPr id="839" name="Изображение 838"/>
          <p:cNvPicPr>
            <a:picLocks noChangeAspect="1"/>
          </p:cNvPicPr>
          <p:nvPr/>
        </p:nvPicPr>
        <p:blipFill>
          <a:blip r:embed="rId9"/>
          <a:srcRect l="39799" t="47076" r="39899" b="25911"/>
          <a:stretch/>
        </p:blipFill>
        <p:spPr>
          <a:xfrm>
            <a:off x="14202319" y="2350669"/>
            <a:ext cx="2606377" cy="2080177"/>
          </a:xfrm>
          <a:prstGeom prst="rect">
            <a:avLst/>
          </a:prstGeom>
        </p:spPr>
      </p:pic>
      <p:sp>
        <p:nvSpPr>
          <p:cNvPr id="841" name="Текст. поле 840"/>
          <p:cNvSpPr txBox="1"/>
          <p:nvPr/>
        </p:nvSpPr>
        <p:spPr>
          <a:xfrm>
            <a:off x="5389110" y="4719350"/>
            <a:ext cx="1972680" cy="68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>
                <a:solidFill>
                  <a:schemeClr val="accent2">
                    <a:lumMod val="40000"/>
                    <a:lumOff val="60000"/>
                  </a:schemeClr>
                </a:solidFill>
              </a:rPr>
              <a:t>Гранат</a:t>
            </a:r>
            <a:endParaRPr lang="en-US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43" name="Текст. поле 842"/>
          <p:cNvSpPr txBox="1"/>
          <p:nvPr/>
        </p:nvSpPr>
        <p:spPr>
          <a:xfrm>
            <a:off x="10084307" y="4922040"/>
            <a:ext cx="2875722" cy="68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>
                <a:solidFill>
                  <a:schemeClr val="accent2">
                    <a:lumMod val="40000"/>
                    <a:lumOff val="60000"/>
                  </a:schemeClr>
                </a:solidFill>
              </a:rPr>
              <a:t>Виноград</a:t>
            </a:r>
            <a:endParaRPr lang="en-US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45" name="Текст. поле 844"/>
          <p:cNvSpPr txBox="1"/>
          <p:nvPr/>
        </p:nvSpPr>
        <p:spPr>
          <a:xfrm>
            <a:off x="14363341" y="4942456"/>
            <a:ext cx="2659180" cy="68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Виноград</a:t>
            </a:r>
            <a:endParaRPr lang="en-US" dirty="0"/>
          </a:p>
        </p:txBody>
      </p:sp>
      <p:sp>
        <p:nvSpPr>
          <p:cNvPr id="846" name="Текст. поле 845"/>
          <p:cNvSpPr txBox="1"/>
          <p:nvPr/>
        </p:nvSpPr>
        <p:spPr>
          <a:xfrm>
            <a:off x="309286" y="6560510"/>
            <a:ext cx="3504743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Эффект на организм </a:t>
            </a:r>
            <a:endParaRPr lang="en-US" dirty="0"/>
          </a:p>
        </p:txBody>
      </p:sp>
      <p:sp>
        <p:nvSpPr>
          <p:cNvPr id="848" name="Половина рамки 847"/>
          <p:cNvSpPr/>
          <p:nvPr/>
        </p:nvSpPr>
        <p:spPr>
          <a:xfrm rot="13830905">
            <a:off x="5721358" y="6185763"/>
            <a:ext cx="1069482" cy="820916"/>
          </a:xfrm>
          <a:prstGeom prst="halfFrame">
            <a:avLst>
              <a:gd name="adj1" fmla="val 28160"/>
              <a:gd name="adj2" fmla="val 20746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49" name="Половина рамки 847"/>
          <p:cNvSpPr/>
          <p:nvPr/>
        </p:nvSpPr>
        <p:spPr>
          <a:xfrm rot="13830905">
            <a:off x="14783927" y="6604267"/>
            <a:ext cx="1069482" cy="820916"/>
          </a:xfrm>
          <a:prstGeom prst="halfFrame">
            <a:avLst>
              <a:gd name="adj1" fmla="val 28160"/>
              <a:gd name="adj2" fmla="val 20746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50" name="Знак &quot;минус&quot; 849"/>
          <p:cNvSpPr/>
          <p:nvPr/>
        </p:nvSpPr>
        <p:spPr>
          <a:xfrm>
            <a:off x="10176125" y="6605021"/>
            <a:ext cx="2044621" cy="1158620"/>
          </a:xfrm>
          <a:prstGeom prst="mathMinus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1" name="Знак &quot;минус&quot; 849"/>
          <p:cNvSpPr/>
          <p:nvPr/>
        </p:nvSpPr>
        <p:spPr>
          <a:xfrm>
            <a:off x="19902213" y="6509398"/>
            <a:ext cx="2044621" cy="1158620"/>
          </a:xfrm>
          <a:prstGeom prst="mathMinus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2" name="Текст. поле 851"/>
          <p:cNvSpPr txBox="1"/>
          <p:nvPr/>
        </p:nvSpPr>
        <p:spPr>
          <a:xfrm>
            <a:off x="309286" y="8714881"/>
            <a:ext cx="2053957" cy="778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Цена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53" name="Текст. поле 852"/>
          <p:cNvSpPr txBox="1"/>
          <p:nvPr/>
        </p:nvSpPr>
        <p:spPr>
          <a:xfrm>
            <a:off x="4811308" y="8601215"/>
            <a:ext cx="3548628" cy="68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>
                <a:solidFill>
                  <a:schemeClr val="accent2">
                    <a:lumMod val="40000"/>
                    <a:lumOff val="60000"/>
                  </a:schemeClr>
                </a:solidFill>
              </a:rPr>
              <a:t>1500-2500</a:t>
            </a:r>
            <a:endParaRPr lang="en-US"/>
          </a:p>
        </p:txBody>
      </p:sp>
      <p:sp>
        <p:nvSpPr>
          <p:cNvPr id="855" name="Текст. поле 854"/>
          <p:cNvSpPr txBox="1"/>
          <p:nvPr/>
        </p:nvSpPr>
        <p:spPr>
          <a:xfrm>
            <a:off x="9982076" y="8714881"/>
            <a:ext cx="2654221" cy="68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>
                <a:solidFill>
                  <a:schemeClr val="accent2">
                    <a:lumMod val="40000"/>
                    <a:lumOff val="60000"/>
                  </a:schemeClr>
                </a:solidFill>
              </a:rPr>
              <a:t>1900-3600</a:t>
            </a:r>
            <a:endParaRPr lang="en-US"/>
          </a:p>
        </p:txBody>
      </p:sp>
      <p:sp>
        <p:nvSpPr>
          <p:cNvPr id="856" name="Текст. поле 855"/>
          <p:cNvSpPr txBox="1"/>
          <p:nvPr/>
        </p:nvSpPr>
        <p:spPr>
          <a:xfrm>
            <a:off x="14229513" y="8735297"/>
            <a:ext cx="2926837" cy="68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chemeClr val="accent2">
                    <a:lumMod val="40000"/>
                    <a:lumOff val="60000"/>
                  </a:schemeClr>
                </a:solidFill>
              </a:rPr>
              <a:t>1800-5700</a:t>
            </a:r>
            <a:endParaRPr lang="en-US"/>
          </a:p>
        </p:txBody>
      </p:sp>
      <p:sp>
        <p:nvSpPr>
          <p:cNvPr id="858" name="Текст. поле 857"/>
          <p:cNvSpPr txBox="1"/>
          <p:nvPr/>
        </p:nvSpPr>
        <p:spPr>
          <a:xfrm>
            <a:off x="304681" y="10531395"/>
            <a:ext cx="3216492" cy="778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Спирт</a:t>
            </a:r>
            <a:endParaRPr lang="en-US" dirty="0"/>
          </a:p>
        </p:txBody>
      </p:sp>
      <p:sp>
        <p:nvSpPr>
          <p:cNvPr id="859" name="Текст. поле 858"/>
          <p:cNvSpPr txBox="1"/>
          <p:nvPr/>
        </p:nvSpPr>
        <p:spPr>
          <a:xfrm>
            <a:off x="18590903" y="10336154"/>
            <a:ext cx="4938648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Выпаривание из алкогольного </a:t>
            </a:r>
            <a:r>
              <a:rPr lang="ru-RU" sz="3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вина</a:t>
            </a:r>
            <a:endParaRPr lang="en-US" sz="3200" dirty="0"/>
          </a:p>
        </p:txBody>
      </p:sp>
      <p:sp>
        <p:nvSpPr>
          <p:cNvPr id="860" name="Текст. поле 859"/>
          <p:cNvSpPr txBox="1"/>
          <p:nvPr/>
        </p:nvSpPr>
        <p:spPr>
          <a:xfrm>
            <a:off x="4822434" y="10335033"/>
            <a:ext cx="2867331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Изначальное отсутствие</a:t>
            </a:r>
            <a:endParaRPr lang="en-US" dirty="0"/>
          </a:p>
        </p:txBody>
      </p:sp>
      <p:sp>
        <p:nvSpPr>
          <p:cNvPr id="861" name="Текст. поле 860"/>
          <p:cNvSpPr txBox="1"/>
          <p:nvPr/>
        </p:nvSpPr>
        <p:spPr>
          <a:xfrm>
            <a:off x="9451489" y="10260477"/>
            <a:ext cx="3829878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Выпаривание из алкогольного вина</a:t>
            </a:r>
            <a:endParaRPr lang="en-US" dirty="0"/>
          </a:p>
        </p:txBody>
      </p:sp>
      <p:sp>
        <p:nvSpPr>
          <p:cNvPr id="862" name="Текст. поле 861"/>
          <p:cNvSpPr txBox="1"/>
          <p:nvPr/>
        </p:nvSpPr>
        <p:spPr>
          <a:xfrm>
            <a:off x="14057642" y="10302359"/>
            <a:ext cx="4681803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Извлечение фенолов в момент </a:t>
            </a:r>
            <a:r>
              <a:rPr lang="ru-RU" sz="32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винификации</a:t>
            </a:r>
            <a:r>
              <a:rPr lang="ru-RU" sz="32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endParaRPr lang="en-US" dirty="0"/>
          </a:p>
        </p:txBody>
      </p:sp>
      <p:sp>
        <p:nvSpPr>
          <p:cNvPr id="863" name="Текст. поле 862"/>
          <p:cNvSpPr txBox="1"/>
          <p:nvPr/>
        </p:nvSpPr>
        <p:spPr>
          <a:xfrm>
            <a:off x="5260997" y="11981585"/>
            <a:ext cx="2160104" cy="645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>
                <a:solidFill>
                  <a:schemeClr val="accent2">
                    <a:lumMod val="40000"/>
                    <a:lumOff val="60000"/>
                  </a:schemeClr>
                </a:solidFill>
              </a:rPr>
              <a:t>Россия</a:t>
            </a:r>
            <a:endParaRPr lang="en-US"/>
          </a:p>
        </p:txBody>
      </p:sp>
      <p:sp>
        <p:nvSpPr>
          <p:cNvPr id="864" name="Текст. поле 863"/>
          <p:cNvSpPr txBox="1"/>
          <p:nvPr/>
        </p:nvSpPr>
        <p:spPr>
          <a:xfrm>
            <a:off x="285058" y="11958622"/>
            <a:ext cx="2279373" cy="778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Страна</a:t>
            </a:r>
            <a:endParaRPr lang="en-US" dirty="0"/>
          </a:p>
        </p:txBody>
      </p:sp>
      <p:sp>
        <p:nvSpPr>
          <p:cNvPr id="866" name="Текст. поле 865"/>
          <p:cNvSpPr txBox="1"/>
          <p:nvPr/>
        </p:nvSpPr>
        <p:spPr>
          <a:xfrm>
            <a:off x="10200468" y="12095251"/>
            <a:ext cx="2417643" cy="645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>
                <a:solidFill>
                  <a:schemeClr val="accent2">
                    <a:lumMod val="40000"/>
                    <a:lumOff val="60000"/>
                  </a:schemeClr>
                </a:solidFill>
              </a:rPr>
              <a:t>Россия</a:t>
            </a:r>
            <a:endParaRPr lang="en-US"/>
          </a:p>
        </p:txBody>
      </p:sp>
      <p:sp>
        <p:nvSpPr>
          <p:cNvPr id="868" name="Текст. поле 867"/>
          <p:cNvSpPr txBox="1"/>
          <p:nvPr/>
        </p:nvSpPr>
        <p:spPr>
          <a:xfrm>
            <a:off x="14545686" y="12115667"/>
            <a:ext cx="2294489" cy="645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Испания</a:t>
            </a:r>
            <a:endParaRPr lang="en-U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869" name="Прямая соед. линия 1 868"/>
          <p:cNvCxnSpPr/>
          <p:nvPr/>
        </p:nvCxnSpPr>
        <p:spPr>
          <a:xfrm>
            <a:off x="8696255" y="1552711"/>
            <a:ext cx="0" cy="11434438"/>
          </a:xfrm>
          <a:prstGeom prst="straightConnector1">
            <a:avLst/>
          </a:prstGeom>
          <a:ln w="317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0" name="Прямая соед. линия 1 868"/>
          <p:cNvCxnSpPr/>
          <p:nvPr/>
        </p:nvCxnSpPr>
        <p:spPr>
          <a:xfrm>
            <a:off x="3860902" y="4548965"/>
            <a:ext cx="56512" cy="8331832"/>
          </a:xfrm>
          <a:prstGeom prst="straightConnector1">
            <a:avLst/>
          </a:prstGeom>
          <a:ln w="317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18704420" y="1726666"/>
            <a:ext cx="600893" cy="2079215"/>
          </a:xfrm>
          <a:prstGeom prst="rect">
            <a:avLst/>
          </a:prstGeom>
        </p:spPr>
      </p:pic>
      <p:sp>
        <p:nvSpPr>
          <p:cNvPr id="59" name="Текст. поле 844"/>
          <p:cNvSpPr txBox="1"/>
          <p:nvPr/>
        </p:nvSpPr>
        <p:spPr>
          <a:xfrm>
            <a:off x="17374912" y="3830681"/>
            <a:ext cx="683554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Мучо</a:t>
            </a:r>
            <a:r>
              <a:rPr lang="ru-RU" sz="28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Мас</a:t>
            </a:r>
            <a:r>
              <a:rPr lang="ru-RU" sz="28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, Карл Юнг, </a:t>
            </a:r>
            <a:r>
              <a:rPr lang="ru-RU" sz="28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Шлосс</a:t>
            </a:r>
            <a:r>
              <a:rPr lang="ru-RU" sz="28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Зомерау</a:t>
            </a:r>
            <a:endParaRPr lang="en-US" sz="2800" dirty="0"/>
          </a:p>
        </p:txBody>
      </p:sp>
      <p:sp>
        <p:nvSpPr>
          <p:cNvPr id="60" name="Текст. поле 844"/>
          <p:cNvSpPr txBox="1"/>
          <p:nvPr/>
        </p:nvSpPr>
        <p:spPr>
          <a:xfrm>
            <a:off x="19730637" y="8636357"/>
            <a:ext cx="2659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800-1000</a:t>
            </a:r>
            <a:endParaRPr lang="en-US" dirty="0"/>
          </a:p>
        </p:txBody>
      </p:sp>
      <p:sp>
        <p:nvSpPr>
          <p:cNvPr id="7" name="AutoShape 8" descr="Вино безалкогольное Carl Jung (Карл Юнг) Merlot (Мерло) красное полусухое,  750 мл - купить с доставкой по выгодным ценам в интернет-магазине OZON  (557976526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19902213" y="1764936"/>
            <a:ext cx="1022312" cy="204462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21573795" y="1764936"/>
            <a:ext cx="1229972" cy="1998705"/>
          </a:xfrm>
          <a:prstGeom prst="rect">
            <a:avLst/>
          </a:prstGeom>
        </p:spPr>
      </p:pic>
      <p:sp>
        <p:nvSpPr>
          <p:cNvPr id="66" name="Текст. поле 867"/>
          <p:cNvSpPr txBox="1"/>
          <p:nvPr/>
        </p:nvSpPr>
        <p:spPr>
          <a:xfrm>
            <a:off x="19871713" y="12025389"/>
            <a:ext cx="2294489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Испания</a:t>
            </a:r>
            <a:r>
              <a:rPr lang="ru-RU" sz="36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, Германия</a:t>
            </a:r>
            <a:endParaRPr lang="en-U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7" name="Текст. поле 844"/>
          <p:cNvSpPr txBox="1"/>
          <p:nvPr/>
        </p:nvSpPr>
        <p:spPr>
          <a:xfrm>
            <a:off x="19604514" y="4973836"/>
            <a:ext cx="2659180" cy="68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Виноград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object 13"/>
          <p:cNvSpPr/>
          <p:nvPr/>
        </p:nvSpPr>
        <p:spPr>
          <a:xfrm>
            <a:off x="22769735" y="683628"/>
            <a:ext cx="555301" cy="628660"/>
          </a:xfrm>
          <a:custGeom>
            <a:avLst/>
            <a:rect l="l" t="t" r="r" b="b"/>
            <a:pathLst>
              <a:path w="21600" h="2160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</a:pPr>
          </a:p>
        </p:txBody>
      </p:sp>
      <p:pic>
        <p:nvPicPr>
          <p:cNvPr id="837" name="object 14" descr="object 1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0322618" y="685151"/>
            <a:ext cx="601906" cy="627149"/>
          </a:xfrm>
          <a:prstGeom prst="rect">
            <a:avLst/>
          </a:prstGeom>
        </p:spPr>
      </p:pic>
      <p:pic>
        <p:nvPicPr>
          <p:cNvPr id="838" name="object 15" descr="object 1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1443317" y="684048"/>
            <a:ext cx="807828" cy="628253"/>
          </a:xfrm>
          <a:prstGeom prst="rect">
            <a:avLst/>
          </a:prstGeom>
        </p:spPr>
      </p:pic>
      <p:grpSp>
        <p:nvGrpSpPr>
          <p:cNvPr id="854" name="Сгруппировать"/>
          <p:cNvGrpSpPr/>
          <p:nvPr/>
        </p:nvGrpSpPr>
        <p:grpSpPr>
          <a:xfrm>
            <a:off x="19162537" y="693269"/>
            <a:ext cx="867116" cy="609378"/>
            <a:chOff x="0" y="-1"/>
            <a:chExt cx="867114" cy="609376"/>
          </a:xfrm>
        </p:grpSpPr>
        <p:sp>
          <p:nvSpPr>
            <p:cNvPr id="839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rect l="l" t="t" r="r" b="b"/>
              <a:pathLst>
                <a:path w="21600" h="2160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pic>
          <p:nvPicPr>
            <p:cNvPr id="840" name="object 17" descr="object 17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841" name="object 18" descr="object 18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842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rect l="l" t="t" r="r" b="b"/>
              <a:pathLst>
                <a:path w="21600" h="2160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sp>
          <p:nvSpPr>
            <p:cNvPr id="843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rect l="l" t="t" r="r" b="b"/>
              <a:pathLst>
                <a:path w="21600" h="2160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grpSp>
          <p:nvGrpSpPr>
            <p:cNvPr id="848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844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rect l="l" t="t" r="r" b="b"/>
                <a:pathLst>
                  <a:path w="21600" h="2160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</a:pPr>
              </a:p>
            </p:txBody>
          </p:sp>
          <p:sp>
            <p:nvSpPr>
              <p:cNvPr id="845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rect l="l" t="t" r="r" b="b"/>
                <a:pathLst>
                  <a:path w="21600" h="2160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</a:pPr>
              </a:p>
            </p:txBody>
          </p:sp>
          <p:sp>
            <p:nvSpPr>
              <p:cNvPr id="846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rect l="l" t="t" r="r" b="b"/>
                <a:pathLst>
                  <a:path w="21600" h="2160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</a:pPr>
              </a:p>
            </p:txBody>
          </p:sp>
          <p:sp>
            <p:nvSpPr>
              <p:cNvPr id="847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rect l="l" t="t" r="r" b="b"/>
                <a:pathLst>
                  <a:path w="21600" h="2160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</a:pPr>
              </a:p>
            </p:txBody>
          </p:sp>
        </p:grpSp>
        <p:pic>
          <p:nvPicPr>
            <p:cNvPr id="849" name="object 22" descr="object 22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850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rect l="l" t="t" r="r" b="b"/>
              <a:pathLst>
                <a:path w="21600" h="2160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sp>
          <p:nvSpPr>
            <p:cNvPr id="851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rect l="l" t="t" r="r" b="b"/>
              <a:pathLst>
                <a:path w="21600" h="2160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sp>
          <p:nvSpPr>
            <p:cNvPr id="852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rect l="l" t="t" r="r" b="b"/>
              <a:pathLst>
                <a:path w="21600" h="2160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pic>
          <p:nvPicPr>
            <p:cNvPr id="853" name="object 26" descr="object 26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855" name="Рынок"/>
          <p:cNvSpPr>
            <a:spLocks noGrp="1" noEditPoints="1"/>
          </p:cNvSpPr>
          <p:nvPr>
            <p:ph type="title"/>
          </p:nvPr>
        </p:nvSpPr>
        <p:spPr>
          <a:xfrm>
            <a:off x="1126134" y="792088"/>
            <a:ext cx="2428344" cy="778990"/>
          </a:xfrm>
          <a:prstGeom prst="rect">
            <a:avLst/>
          </a:prstGeom>
        </p:spPr>
        <p:txBody>
          <a:bodyPr lIns="45699" tIns="45699" rIns="45699" bIns="45699"/>
          <a:lstStyle>
            <a:lvl1pPr defTabSz="914400">
              <a:lnSpc>
                <a:spcPct val="90000"/>
              </a:lnSpc>
              <a:defRPr sz="5000" b="0" spc="0">
                <a:latin typeface="Gilroy-Medium"/>
                <a:ea typeface="Gilroy-Medium"/>
                <a:cs typeface="Gilroy-Medium"/>
                <a:sym typeface="Gilroy-Medium"/>
              </a:defRPr>
            </a:lvl1pPr>
          </a:lstStyle>
          <a:p>
            <a:r>
              <a:rPr>
                <a:solidFill>
                  <a:schemeClr val="accent2">
                    <a:lumMod val="60000"/>
                    <a:lumOff val="40000"/>
                  </a:schemeClr>
                </a:solidFill>
              </a:rPr>
              <a:t>Рынок</a:t>
            </a:r>
          </a:p>
        </p:txBody>
      </p:sp>
      <p:pic>
        <p:nvPicPr>
          <p:cNvPr id="856" name="Рисунок 36" descr="Рисунок 36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22113901" y="10035692"/>
            <a:ext cx="2422267" cy="368030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41217" y="3924989"/>
            <a:ext cx="11545479" cy="2231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В 2023 </a:t>
            </a:r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году </a:t>
            </a:r>
            <a:r>
              <a:rPr lang="ru-RU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в </a:t>
            </a:r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России продажи безалкогольных вин </a:t>
            </a:r>
            <a:r>
              <a:rPr lang="ru-RU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выросли на 50 %</a:t>
            </a:r>
            <a:endParaRPr lang="ru-RU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41217" y="7266475"/>
            <a:ext cx="11125349" cy="3238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Тренды:</a:t>
            </a:r>
          </a:p>
          <a:p>
            <a:r>
              <a:rPr lang="ru-RU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- </a:t>
            </a:r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здоровый образ </a:t>
            </a:r>
            <a:r>
              <a:rPr lang="ru-RU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жизни</a:t>
            </a:r>
          </a:p>
          <a:p>
            <a:r>
              <a:rPr lang="ru-RU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- онлайн закупка продуктов</a:t>
            </a:r>
            <a:endParaRPr lang="ru-RU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5562431" y="3307151"/>
            <a:ext cx="7200211" cy="720021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object 13"/>
          <p:cNvSpPr/>
          <p:nvPr/>
        </p:nvSpPr>
        <p:spPr>
          <a:xfrm>
            <a:off x="22769735" y="683628"/>
            <a:ext cx="555301" cy="628660"/>
          </a:xfrm>
          <a:custGeom>
            <a:avLst/>
            <a:rect l="l" t="t" r="r" b="b"/>
            <a:pathLst>
              <a:path w="21600" h="2160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</a:pPr>
          </a:p>
        </p:txBody>
      </p:sp>
      <p:pic>
        <p:nvPicPr>
          <p:cNvPr id="859" name="object 14" descr="object 1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0322618" y="685151"/>
            <a:ext cx="601906" cy="627149"/>
          </a:xfrm>
          <a:prstGeom prst="rect">
            <a:avLst/>
          </a:prstGeom>
        </p:spPr>
      </p:pic>
      <p:pic>
        <p:nvPicPr>
          <p:cNvPr id="860" name="object 15" descr="object 1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1443317" y="684048"/>
            <a:ext cx="807828" cy="628253"/>
          </a:xfrm>
          <a:prstGeom prst="rect">
            <a:avLst/>
          </a:prstGeom>
        </p:spPr>
      </p:pic>
      <p:grpSp>
        <p:nvGrpSpPr>
          <p:cNvPr id="876" name="Сгруппировать"/>
          <p:cNvGrpSpPr/>
          <p:nvPr/>
        </p:nvGrpSpPr>
        <p:grpSpPr>
          <a:xfrm>
            <a:off x="19162537" y="693269"/>
            <a:ext cx="867116" cy="609378"/>
            <a:chOff x="0" y="-1"/>
            <a:chExt cx="867114" cy="609376"/>
          </a:xfrm>
        </p:grpSpPr>
        <p:sp>
          <p:nvSpPr>
            <p:cNvPr id="861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rect l="l" t="t" r="r" b="b"/>
              <a:pathLst>
                <a:path w="21600" h="2160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pic>
          <p:nvPicPr>
            <p:cNvPr id="862" name="object 17" descr="object 17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863" name="object 18" descr="object 18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864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rect l="l" t="t" r="r" b="b"/>
              <a:pathLst>
                <a:path w="21600" h="2160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sp>
          <p:nvSpPr>
            <p:cNvPr id="865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rect l="l" t="t" r="r" b="b"/>
              <a:pathLst>
                <a:path w="21600" h="2160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grpSp>
          <p:nvGrpSpPr>
            <p:cNvPr id="870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866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rect l="l" t="t" r="r" b="b"/>
                <a:pathLst>
                  <a:path w="21600" h="2160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</a:pPr>
              </a:p>
            </p:txBody>
          </p:sp>
          <p:sp>
            <p:nvSpPr>
              <p:cNvPr id="867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rect l="l" t="t" r="r" b="b"/>
                <a:pathLst>
                  <a:path w="21600" h="2160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</a:pPr>
              </a:p>
            </p:txBody>
          </p:sp>
          <p:sp>
            <p:nvSpPr>
              <p:cNvPr id="868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rect l="l" t="t" r="r" b="b"/>
                <a:pathLst>
                  <a:path w="21600" h="2160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</a:pPr>
              </a:p>
            </p:txBody>
          </p:sp>
          <p:sp>
            <p:nvSpPr>
              <p:cNvPr id="869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rect l="l" t="t" r="r" b="b"/>
                <a:pathLst>
                  <a:path w="21600" h="2160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</a:pPr>
              </a:p>
            </p:txBody>
          </p:sp>
        </p:grpSp>
        <p:pic>
          <p:nvPicPr>
            <p:cNvPr id="871" name="object 22" descr="object 22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872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rect l="l" t="t" r="r" b="b"/>
              <a:pathLst>
                <a:path w="21600" h="2160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sp>
          <p:nvSpPr>
            <p:cNvPr id="873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rect l="l" t="t" r="r" b="b"/>
              <a:pathLst>
                <a:path w="21600" h="2160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sp>
          <p:nvSpPr>
            <p:cNvPr id="874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rect l="l" t="t" r="r" b="b"/>
              <a:pathLst>
                <a:path w="21600" h="2160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pic>
          <p:nvPicPr>
            <p:cNvPr id="875" name="object 26" descr="object 26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877" name="Бизнес-модель (можно объединить слайд с ФЭО)"/>
          <p:cNvSpPr>
            <a:spLocks noGrp="1" noEditPoints="1"/>
          </p:cNvSpPr>
          <p:nvPr>
            <p:ph type="title"/>
          </p:nvPr>
        </p:nvSpPr>
        <p:spPr>
          <a:xfrm>
            <a:off x="985500" y="421821"/>
            <a:ext cx="5282073" cy="932185"/>
          </a:xfrm>
          <a:prstGeom prst="rect">
            <a:avLst/>
          </a:prstGeom>
        </p:spPr>
        <p:txBody>
          <a:bodyPr lIns="45699" tIns="45699" rIns="45699" bIns="45699"/>
          <a:lstStyle>
            <a:lvl1pPr defTabSz="914400">
              <a:lnSpc>
                <a:spcPct val="90000"/>
              </a:lnSpc>
              <a:defRPr sz="5000" b="0" spc="0">
                <a:latin typeface="Gilroy-Medium"/>
                <a:ea typeface="Gilroy-Medium"/>
                <a:cs typeface="Gilroy-Medium"/>
                <a:sym typeface="Gilroy-Medium"/>
              </a:defRPr>
            </a:lvl1pPr>
          </a:lstStyle>
          <a:p>
            <a:r>
              <a:rPr>
                <a:solidFill>
                  <a:schemeClr val="accent2">
                    <a:lumMod val="60000"/>
                    <a:lumOff val="40000"/>
                  </a:schemeClr>
                </a:solidFill>
              </a:rPr>
              <a:t>Бизнес-модель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832153" y="1764124"/>
          <a:ext cx="22339535" cy="11637535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584883"/>
                <a:gridCol w="5584883"/>
                <a:gridCol w="5584883"/>
                <a:gridCol w="5584886"/>
              </a:tblGrid>
              <a:tr h="3693701">
                <a:tc>
                  <a:txBody>
                    <a:bodyPr lIns="68580" tIns="0" rIns="68580" bIns="0"/>
                    <a:lstStyle/>
                    <a:p>
                      <a:pPr algn="l">
                        <a:lnSpc>
                          <a:spcPct val="0"/>
                        </a:lnSpc>
                        <a:spcAft>
                          <a:spcPts val="0"/>
                        </a:spcAft>
                      </a:pPr>
                      <a:endParaRPr lang="ru-RU" sz="240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Ключевые партнеры</a:t>
                      </a:r>
                    </a:p>
                    <a:p>
                      <a:pPr algn="l">
                        <a:lnSpc>
                          <a:spcPct val="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effectLst/>
                        </a:rPr>
                        <a:t>Поставщики расходных материалов </a:t>
                      </a:r>
                    </a:p>
                    <a:p>
                      <a:pPr algn="l">
                        <a:lnSpc>
                          <a:spcPct val="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effectLst/>
                        </a:rPr>
                        <a:t>Логистические</a:t>
                      </a:r>
                    </a:p>
                    <a:p>
                      <a:pPr algn="l">
                        <a:lnSpc>
                          <a:spcPct val="0"/>
                        </a:lnSpc>
                        <a:spcAft>
                          <a:spcPts val="0"/>
                        </a:spcAft>
                      </a:pPr>
                      <a:endParaRPr lang="ru-RU" sz="240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0"/>
                        </a:lnSpc>
                        <a:spcAft>
                          <a:spcPts val="0"/>
                        </a:spcAft>
                      </a:pPr>
                      <a:endParaRPr lang="ru-RU" sz="240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 lIns="68580" tIns="0" rIns="68580" bIns="0"/>
                    <a:lstStyle/>
                    <a:p>
                      <a:pPr algn="l">
                        <a:lnSpc>
                          <a:spcPct val="0"/>
                        </a:lnSpc>
                        <a:spcAft>
                          <a:spcPts val="0"/>
                        </a:spcAft>
                      </a:pPr>
                      <a:endParaRPr lang="ru-RU" sz="240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Ресурсы</a:t>
                      </a:r>
                    </a:p>
                    <a:p>
                      <a:pPr algn="l">
                        <a:lnSpc>
                          <a:spcPct val="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effectLst/>
                        </a:rPr>
                        <a:t>Трудовые </a:t>
                      </a:r>
                    </a:p>
                    <a:p>
                      <a:pPr algn="l">
                        <a:lnSpc>
                          <a:spcPct val="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effectLst/>
                        </a:rPr>
                        <a:t>Материальные</a:t>
                      </a:r>
                    </a:p>
                    <a:p>
                      <a:pPr algn="l">
                        <a:lnSpc>
                          <a:spcPct val="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effectLst/>
                        </a:rPr>
                        <a:t>Финансовые </a:t>
                      </a:r>
                    </a:p>
                  </a:txBody>
                  <a:tcPr marL="68580" marR="68580" marT="0" marB="0"/>
                </a:tc>
                <a:tc rowSpan="2">
                  <a:txBody>
                    <a:bodyPr lIns="68580" tIns="0" rIns="68580" bIns="0"/>
                    <a:lstStyle/>
                    <a:p>
                      <a:pPr algn="l">
                        <a:lnSpc>
                          <a:spcPct val="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Издержки</a:t>
                      </a:r>
                    </a:p>
                    <a:p>
                      <a:pPr algn="l">
                        <a:lnSpc>
                          <a:spcPct val="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effectLst/>
                        </a:rPr>
                        <a:t>Аренда помещения; оборудования</a:t>
                      </a:r>
                    </a:p>
                    <a:p>
                      <a:pPr algn="l">
                        <a:lnSpc>
                          <a:spcPct val="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effectLst/>
                        </a:rPr>
                        <a:t>Заработная плата сотрудников</a:t>
                      </a:r>
                    </a:p>
                    <a:p>
                      <a:pPr algn="l">
                        <a:lnSpc>
                          <a:spcPct val="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effectLst/>
                        </a:rPr>
                        <a:t>Реклама</a:t>
                      </a:r>
                    </a:p>
                    <a:p>
                      <a:pPr algn="l">
                        <a:lnSpc>
                          <a:spcPct val="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effectLst/>
                        </a:rPr>
                        <a:t>Создание сайта</a:t>
                      </a:r>
                    </a:p>
                    <a:p>
                      <a:pPr algn="l">
                        <a:lnSpc>
                          <a:spcPct val="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effectLst/>
                        </a:rPr>
                        <a:t>Закупка сырья</a:t>
                      </a:r>
                    </a:p>
                    <a:p>
                      <a:pPr algn="l">
                        <a:lnSpc>
                          <a:spcPct val="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effectLst/>
                        </a:rPr>
                        <a:t>Логистика</a:t>
                      </a:r>
                    </a:p>
                    <a:p>
                      <a:pPr algn="l">
                        <a:lnSpc>
                          <a:spcPct val="0"/>
                        </a:lnSpc>
                        <a:spcAft>
                          <a:spcPts val="0"/>
                        </a:spcAft>
                      </a:pPr>
                      <a:endParaRPr lang="ru-RU" sz="240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effectLst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 lIns="68580" tIns="0" rIns="68580" bIns="0"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Каналы сбыта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effectLst/>
                        </a:rPr>
                        <a:t>Торговля в розничных магазинах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effectLst/>
                        </a:rPr>
                        <a:t>Торговля в онлайн-магазинах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40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effectLst/>
                      </a:endParaRPr>
                    </a:p>
                  </a:txBody>
                  <a:tcPr marL="68580" marR="68580" marT="0" marB="0"/>
                </a:tc>
              </a:tr>
              <a:tr h="4559557">
                <a:tc>
                  <a:txBody>
                    <a:bodyPr lIns="68580" tIns="0" rIns="68580" bIns="0"/>
                    <a:lstStyle/>
                    <a:p>
                      <a:pPr algn="l">
                        <a:lnSpc>
                          <a:spcPct val="0"/>
                        </a:lnSpc>
                        <a:spcAft>
                          <a:spcPts val="0"/>
                        </a:spcAft>
                      </a:pPr>
                      <a:endParaRPr lang="ru-RU" sz="240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Конкурентные преимущества </a:t>
                      </a:r>
                    </a:p>
                    <a:p>
                      <a:pPr algn="l">
                        <a:lnSpc>
                          <a:spcPct val="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effectLst/>
                        </a:rPr>
                        <a:t>Отечественное производство</a:t>
                      </a:r>
                    </a:p>
                    <a:p>
                      <a:pPr algn="l">
                        <a:lnSpc>
                          <a:spcPct val="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effectLst/>
                        </a:rPr>
                        <a:t>Отсутствие сложной логистики</a:t>
                      </a:r>
                    </a:p>
                    <a:p>
                      <a:pPr algn="l">
                        <a:lnSpc>
                          <a:spcPct val="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effectLst/>
                        </a:rPr>
                        <a:t>Малое количество конкурентов</a:t>
                      </a:r>
                    </a:p>
                    <a:p>
                      <a:pPr algn="l">
                        <a:lnSpc>
                          <a:spcPct val="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effectLst/>
                        </a:rPr>
                        <a:t>Наличие уникальных свойств напитка</a:t>
                      </a:r>
                    </a:p>
                    <a:p>
                      <a:pPr algn="l">
                        <a:lnSpc>
                          <a:spcPct val="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effectLst/>
                        </a:rPr>
                        <a:t>Возможность заказа онлайн</a:t>
                      </a:r>
                    </a:p>
                    <a:p>
                      <a:pPr algn="l">
                        <a:lnSpc>
                          <a:spcPct val="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240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effectLst/>
                        <a:latin typeface="Times New Roman" pitchFamily="18" charset="0" panose="02020603050405020304"/>
                        <a:ea typeface="Calibri" pitchFamily="34" charset="0" panose="020F0502020204030204"/>
                      </a:endParaRPr>
                    </a:p>
                  </a:txBody>
                  <a:tcPr marL="68580" marR="68580" marT="0" marB="0"/>
                </a:tc>
                <a:tc>
                  <a:txBody>
                    <a:bodyPr lIns="68580" tIns="0" rIns="68580" bIns="0"/>
                    <a:lstStyle/>
                    <a:p>
                      <a:pPr algn="l">
                        <a:lnSpc>
                          <a:spcPct val="0"/>
                        </a:lnSpc>
                        <a:spcAft>
                          <a:spcPts val="0"/>
                        </a:spcAft>
                      </a:pPr>
                      <a:endParaRPr lang="ru-RU" sz="240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Сегменты</a:t>
                      </a:r>
                    </a:p>
                    <a:p>
                      <a:pPr algn="l">
                        <a:lnSpc>
                          <a:spcPct val="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effectLst/>
                        </a:rPr>
                        <a:t>Водители</a:t>
                      </a:r>
                    </a:p>
                    <a:p>
                      <a:pPr algn="l">
                        <a:lnSpc>
                          <a:spcPct val="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effectLst/>
                        </a:rPr>
                        <a:t>Временно не могут по состоянию </a:t>
                      </a:r>
                    </a:p>
                    <a:p>
                      <a:pPr algn="l">
                        <a:lnSpc>
                          <a:spcPct val="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effectLst/>
                        </a:rPr>
                        <a:t>здоровья</a:t>
                      </a:r>
                    </a:p>
                    <a:p>
                      <a:pPr algn="l">
                        <a:lnSpc>
                          <a:spcPct val="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effectLst/>
                        </a:rPr>
                        <a:t>Личные убеждения</a:t>
                      </a:r>
                    </a:p>
                    <a:p>
                      <a:pPr algn="l">
                        <a:lnSpc>
                          <a:spcPct val="0"/>
                        </a:lnSpc>
                        <a:spcAft>
                          <a:spcPts val="0"/>
                        </a:spcAft>
                      </a:pPr>
                      <a:endParaRPr lang="ru-RU" sz="240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effectLst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 lIns="68580" tIns="0" rIns="68580" bIns="0"/>
                    <a:lstStyle/>
                    <a:p>
                      <a:pPr algn="l">
                        <a:lnSpc>
                          <a:spcPct val="0"/>
                        </a:lnSpc>
                        <a:spcAft>
                          <a:spcPts val="0"/>
                        </a:spcAft>
                      </a:pPr>
                      <a:endParaRPr lang="ru-RU" sz="240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effectLst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84277">
                <a:tc gridSpan="2">
                  <a:txBody>
                    <a:bodyPr lIns="68580" tIns="0" rIns="68580" bIns="0"/>
                    <a:lstStyle/>
                    <a:p>
                      <a:pPr algn="l">
                        <a:lnSpc>
                          <a:spcPct val="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Доходы</a:t>
                      </a:r>
                    </a:p>
                    <a:p>
                      <a:pPr algn="l">
                        <a:lnSpc>
                          <a:spcPct val="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effectLst/>
                        </a:rPr>
                        <a:t> Контракты с предприятиями</a:t>
                      </a:r>
                    </a:p>
                    <a:p>
                      <a:pPr algn="l">
                        <a:lnSpc>
                          <a:spcPct val="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24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effectLst/>
                        <a:latin typeface="Times New Roman" pitchFamily="18" charset="0" panose="02020603050405020304"/>
                        <a:ea typeface="Calibri" pitchFamily="34" charset="0" panose="020F0502020204030204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 lIns="68580" tIns="0" rIns="68580" bIns="0"/>
                    <a:lstStyle/>
                    <a:p>
                      <a:pPr algn="l">
                        <a:lnSpc>
                          <a:spcPct val="0"/>
                        </a:lnSpc>
                        <a:spcAft>
                          <a:spcPts val="0"/>
                        </a:spcAft>
                      </a:pPr>
                      <a:endParaRPr lang="ru-RU" sz="240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Каналы взаимодействия</a:t>
                      </a:r>
                    </a:p>
                    <a:p>
                      <a:pPr algn="l">
                        <a:lnSpc>
                          <a:spcPct val="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effectLst/>
                        </a:rPr>
                        <a:t>Проведение развлекательных мероприятий</a:t>
                      </a:r>
                    </a:p>
                    <a:p>
                      <a:pPr algn="l">
                        <a:lnSpc>
                          <a:spcPct val="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effectLst/>
                        </a:rPr>
                        <a:t>Реклама через медийных личностей</a:t>
                      </a:r>
                      <a:endParaRPr lang="ru-RU" sz="24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effectLst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object 13"/>
          <p:cNvSpPr/>
          <p:nvPr/>
        </p:nvSpPr>
        <p:spPr>
          <a:xfrm>
            <a:off x="22769735" y="683628"/>
            <a:ext cx="555301" cy="628660"/>
          </a:xfrm>
          <a:custGeom>
            <a:avLst/>
            <a:rect l="l" t="t" r="r" b="b"/>
            <a:pathLst>
              <a:path w="21600" h="2160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</a:pPr>
          </a:p>
        </p:txBody>
      </p:sp>
      <p:pic>
        <p:nvPicPr>
          <p:cNvPr id="903" name="object 14" descr="object 1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0322618" y="685151"/>
            <a:ext cx="601906" cy="627149"/>
          </a:xfrm>
          <a:prstGeom prst="rect">
            <a:avLst/>
          </a:prstGeom>
        </p:spPr>
      </p:pic>
      <p:pic>
        <p:nvPicPr>
          <p:cNvPr id="904" name="object 15" descr="object 1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1443317" y="684048"/>
            <a:ext cx="807828" cy="628253"/>
          </a:xfrm>
          <a:prstGeom prst="rect">
            <a:avLst/>
          </a:prstGeom>
        </p:spPr>
      </p:pic>
      <p:grpSp>
        <p:nvGrpSpPr>
          <p:cNvPr id="920" name="Сгруппировать"/>
          <p:cNvGrpSpPr/>
          <p:nvPr/>
        </p:nvGrpSpPr>
        <p:grpSpPr>
          <a:xfrm>
            <a:off x="19162537" y="693269"/>
            <a:ext cx="867116" cy="609378"/>
            <a:chOff x="0" y="-1"/>
            <a:chExt cx="867114" cy="609376"/>
          </a:xfrm>
        </p:grpSpPr>
        <p:sp>
          <p:nvSpPr>
            <p:cNvPr id="905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rect l="l" t="t" r="r" b="b"/>
              <a:pathLst>
                <a:path w="21600" h="2160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pic>
          <p:nvPicPr>
            <p:cNvPr id="906" name="object 17" descr="object 17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07" name="object 18" descr="object 18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908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rect l="l" t="t" r="r" b="b"/>
              <a:pathLst>
                <a:path w="21600" h="2160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sp>
          <p:nvSpPr>
            <p:cNvPr id="909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rect l="l" t="t" r="r" b="b"/>
              <a:pathLst>
                <a:path w="21600" h="2160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grpSp>
          <p:nvGrpSpPr>
            <p:cNvPr id="914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910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rect l="l" t="t" r="r" b="b"/>
                <a:pathLst>
                  <a:path w="21600" h="2160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</a:pPr>
              </a:p>
            </p:txBody>
          </p:sp>
          <p:sp>
            <p:nvSpPr>
              <p:cNvPr id="911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rect l="l" t="t" r="r" b="b"/>
                <a:pathLst>
                  <a:path w="21600" h="2160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</a:pPr>
              </a:p>
            </p:txBody>
          </p:sp>
          <p:sp>
            <p:nvSpPr>
              <p:cNvPr id="912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rect l="l" t="t" r="r" b="b"/>
                <a:pathLst>
                  <a:path w="21600" h="2160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</a:pPr>
              </a:p>
            </p:txBody>
          </p:sp>
          <p:sp>
            <p:nvSpPr>
              <p:cNvPr id="913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rect l="l" t="t" r="r" b="b"/>
                <a:pathLst>
                  <a:path w="21600" h="2160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</a:pPr>
              </a:p>
            </p:txBody>
          </p:sp>
        </p:grpSp>
        <p:pic>
          <p:nvPicPr>
            <p:cNvPr id="915" name="object 22" descr="object 22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916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rect l="l" t="t" r="r" b="b"/>
              <a:pathLst>
                <a:path w="21600" h="2160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sp>
          <p:nvSpPr>
            <p:cNvPr id="917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rect l="l" t="t" r="r" b="b"/>
              <a:pathLst>
                <a:path w="21600" h="2160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sp>
          <p:nvSpPr>
            <p:cNvPr id="918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rect l="l" t="t" r="r" b="b"/>
              <a:pathLst>
                <a:path w="21600" h="2160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pic>
          <p:nvPicPr>
            <p:cNvPr id="919" name="object 26" descr="object 26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921" name="Команда"/>
          <p:cNvSpPr txBox="1"/>
          <p:nvPr/>
        </p:nvSpPr>
        <p:spPr>
          <a:xfrm>
            <a:off x="1193259" y="997958"/>
            <a:ext cx="2762209" cy="730847"/>
          </a:xfrm>
          <a:prstGeom prst="rect">
            <a:avLst/>
          </a:prstGeom>
        </p:spPr>
        <p:txBody>
          <a:bodyPr wrap="none" lIns="45699" tIns="45699" rIns="45699" bIns="45699" anchor="b">
            <a:normAutofit fontScale="85000" lnSpcReduction="20000"/>
          </a:bodyPr>
          <a:lstStyle>
            <a:lvl1pPr defTabSz="914400">
              <a:spcBef>
                <a:spcPts val="0"/>
              </a:spcBef>
              <a:defRPr sz="5000">
                <a:latin typeface="Gilroy-Medium"/>
                <a:ea typeface="Gilroy-Medium"/>
                <a:cs typeface="Gilroy-Medium"/>
                <a:sym typeface="Gilroy-Medium"/>
              </a:defRPr>
            </a:lvl1pPr>
          </a:lstStyle>
          <a:p>
            <a:r>
              <a:rPr sz="6600">
                <a:solidFill>
                  <a:schemeClr val="accent2">
                    <a:lumMod val="60000"/>
                    <a:lumOff val="40000"/>
                  </a:schemeClr>
                </a:solidFill>
              </a:rPr>
              <a:t>Команда</a:t>
            </a:r>
            <a:endParaRPr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932" name="Изображение 578"/>
          <p:cNvPicPr>
            <a:picLocks noChangeAspect="1"/>
          </p:cNvPicPr>
          <p:nvPr/>
        </p:nvPicPr>
        <p:blipFill>
          <a:blip r:embed="rId7"/>
          <a:srcRect b="7058"/>
          <a:stretch/>
        </p:blipFill>
        <p:spPr>
          <a:xfrm>
            <a:off x="1193258" y="3425356"/>
            <a:ext cx="4349396" cy="4925831"/>
          </a:xfrm>
          <a:prstGeom prst="heptagon">
            <a:avLst/>
          </a:prstGeom>
        </p:spPr>
      </p:pic>
      <p:pic>
        <p:nvPicPr>
          <p:cNvPr id="933" name="Изображение 579"/>
          <p:cNvPicPr>
            <a:picLocks noChangeAspect="1"/>
          </p:cNvPicPr>
          <p:nvPr/>
        </p:nvPicPr>
        <p:blipFill>
          <a:blip r:embed="rId8"/>
          <a:srcRect l="6707" t="13834" r="29767" b="19914"/>
          <a:stretch/>
        </p:blipFill>
        <p:spPr>
          <a:xfrm>
            <a:off x="9153989" y="3425356"/>
            <a:ext cx="4349396" cy="4925831"/>
          </a:xfrm>
          <a:prstGeom prst="heptagon">
            <a:avLst/>
          </a:prstGeom>
        </p:spPr>
      </p:pic>
      <p:sp>
        <p:nvSpPr>
          <p:cNvPr id="934" name="Текст. поле 933"/>
          <p:cNvSpPr txBox="1"/>
          <p:nvPr/>
        </p:nvSpPr>
        <p:spPr>
          <a:xfrm>
            <a:off x="1746109" y="8625943"/>
            <a:ext cx="6572903" cy="3697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>
                <a:solidFill>
                  <a:schemeClr val="accent2">
                    <a:lumMod val="40000"/>
                    <a:lumOff val="60000"/>
                  </a:schemeClr>
                </a:solidFill>
              </a:rPr>
              <a:t>Анастасия</a:t>
            </a:r>
          </a:p>
          <a:p>
            <a:r>
              <a:rPr lang="ru-RU">
                <a:solidFill>
                  <a:schemeClr val="accent2">
                    <a:lumMod val="40000"/>
                    <a:lumOff val="60000"/>
                  </a:schemeClr>
                </a:solidFill>
              </a:rPr>
              <a:t>Создатель проекта</a:t>
            </a:r>
          </a:p>
          <a:p>
            <a:r>
              <a:rPr lang="ru-RU" sz="4000">
                <a:solidFill>
                  <a:schemeClr val="accent2">
                    <a:lumMod val="40000"/>
                    <a:lumOff val="60000"/>
                  </a:schemeClr>
                </a:solidFill>
              </a:rPr>
              <a:t>Студент 2 курса Химической технологии</a:t>
            </a:r>
            <a:endParaRPr lang="ru-RU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35" name="Текст. поле 934"/>
          <p:cNvSpPr txBox="1"/>
          <p:nvPr/>
        </p:nvSpPr>
        <p:spPr>
          <a:xfrm>
            <a:off x="9670016" y="8548763"/>
            <a:ext cx="5984898" cy="3697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>
                <a:solidFill>
                  <a:schemeClr val="accent2">
                    <a:lumMod val="40000"/>
                    <a:lumOff val="60000"/>
                  </a:schemeClr>
                </a:solidFill>
              </a:rPr>
              <a:t>Анна</a:t>
            </a:r>
          </a:p>
          <a:p>
            <a:r>
              <a:rPr lang="ru-RU">
                <a:solidFill>
                  <a:schemeClr val="accent2">
                    <a:lumMod val="40000"/>
                    <a:lumOff val="60000"/>
                  </a:schemeClr>
                </a:solidFill>
              </a:rPr>
              <a:t>Советник</a:t>
            </a:r>
          </a:p>
          <a:p>
            <a:r>
              <a:rPr lang="ru-RU" sz="4000">
                <a:solidFill>
                  <a:schemeClr val="accent2">
                    <a:lumMod val="40000"/>
                    <a:lumOff val="60000"/>
                  </a:schemeClr>
                </a:solidFill>
              </a:rPr>
              <a:t>Студент 2 курса Химической технологии</a:t>
            </a:r>
            <a:endParaRPr lang="ru-RU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936" name="Изображение 935"/>
          <p:cNvPicPr>
            <a:picLocks noChangeAspect="1"/>
          </p:cNvPicPr>
          <p:nvPr/>
        </p:nvPicPr>
        <p:blipFill>
          <a:blip r:embed="rId9"/>
          <a:srcRect l="9814" t="11248" r="4384" b="23868"/>
          <a:stretch/>
        </p:blipFill>
        <p:spPr>
          <a:xfrm>
            <a:off x="17211188" y="3425356"/>
            <a:ext cx="4630584" cy="5020811"/>
          </a:xfrm>
          <a:prstGeom prst="heptagon">
            <a:avLst/>
          </a:prstGeom>
        </p:spPr>
      </p:pic>
      <p:sp>
        <p:nvSpPr>
          <p:cNvPr id="937" name="Текст. поле 936"/>
          <p:cNvSpPr txBox="1"/>
          <p:nvPr/>
        </p:nvSpPr>
        <p:spPr>
          <a:xfrm>
            <a:off x="16487074" y="8625943"/>
            <a:ext cx="7671087" cy="4907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>
                <a:solidFill>
                  <a:schemeClr val="accent2">
                    <a:lumMod val="40000"/>
                    <a:lumOff val="60000"/>
                  </a:schemeClr>
                </a:solidFill>
              </a:rPr>
              <a:t>Наталья</a:t>
            </a:r>
          </a:p>
          <a:p>
            <a:r>
              <a:rPr lang="ru-RU">
                <a:solidFill>
                  <a:schemeClr val="accent2">
                    <a:lumMod val="40000"/>
                    <a:lumOff val="60000"/>
                  </a:schemeClr>
                </a:solidFill>
              </a:rPr>
              <a:t>Медицинский специалист</a:t>
            </a:r>
          </a:p>
          <a:p>
            <a:r>
              <a:rPr lang="ru-RU" sz="4000">
                <a:solidFill>
                  <a:schemeClr val="accent2">
                    <a:lumMod val="40000"/>
                    <a:lumOff val="60000"/>
                  </a:schemeClr>
                </a:solidFill>
              </a:rPr>
              <a:t>Старшая М/С профилактики в ГБУЗ №38</a:t>
            </a:r>
            <a:endParaRPr lang="ru-RU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endParaRPr lang="ru-RU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object 13"/>
          <p:cNvSpPr/>
          <p:nvPr/>
        </p:nvSpPr>
        <p:spPr>
          <a:xfrm>
            <a:off x="22769735" y="683628"/>
            <a:ext cx="555301" cy="628660"/>
          </a:xfrm>
          <a:custGeom>
            <a:avLst/>
            <a:rect l="l" t="t" r="r" b="b"/>
            <a:pathLst>
              <a:path w="21600" h="2160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</a:pPr>
          </a:p>
        </p:txBody>
      </p:sp>
      <p:pic>
        <p:nvPicPr>
          <p:cNvPr id="925" name="object 14" descr="object 1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0322618" y="685151"/>
            <a:ext cx="601906" cy="627149"/>
          </a:xfrm>
          <a:prstGeom prst="rect">
            <a:avLst/>
          </a:prstGeom>
        </p:spPr>
      </p:pic>
      <p:pic>
        <p:nvPicPr>
          <p:cNvPr id="926" name="object 15" descr="object 1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1443317" y="684048"/>
            <a:ext cx="807828" cy="628253"/>
          </a:xfrm>
          <a:prstGeom prst="rect">
            <a:avLst/>
          </a:prstGeom>
        </p:spPr>
      </p:pic>
      <p:grpSp>
        <p:nvGrpSpPr>
          <p:cNvPr id="942" name="Сгруппировать"/>
          <p:cNvGrpSpPr/>
          <p:nvPr/>
        </p:nvGrpSpPr>
        <p:grpSpPr>
          <a:xfrm>
            <a:off x="19162537" y="693269"/>
            <a:ext cx="867116" cy="609378"/>
            <a:chOff x="0" y="-1"/>
            <a:chExt cx="867114" cy="609376"/>
          </a:xfrm>
        </p:grpSpPr>
        <p:sp>
          <p:nvSpPr>
            <p:cNvPr id="927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rect l="l" t="t" r="r" b="b"/>
              <a:pathLst>
                <a:path w="21600" h="2160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pic>
          <p:nvPicPr>
            <p:cNvPr id="928" name="object 17" descr="object 17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29" name="object 18" descr="object 18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930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rect l="l" t="t" r="r" b="b"/>
              <a:pathLst>
                <a:path w="21600" h="2160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sp>
          <p:nvSpPr>
            <p:cNvPr id="931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rect l="l" t="t" r="r" b="b"/>
              <a:pathLst>
                <a:path w="21600" h="2160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grpSp>
          <p:nvGrpSpPr>
            <p:cNvPr id="936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932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rect l="l" t="t" r="r" b="b"/>
                <a:pathLst>
                  <a:path w="21600" h="2160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</a:pPr>
              </a:p>
            </p:txBody>
          </p:sp>
          <p:sp>
            <p:nvSpPr>
              <p:cNvPr id="933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rect l="l" t="t" r="r" b="b"/>
                <a:pathLst>
                  <a:path w="21600" h="2160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</a:pPr>
              </a:p>
            </p:txBody>
          </p:sp>
          <p:sp>
            <p:nvSpPr>
              <p:cNvPr id="934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rect l="l" t="t" r="r" b="b"/>
                <a:pathLst>
                  <a:path w="21600" h="2160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</a:pPr>
              </a:p>
            </p:txBody>
          </p:sp>
          <p:sp>
            <p:nvSpPr>
              <p:cNvPr id="935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rect l="l" t="t" r="r" b="b"/>
                <a:pathLst>
                  <a:path w="21600" h="2160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</a:pPr>
              </a:p>
            </p:txBody>
          </p:sp>
        </p:grpSp>
        <p:pic>
          <p:nvPicPr>
            <p:cNvPr id="937" name="object 22" descr="object 22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938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rect l="l" t="t" r="r" b="b"/>
              <a:pathLst>
                <a:path w="21600" h="2160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sp>
          <p:nvSpPr>
            <p:cNvPr id="939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rect l="l" t="t" r="r" b="b"/>
              <a:pathLst>
                <a:path w="21600" h="2160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sp>
          <p:nvSpPr>
            <p:cNvPr id="940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rect l="l" t="t" r="r" b="b"/>
              <a:pathLst>
                <a:path w="21600" h="2160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pic>
          <p:nvPicPr>
            <p:cNvPr id="941" name="object 26" descr="object 26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943" name="Результаты акселератора промтехдизайн"/>
          <p:cNvSpPr txBox="1"/>
          <p:nvPr/>
        </p:nvSpPr>
        <p:spPr>
          <a:xfrm>
            <a:off x="679220" y="854991"/>
            <a:ext cx="12815167" cy="1441602"/>
          </a:xfrm>
          <a:prstGeom prst="rect">
            <a:avLst/>
          </a:prstGeom>
        </p:spPr>
        <p:txBody>
          <a:bodyPr lIns="45699" tIns="45699" rIns="45699" bIns="45699" anchor="b">
            <a:normAutofit fontScale="92500" lnSpcReduction="20000"/>
          </a:bodyPr>
          <a:lstStyle>
            <a:lvl1pPr defTabSz="914400">
              <a:spcBef>
                <a:spcPts val="0"/>
              </a:spcBef>
              <a:defRPr sz="5000">
                <a:latin typeface="Gilroy-Medium"/>
                <a:ea typeface="Gilroy-Medium"/>
                <a:cs typeface="Gilroy-Medium"/>
                <a:sym typeface="Gilroy-Medium"/>
              </a:defRPr>
            </a:lvl1pPr>
          </a:lstStyle>
          <a:p>
            <a:r>
              <a:rPr sz="6600">
                <a:solidFill>
                  <a:schemeClr val="accent2">
                    <a:lumMod val="60000"/>
                    <a:lumOff val="40000"/>
                  </a:schemeClr>
                </a:solidFill>
              </a:rPr>
              <a:t>Результаты акселератора ПромТехДизайн</a:t>
            </a:r>
            <a:endParaRPr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944" name="Рисунок 41" descr="Рисунок 41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21310004" y="12120191"/>
            <a:ext cx="3073997" cy="159580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79220" y="3410465"/>
            <a:ext cx="22958854" cy="512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Освоили </a:t>
            </a:r>
            <a:r>
              <a:rPr lang="ru-RU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клиентоориентированную</a:t>
            </a:r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методологию создания высокотехнологичных </a:t>
            </a:r>
            <a:r>
              <a:rPr lang="ru-RU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продуктов</a:t>
            </a:r>
          </a:p>
          <a:p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Провели анализ </a:t>
            </a:r>
            <a:r>
              <a:rPr lang="ru-RU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рынка</a:t>
            </a:r>
          </a:p>
          <a:p>
            <a:r>
              <a:rPr lang="ru-RU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Сформулировали </a:t>
            </a:r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и </a:t>
            </a:r>
            <a:r>
              <a:rPr lang="ru-RU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скорректировали </a:t>
            </a:r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гипотезы о </a:t>
            </a:r>
            <a:r>
              <a:rPr lang="ru-RU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проблеме</a:t>
            </a:r>
          </a:p>
          <a:p>
            <a:r>
              <a:rPr lang="ru-RU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Получили прототип</a:t>
            </a:r>
            <a:endParaRPr lang="ru-RU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object 13"/>
          <p:cNvSpPr/>
          <p:nvPr/>
        </p:nvSpPr>
        <p:spPr>
          <a:xfrm>
            <a:off x="22769735" y="683628"/>
            <a:ext cx="555301" cy="628660"/>
          </a:xfrm>
          <a:custGeom>
            <a:avLst/>
            <a:rect l="l" t="t" r="r" b="b"/>
            <a:pathLst>
              <a:path w="21600" h="2160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</a:pPr>
          </a:p>
        </p:txBody>
      </p:sp>
      <p:pic>
        <p:nvPicPr>
          <p:cNvPr id="947" name="object 14" descr="object 1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0322618" y="685151"/>
            <a:ext cx="601906" cy="627149"/>
          </a:xfrm>
          <a:prstGeom prst="rect">
            <a:avLst/>
          </a:prstGeom>
        </p:spPr>
      </p:pic>
      <p:pic>
        <p:nvPicPr>
          <p:cNvPr id="948" name="object 15" descr="object 1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1443317" y="684048"/>
            <a:ext cx="807828" cy="628253"/>
          </a:xfrm>
          <a:prstGeom prst="rect">
            <a:avLst/>
          </a:prstGeom>
        </p:spPr>
      </p:pic>
      <p:grpSp>
        <p:nvGrpSpPr>
          <p:cNvPr id="964" name="Сгруппировать"/>
          <p:cNvGrpSpPr/>
          <p:nvPr/>
        </p:nvGrpSpPr>
        <p:grpSpPr>
          <a:xfrm>
            <a:off x="19162537" y="693269"/>
            <a:ext cx="867116" cy="609378"/>
            <a:chOff x="0" y="-1"/>
            <a:chExt cx="867114" cy="609376"/>
          </a:xfrm>
        </p:grpSpPr>
        <p:sp>
          <p:nvSpPr>
            <p:cNvPr id="949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rect l="l" t="t" r="r" b="b"/>
              <a:pathLst>
                <a:path w="21600" h="2160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pic>
          <p:nvPicPr>
            <p:cNvPr id="950" name="object 17" descr="object 17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51" name="object 18" descr="object 18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952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rect l="l" t="t" r="r" b="b"/>
              <a:pathLst>
                <a:path w="21600" h="2160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sp>
          <p:nvSpPr>
            <p:cNvPr id="953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rect l="l" t="t" r="r" b="b"/>
              <a:pathLst>
                <a:path w="21600" h="2160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grpSp>
          <p:nvGrpSpPr>
            <p:cNvPr id="958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954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rect l="l" t="t" r="r" b="b"/>
                <a:pathLst>
                  <a:path w="21600" h="2160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</a:pPr>
              </a:p>
            </p:txBody>
          </p:sp>
          <p:sp>
            <p:nvSpPr>
              <p:cNvPr id="955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rect l="l" t="t" r="r" b="b"/>
                <a:pathLst>
                  <a:path w="21600" h="2160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</a:pPr>
              </a:p>
            </p:txBody>
          </p:sp>
          <p:sp>
            <p:nvSpPr>
              <p:cNvPr id="956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rect l="l" t="t" r="r" b="b"/>
                <a:pathLst>
                  <a:path w="21600" h="2160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</a:pPr>
              </a:p>
            </p:txBody>
          </p:sp>
          <p:sp>
            <p:nvSpPr>
              <p:cNvPr id="957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rect l="l" t="t" r="r" b="b"/>
                <a:pathLst>
                  <a:path w="21600" h="2160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</a:pPr>
              </a:p>
            </p:txBody>
          </p:sp>
        </p:grpSp>
        <p:pic>
          <p:nvPicPr>
            <p:cNvPr id="959" name="object 22" descr="object 22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960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rect l="l" t="t" r="r" b="b"/>
              <a:pathLst>
                <a:path w="21600" h="2160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sp>
          <p:nvSpPr>
            <p:cNvPr id="961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rect l="l" t="t" r="r" b="b"/>
              <a:pathLst>
                <a:path w="21600" h="2160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sp>
          <p:nvSpPr>
            <p:cNvPr id="962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rect l="l" t="t" r="r" b="b"/>
              <a:pathLst>
                <a:path w="21600" h="2160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pic>
          <p:nvPicPr>
            <p:cNvPr id="963" name="object 26" descr="object 26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965" name="Текущий статус проекта"/>
          <p:cNvSpPr>
            <a:spLocks noGrp="1" noEditPoints="1"/>
          </p:cNvSpPr>
          <p:nvPr>
            <p:ph type="title"/>
          </p:nvPr>
        </p:nvSpPr>
        <p:spPr>
          <a:xfrm>
            <a:off x="622633" y="326454"/>
            <a:ext cx="12904244" cy="999689"/>
          </a:xfrm>
          <a:prstGeom prst="rect">
            <a:avLst/>
          </a:prstGeom>
        </p:spPr>
        <p:txBody>
          <a:bodyPr lIns="45699" tIns="45699" rIns="45699" bIns="45699"/>
          <a:lstStyle>
            <a:lvl1pPr defTabSz="914400">
              <a:lnSpc>
                <a:spcPct val="90000"/>
              </a:lnSpc>
              <a:defRPr sz="5000" b="0" spc="0">
                <a:latin typeface="Gilroy-Medium"/>
                <a:ea typeface="Gilroy-Medium"/>
                <a:cs typeface="Gilroy-Medium"/>
                <a:sym typeface="Gilroy-Medium"/>
              </a:defRPr>
            </a:lvl1pPr>
          </a:lstStyle>
          <a:p>
            <a:r>
              <a:rPr sz="6600">
                <a:solidFill>
                  <a:schemeClr val="accent2">
                    <a:lumMod val="60000"/>
                    <a:lumOff val="40000"/>
                  </a:schemeClr>
                </a:solidFill>
              </a:rPr>
              <a:t>Текущий статус проекта</a:t>
            </a:r>
            <a:endParaRPr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22633" y="1584776"/>
            <a:ext cx="23423616" cy="11051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TRL-2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:</a:t>
            </a:r>
            <a:r>
              <a:rPr lang="ru-RU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Сформулирована </a:t>
            </a:r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техническая концепция, установлены возможные области применения разработки. Определены целевые области применения технологии и ее критические элементы</a:t>
            </a:r>
            <a:r>
              <a:rPr lang="ru-RU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.</a:t>
            </a:r>
          </a:p>
          <a:p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CRL-2</a:t>
            </a:r>
            <a:r>
              <a:rPr lang="ru-RU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: </a:t>
            </a:r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Некомпетентная проектная команда без внешней поддержки. Проектная команда сформирована, но нет полного набора базовых компетенций (например, отсутствуют бизнес-компетенции), нет внешней поддержки (менторы, эксперты</a:t>
            </a:r>
            <a:r>
              <a:rPr lang="ru-RU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)</a:t>
            </a:r>
          </a:p>
          <a:p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IRL-2</a:t>
            </a:r>
            <a:r>
              <a:rPr lang="ru-RU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:</a:t>
            </a:r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FFF </a:t>
            </a:r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Выполнена базовая оценка объема рынка, проведен конкурентный анализ, оценены первоначальные показатели бизнес-плана (необходимый объем инвестиций, прогноз по выручке), выработана стратегия защиты интеллектуальной </a:t>
            </a:r>
            <a:r>
              <a:rPr lang="ru-RU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собственности</a:t>
            </a:r>
            <a:endParaRPr lang="en-US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MRL-2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:</a:t>
            </a:r>
            <a:r>
              <a:rPr lang="ru-RU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Определен целевой рынок, выявлены области применения продукта / технологии. Выполнено базовое исследование рынка (общие количественные и качественные показатели).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object 13"/>
          <p:cNvSpPr/>
          <p:nvPr/>
        </p:nvSpPr>
        <p:spPr>
          <a:xfrm>
            <a:off x="22769735" y="683628"/>
            <a:ext cx="555301" cy="628660"/>
          </a:xfrm>
          <a:custGeom>
            <a:avLst/>
            <a:rect l="l" t="t" r="r" b="b"/>
            <a:pathLst>
              <a:path w="21600" h="2160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</a:pPr>
          </a:p>
        </p:txBody>
      </p:sp>
      <p:pic>
        <p:nvPicPr>
          <p:cNvPr id="969" name="object 14" descr="object 1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0322618" y="685151"/>
            <a:ext cx="601906" cy="627149"/>
          </a:xfrm>
          <a:prstGeom prst="rect">
            <a:avLst/>
          </a:prstGeom>
        </p:spPr>
      </p:pic>
      <p:pic>
        <p:nvPicPr>
          <p:cNvPr id="970" name="object 15" descr="object 1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1443317" y="684048"/>
            <a:ext cx="807828" cy="628253"/>
          </a:xfrm>
          <a:prstGeom prst="rect">
            <a:avLst/>
          </a:prstGeom>
        </p:spPr>
      </p:pic>
      <p:grpSp>
        <p:nvGrpSpPr>
          <p:cNvPr id="986" name="Сгруппировать"/>
          <p:cNvGrpSpPr/>
          <p:nvPr/>
        </p:nvGrpSpPr>
        <p:grpSpPr>
          <a:xfrm>
            <a:off x="19162537" y="693269"/>
            <a:ext cx="867116" cy="609378"/>
            <a:chOff x="0" y="-1"/>
            <a:chExt cx="867114" cy="609376"/>
          </a:xfrm>
        </p:grpSpPr>
        <p:sp>
          <p:nvSpPr>
            <p:cNvPr id="971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rect l="l" t="t" r="r" b="b"/>
              <a:pathLst>
                <a:path w="21600" h="2160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pic>
          <p:nvPicPr>
            <p:cNvPr id="972" name="object 17" descr="object 17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73" name="object 18" descr="object 18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974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rect l="l" t="t" r="r" b="b"/>
              <a:pathLst>
                <a:path w="21600" h="2160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sp>
          <p:nvSpPr>
            <p:cNvPr id="975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rect l="l" t="t" r="r" b="b"/>
              <a:pathLst>
                <a:path w="21600" h="2160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grpSp>
          <p:nvGrpSpPr>
            <p:cNvPr id="980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976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rect l="l" t="t" r="r" b="b"/>
                <a:pathLst>
                  <a:path w="21600" h="2160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</a:pPr>
              </a:p>
            </p:txBody>
          </p:sp>
          <p:sp>
            <p:nvSpPr>
              <p:cNvPr id="977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rect l="l" t="t" r="r" b="b"/>
                <a:pathLst>
                  <a:path w="21600" h="2160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</a:pPr>
              </a:p>
            </p:txBody>
          </p:sp>
          <p:sp>
            <p:nvSpPr>
              <p:cNvPr id="978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rect l="l" t="t" r="r" b="b"/>
                <a:pathLst>
                  <a:path w="21600" h="2160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</a:pPr>
              </a:p>
            </p:txBody>
          </p:sp>
          <p:sp>
            <p:nvSpPr>
              <p:cNvPr id="979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rect l="l" t="t" r="r" b="b"/>
                <a:pathLst>
                  <a:path w="21600" h="2160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</a:pPr>
              </a:p>
            </p:txBody>
          </p:sp>
        </p:grpSp>
        <p:pic>
          <p:nvPicPr>
            <p:cNvPr id="981" name="object 22" descr="object 22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982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rect l="l" t="t" r="r" b="b"/>
              <a:pathLst>
                <a:path w="21600" h="2160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sp>
          <p:nvSpPr>
            <p:cNvPr id="983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rect l="l" t="t" r="r" b="b"/>
              <a:pathLst>
                <a:path w="21600" h="2160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sp>
          <p:nvSpPr>
            <p:cNvPr id="984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rect l="l" t="t" r="r" b="b"/>
              <a:pathLst>
                <a:path w="21600" h="2160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pic>
          <p:nvPicPr>
            <p:cNvPr id="985" name="object 26" descr="object 26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987" name="Дорожная карта (план развития)"/>
          <p:cNvSpPr txBox="1"/>
          <p:nvPr/>
        </p:nvSpPr>
        <p:spPr>
          <a:xfrm>
            <a:off x="762264" y="1128106"/>
            <a:ext cx="9985969" cy="730847"/>
          </a:xfrm>
          <a:prstGeom prst="rect">
            <a:avLst/>
          </a:prstGeom>
        </p:spPr>
        <p:txBody>
          <a:bodyPr wrap="none" lIns="45699" tIns="45699" rIns="45699" bIns="45699" anchor="b">
            <a:normAutofit fontScale="70000" lnSpcReduction="20000"/>
          </a:bodyPr>
          <a:lstStyle>
            <a:lvl1pPr defTabSz="914400">
              <a:spcBef>
                <a:spcPts val="0"/>
              </a:spcBef>
              <a:defRPr sz="5000">
                <a:latin typeface="Gilroy-Medium"/>
                <a:ea typeface="Gilroy-Medium"/>
                <a:cs typeface="Gilroy-Medium"/>
                <a:sym typeface="Gilroy-Medium"/>
              </a:defRPr>
            </a:lvl1pPr>
          </a:lstStyle>
          <a:p>
            <a:r>
              <a:rPr sz="8000">
                <a:solidFill>
                  <a:schemeClr val="accent2">
                    <a:lumMod val="60000"/>
                    <a:lumOff val="40000"/>
                  </a:schemeClr>
                </a:solidFill>
              </a:rPr>
              <a:t>Дорожная карта (план развития</a:t>
            </a:r>
            <a:r>
              <a:rPr lang="ru-RU" sz="8000">
                <a:solidFill>
                  <a:schemeClr val="accent2">
                    <a:lumMod val="60000"/>
                    <a:lumOff val="40000"/>
                  </a:schemeClr>
                </a:solidFill>
              </a:rPr>
              <a:t>)</a:t>
            </a:r>
            <a:endParaRPr sz="8000"/>
          </a:p>
        </p:txBody>
      </p:sp>
      <p:cxnSp>
        <p:nvCxnSpPr>
          <p:cNvPr id="991" name="Прямая соед. линия 1 990"/>
          <p:cNvCxnSpPr/>
          <p:nvPr/>
        </p:nvCxnSpPr>
        <p:spPr>
          <a:xfrm flipV="1">
            <a:off x="11044593" y="3702464"/>
            <a:ext cx="0" cy="7162800"/>
          </a:xfrm>
          <a:prstGeom prst="straightConnector1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2" name="Прямая соед. линия 1 990"/>
          <p:cNvCxnSpPr/>
          <p:nvPr/>
        </p:nvCxnSpPr>
        <p:spPr>
          <a:xfrm>
            <a:off x="11087845" y="10865264"/>
            <a:ext cx="12441187" cy="0"/>
          </a:xfrm>
          <a:prstGeom prst="straightConnector1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3" name="Текст. поле 988"/>
          <p:cNvSpPr txBox="1"/>
          <p:nvPr/>
        </p:nvSpPr>
        <p:spPr>
          <a:xfrm>
            <a:off x="574465" y="4051984"/>
            <a:ext cx="9753601" cy="6669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0" indent="-1143000">
              <a:buFont typeface="+mj-lt"/>
              <a:buAutoNum type="arabicPeriod"/>
            </a:pPr>
            <a:r>
              <a:rPr lang="ru-RU" sz="4400" b="0" i="0" u="none" strike="noStrike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itchFamily="18" charset="0" panose="02020603050405020304"/>
                <a:ea typeface="Arial Unicode MS" pitchFamily="16" charset="0" panose="020B0604020202020204"/>
                <a:cs typeface="Arial Unicode MS" pitchFamily="16" charset="0" panose="020B0604020202020204"/>
              </a:rPr>
              <a:t>Проведение дополнительных лабораторных исследований</a:t>
            </a:r>
          </a:p>
          <a:p>
            <a:pPr marL="1143000" indent="-1143000">
              <a:buFont typeface="+mj-lt"/>
              <a:buAutoNum type="arabicPeriod"/>
            </a:pPr>
            <a:r>
              <a:rPr lang="ru-RU" sz="4400" b="0" i="0" u="none" strike="noStrike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itchFamily="18" charset="0" panose="02020603050405020304"/>
                <a:ea typeface="Arial Unicode MS" pitchFamily="16" charset="0" panose="020B0604020202020204"/>
                <a:cs typeface="Arial Unicode MS" pitchFamily="16" charset="0" panose="020B0604020202020204"/>
              </a:rPr>
              <a:t>Регистрация юр. лица.</a:t>
            </a:r>
          </a:p>
          <a:p>
            <a:pPr marL="1143000" indent="-1143000">
              <a:buFont typeface="+mj-lt"/>
              <a:buAutoNum type="arabicPeriod"/>
            </a:pPr>
            <a:r>
              <a:rPr lang="ru-RU" sz="4400" b="0" i="0" u="none" strike="noStrike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itchFamily="18" charset="0" panose="02020603050405020304"/>
                <a:ea typeface="Arial Unicode MS" pitchFamily="16" charset="0" panose="020B0604020202020204"/>
                <a:cs typeface="Arial Unicode MS" pitchFamily="16" charset="0" panose="020B0604020202020204"/>
              </a:rPr>
              <a:t> Сертификация продукции и организация промышленного производства. </a:t>
            </a:r>
          </a:p>
          <a:p>
            <a:pPr marL="1143000" indent="-1143000">
              <a:buFont typeface="+mj-lt"/>
              <a:buAutoNum type="arabicPeriod"/>
            </a:pPr>
            <a:r>
              <a:rPr lang="ru-RU" sz="4400" b="0" i="0" u="none" strike="noStrike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itchFamily="18" charset="0" panose="02020603050405020304"/>
                <a:ea typeface="Arial Unicode MS" pitchFamily="16" charset="0" panose="020B0604020202020204"/>
                <a:cs typeface="Arial Unicode MS" pitchFamily="16" charset="0" panose="020B0604020202020204"/>
              </a:rPr>
              <a:t>Расширение линейки выпускаемой продукции</a:t>
            </a:r>
            <a:endParaRPr lang="en-US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94" name="Текст. поле 993"/>
          <p:cNvSpPr txBox="1"/>
          <p:nvPr/>
        </p:nvSpPr>
        <p:spPr>
          <a:xfrm>
            <a:off x="11044593" y="11290386"/>
            <a:ext cx="14132813" cy="778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>
                <a:solidFill>
                  <a:schemeClr val="accent2">
                    <a:lumMod val="40000"/>
                    <a:lumOff val="60000"/>
                  </a:schemeClr>
                </a:solidFill>
              </a:rPr>
              <a:t>Янв-Фев   Март   	Апр   Май     Июнь    Июль</a:t>
            </a:r>
            <a:endParaRPr lang="en-US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995" name="Прямая соед. линия 1 994"/>
          <p:cNvCxnSpPr/>
          <p:nvPr/>
        </p:nvCxnSpPr>
        <p:spPr>
          <a:xfrm>
            <a:off x="11044593" y="4630412"/>
            <a:ext cx="2552700" cy="0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6" name="Прямая соед. линия 1 994"/>
          <p:cNvCxnSpPr/>
          <p:nvPr/>
        </p:nvCxnSpPr>
        <p:spPr>
          <a:xfrm>
            <a:off x="14467322" y="6228600"/>
            <a:ext cx="3276600" cy="0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7" name="Прямая соед. линия 1 994"/>
          <p:cNvCxnSpPr/>
          <p:nvPr/>
        </p:nvCxnSpPr>
        <p:spPr>
          <a:xfrm>
            <a:off x="16689091" y="7615746"/>
            <a:ext cx="6839941" cy="0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8" name="Прямая соед. линия 1 994"/>
          <p:cNvCxnSpPr/>
          <p:nvPr/>
        </p:nvCxnSpPr>
        <p:spPr>
          <a:xfrm>
            <a:off x="21847231" y="9818046"/>
            <a:ext cx="1680265" cy="0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>
            <a:alphaModFix amt="97000"/>
          </a:blip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" name="object 13"/>
          <p:cNvSpPr/>
          <p:nvPr/>
        </p:nvSpPr>
        <p:spPr>
          <a:xfrm>
            <a:off x="22769735" y="683628"/>
            <a:ext cx="555301" cy="628660"/>
          </a:xfrm>
          <a:custGeom>
            <a:avLst/>
            <a:rect l="l" t="t" r="r" b="b"/>
            <a:pathLst>
              <a:path w="21600" h="2160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</a:pPr>
          </a:p>
        </p:txBody>
      </p:sp>
      <p:pic>
        <p:nvPicPr>
          <p:cNvPr id="990" name="object 14" descr="object 1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322618" y="685151"/>
            <a:ext cx="601906" cy="627149"/>
          </a:xfrm>
          <a:prstGeom prst="rect">
            <a:avLst/>
          </a:prstGeom>
        </p:spPr>
      </p:pic>
      <p:pic>
        <p:nvPicPr>
          <p:cNvPr id="991" name="object 15" descr="object 1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1443317" y="684048"/>
            <a:ext cx="807828" cy="628253"/>
          </a:xfrm>
          <a:prstGeom prst="rect">
            <a:avLst/>
          </a:prstGeom>
        </p:spPr>
      </p:pic>
      <p:grpSp>
        <p:nvGrpSpPr>
          <p:cNvPr id="1007" name="Сгруппировать"/>
          <p:cNvGrpSpPr/>
          <p:nvPr/>
        </p:nvGrpSpPr>
        <p:grpSpPr>
          <a:xfrm>
            <a:off x="19162537" y="693269"/>
            <a:ext cx="867116" cy="609378"/>
            <a:chOff x="0" y="-1"/>
            <a:chExt cx="867114" cy="609376"/>
          </a:xfrm>
        </p:grpSpPr>
        <p:sp>
          <p:nvSpPr>
            <p:cNvPr id="992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rect l="l" t="t" r="r" b="b"/>
              <a:pathLst>
                <a:path w="21600" h="2160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pic>
          <p:nvPicPr>
            <p:cNvPr id="993" name="object 17" descr="object 17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94" name="object 18" descr="object 18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995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rect l="l" t="t" r="r" b="b"/>
              <a:pathLst>
                <a:path w="21600" h="2160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sp>
          <p:nvSpPr>
            <p:cNvPr id="996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rect l="l" t="t" r="r" b="b"/>
              <a:pathLst>
                <a:path w="21600" h="2160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grpSp>
          <p:nvGrpSpPr>
            <p:cNvPr id="1001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997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rect l="l" t="t" r="r" b="b"/>
                <a:pathLst>
                  <a:path w="21600" h="2160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</a:pPr>
              </a:p>
            </p:txBody>
          </p:sp>
          <p:sp>
            <p:nvSpPr>
              <p:cNvPr id="998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rect l="l" t="t" r="r" b="b"/>
                <a:pathLst>
                  <a:path w="21600" h="2160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</a:pPr>
              </a:p>
            </p:txBody>
          </p:sp>
          <p:sp>
            <p:nvSpPr>
              <p:cNvPr id="999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rect l="l" t="t" r="r" b="b"/>
                <a:pathLst>
                  <a:path w="21600" h="2160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</a:pPr>
              </a:p>
            </p:txBody>
          </p:sp>
          <p:sp>
            <p:nvSpPr>
              <p:cNvPr id="1000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rect l="l" t="t" r="r" b="b"/>
                <a:pathLst>
                  <a:path w="21600" h="2160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</a:pPr>
              </a:p>
            </p:txBody>
          </p:sp>
        </p:grpSp>
        <p:pic>
          <p:nvPicPr>
            <p:cNvPr id="1002" name="object 22" descr="object 22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003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rect l="l" t="t" r="r" b="b"/>
              <a:pathLst>
                <a:path w="21600" h="2160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sp>
          <p:nvSpPr>
            <p:cNvPr id="1004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rect l="l" t="t" r="r" b="b"/>
              <a:pathLst>
                <a:path w="21600" h="2160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sp>
          <p:nvSpPr>
            <p:cNvPr id="1005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rect l="l" t="t" r="r" b="b"/>
              <a:pathLst>
                <a:path w="21600" h="2160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</a:pPr>
            </a:p>
          </p:txBody>
        </p:sp>
        <p:pic>
          <p:nvPicPr>
            <p:cNvPr id="1006" name="object 26" descr="object 26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010" name="Запрос на поддержку"/>
          <p:cNvSpPr txBox="1"/>
          <p:nvPr/>
        </p:nvSpPr>
        <p:spPr>
          <a:xfrm>
            <a:off x="334985" y="270512"/>
            <a:ext cx="6878476" cy="1111571"/>
          </a:xfrm>
          <a:prstGeom prst="rect">
            <a:avLst/>
          </a:prstGeom>
        </p:spPr>
        <p:txBody>
          <a:bodyPr lIns="45699" tIns="45699" rIns="45699" bIns="45699" anchor="b">
            <a:normAutofit lnSpcReduction="10000"/>
          </a:bodyPr>
          <a:lstStyle>
            <a:lvl1pPr defTabSz="914400">
              <a:spcBef>
                <a:spcPts val="0"/>
              </a:spcBef>
              <a:defRPr sz="5000">
                <a:latin typeface="Gilroy-Medium"/>
                <a:ea typeface="Gilroy-Medium"/>
                <a:cs typeface="Gilroy-Medium"/>
                <a:sym typeface="Gilroy-Medium"/>
              </a:defRPr>
            </a:lvl1pPr>
          </a:lstStyle>
          <a:p>
            <a:r>
              <a:rPr sz="8000">
                <a:solidFill>
                  <a:schemeClr val="accent2">
                    <a:lumMod val="60000"/>
                    <a:lumOff val="40000"/>
                  </a:schemeClr>
                </a:solidFill>
              </a:rPr>
              <a:t>Контакты:</a:t>
            </a:r>
            <a:endParaRPr lang="ru-RU" sz="660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18" name="Изображение 1017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6046811" y="545987"/>
            <a:ext cx="12290377" cy="9268194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Гранат">
      <a:dk1>
        <a:srgbClr val="000000"/>
      </a:dk1>
      <a:lt1>
        <a:srgbClr val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7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7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</TotalTime>
  <Words>473</Words>
  <Application>Microsoft Office PowerPoint</Application>
  <PresentationFormat>Произвольный</PresentationFormat>
  <Paragraphs>82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1" baseType="lpstr">
      <vt:lpstr>Arial</vt:lpstr>
      <vt:lpstr>Arial Unicode MS</vt:lpstr>
      <vt:lpstr>Calibri</vt:lpstr>
      <vt:lpstr>Gilroy-Medium</vt:lpstr>
      <vt:lpstr>Gilroy-Regular</vt:lpstr>
      <vt:lpstr>Helvetica</vt:lpstr>
      <vt:lpstr>Helvetica Neue</vt:lpstr>
      <vt:lpstr>Helvetica Neue Medium</vt:lpstr>
      <vt:lpstr>Times New Roman</vt:lpstr>
      <vt:lpstr>21_BasicWhite</vt:lpstr>
      <vt:lpstr>Презентация PowerPoint</vt:lpstr>
      <vt:lpstr>Целевая аудитория и проблема</vt:lpstr>
      <vt:lpstr>Описание предлагаемого решения и технологии</vt:lpstr>
      <vt:lpstr>Презентация PowerPoint</vt:lpstr>
      <vt:lpstr>Рынок</vt:lpstr>
      <vt:lpstr>Бизнес-модель</vt:lpstr>
      <vt:lpstr>Презентация PowerPoint</vt:lpstr>
      <vt:lpstr>Презентация PowerPoint</vt:lpstr>
      <vt:lpstr>Текущий статус проекта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Настасья Андреевна</cp:lastModifiedBy>
  <cp:revision>21</cp:revision>
  <dcterms:modified xsi:type="dcterms:W3CDTF">2023-12-13T15:49:24Z</dcterms:modified>
</cp:coreProperties>
</file>