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5" r:id="rId4"/>
    <p:sldId id="269" r:id="rId5"/>
    <p:sldId id="264" r:id="rId6"/>
    <p:sldId id="276" r:id="rId7"/>
    <p:sldId id="277" r:id="rId8"/>
    <p:sldId id="288" r:id="rId9"/>
    <p:sldId id="283" r:id="rId10"/>
    <p:sldId id="285" r:id="rId11"/>
    <p:sldId id="286" r:id="rId12"/>
    <p:sldId id="282" r:id="rId13"/>
    <p:sldId id="265" r:id="rId14"/>
    <p:sldId id="25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418D"/>
    <a:srgbClr val="AE4A84"/>
    <a:srgbClr val="8C3C6A"/>
    <a:srgbClr val="FBBE07"/>
    <a:srgbClr val="F49B17"/>
    <a:srgbClr val="412E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71" autoAdjust="0"/>
  </p:normalViewPr>
  <p:slideViewPr>
    <p:cSldViewPr snapToGrid="0">
      <p:cViewPr varScale="1">
        <p:scale>
          <a:sx n="80" d="100"/>
          <a:sy n="80" d="100"/>
        </p:scale>
        <p:origin x="7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1D83F-D744-494A-AB5B-D55963E6ECC4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5F41F-9DF5-4E2A-BB9C-CFCC18143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07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5F41F-9DF5-4E2A-BB9C-CFCC1814376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671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5F41F-9DF5-4E2A-BB9C-CFCC1814376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644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5F41F-9DF5-4E2A-BB9C-CFCC1814376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7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5F41F-9DF5-4E2A-BB9C-CFCC1814376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88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5F41F-9DF5-4E2A-BB9C-CFCC1814376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782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5F41F-9DF5-4E2A-BB9C-CFCC1814376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863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67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13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25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59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04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3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520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14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75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5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D1301-0E2F-4A95-9420-F187F9112D05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89843-94A4-43A7-BDAF-BAAAFCB155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34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76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07003" y="1182231"/>
            <a:ext cx="3683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b="1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Чистый Формат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34" y="2312110"/>
            <a:ext cx="7018465" cy="42073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654" y="5117743"/>
            <a:ext cx="1122157" cy="12939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7" y="112340"/>
            <a:ext cx="3405051" cy="13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9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48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5EB986-754B-475C-A11A-8B332454B204}"/>
              </a:ext>
            </a:extLst>
          </p:cNvPr>
          <p:cNvSpPr txBox="1"/>
          <p:nvPr/>
        </p:nvSpPr>
        <p:spPr>
          <a:xfrm>
            <a:off x="165561" y="828676"/>
            <a:ext cx="118586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группой являются школы, родители школьников, а также канцелярские магазины и поставщики учебных материалов. Эти потребители ежегодно закупают большое количество обложек для учебников и тетрадей, а также заинтересованы в снижении затрат и повышении экологичности школьных принадлежностей. Для школ актуальны устойчивые решения, соответствующие современным требованиям экологии, а для родителей — доступность, долговечность и безопасность продукции.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проблема заключается в том, что традиционные пластиковые обложки быстро приходят в негодность и массово выбрасываются в конце учебного года, создавая значительный объём пластикового мусора. Большинство таких материалов трудно перерабатывается, а альтернативы недоступны. В итоге школы и семьи ежегодно повторяют закупки, а рынок остаётся перегруженным одноразовым пластиком, не предлагая устойчивых и экологичных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2858367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0E3237D-BFD4-4A25-A035-C3CC8C6C1006}"/>
              </a:ext>
            </a:extLst>
          </p:cNvPr>
          <p:cNvSpPr txBox="1"/>
          <p:nvPr/>
        </p:nvSpPr>
        <p:spPr>
          <a:xfrm>
            <a:off x="321597" y="357902"/>
            <a:ext cx="1186815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экологичных обложек двух типов: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обложки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биополимеров, разлагающихся в природных условиях.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Обложки из переработанного пластика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изготовленные из собранных в школах старых обложек.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снижает количество пластиковых отходов и делает школьные принадлежности более экологичными и доступными.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экологичную и экономически доступную альтернативу традиционным пластиковым обложкам, обеспечив снижение количества отходов и формирование замкнутого цикла использования.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 испытать прочные прототипы экологичных обложек.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сбор и переработку использованных обложек в школах.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Настроить доступную модель производства и поставок.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предложить школам и родителям экологичные обложки, по качеству не уступающие традиционным, но при этом доступные по цене и включающие программу возврата/переработки, то они будут готовы массово перейти на новый формат, что позволит значительно сократить объём пластиковых отходов и сформировать устойчивый спрос на экологичную продукцию.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45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B6BF7F7-9840-4911-97A9-BD04FA578DAB}"/>
              </a:ext>
            </a:extLst>
          </p:cNvPr>
          <p:cNvSpPr txBox="1"/>
          <p:nvPr/>
        </p:nvSpPr>
        <p:spPr>
          <a:xfrm>
            <a:off x="209550" y="95250"/>
            <a:ext cx="1190625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родителей и школ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онлайн-анкета для родителей и администрации школ. Вопросы касались: покупки обложек и объёмов закупок; готовности перехода на экологичные варианты; участия в программе сбора старых обложек; важности характеристик: прочность, цена, экологичность.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Взятие Интервью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короткие беседы с родителями и школьными администраторами для выявления мотивации, барьеров и предпочтений по продукту.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родителей и школ (Количество опрошенных= 40);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88% покупают обложки ежегодно.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количество наборов на ребёнка: 2–3 в год.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65% готовы доплатить до +10% за экологичный вариант;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готовы участвовать в программе возврата старых обложек.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требования: прочность (90%), экологичность (75%), цена (65%), внешний вид/дизайн (55%), удобство использования (50%).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 (Количество проведенных бесед= 10);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отметили высокий износ ПВХ-обложек к концу учебного года.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барьеры: организация логистики сбора старых обложек, необходимость дополнительных усилий со стороны школ и родителей, сомнения по качеству и долговечности новых экологичных обложек.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Предпочтения участников: прочность и долговечность, экологичность и возможность повторного использования, удобная форма и подходящий размер, привлекательный дизайн для детей.</a:t>
            </a:r>
          </a:p>
          <a:p>
            <a:pPr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277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29" y="0"/>
            <a:ext cx="1218974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F55D58-D7FC-4D5E-9BC2-E6FC5E53EF0F}"/>
              </a:ext>
            </a:extLst>
          </p:cNvPr>
          <p:cNvSpPr txBox="1"/>
          <p:nvPr/>
        </p:nvSpPr>
        <p:spPr>
          <a:xfrm>
            <a:off x="123825" y="123825"/>
            <a:ext cx="1205499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АНАЛОГИ И ИХ ОТЛИЧИЕ</a:t>
            </a:r>
          </a:p>
          <a:p>
            <a:r>
              <a:rPr lang="ru-RU" dirty="0"/>
              <a:t>Прямых аналогов, совмещающих </a:t>
            </a:r>
            <a:r>
              <a:rPr lang="ru-RU" b="1" dirty="0"/>
              <a:t>переработку старых обложек и выпуск </a:t>
            </a:r>
            <a:r>
              <a:rPr lang="ru-RU" b="1" dirty="0" err="1"/>
              <a:t>биоразлагаемых</a:t>
            </a:r>
            <a:r>
              <a:rPr lang="ru-RU" b="1" dirty="0"/>
              <a:t> обложек</a:t>
            </a:r>
            <a:r>
              <a:rPr lang="ru-RU" dirty="0"/>
              <a:t>, на рынке нет.</a:t>
            </a:r>
          </a:p>
          <a:p>
            <a:r>
              <a:rPr lang="ru-RU" b="1" dirty="0"/>
              <a:t>Наиболее близкие продукты</a:t>
            </a:r>
          </a:p>
          <a:p>
            <a:r>
              <a:rPr lang="ru-RU" b="1" dirty="0"/>
              <a:t>Стандартные ПВХ-обложки</a:t>
            </a:r>
            <a:r>
              <a:rPr lang="ru-RU" dirty="0"/>
              <a:t> — массово выпускаемые канцелярскими компаниями.</a:t>
            </a:r>
          </a:p>
          <a:p>
            <a:r>
              <a:rPr lang="ru-RU" b="1" dirty="0"/>
              <a:t>Недостатки стандартных ПВХ-обложек: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перерабатываются и разлагаются сотни лет.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 сжигании выделяют токсичные вещества, включая диоксиды и </a:t>
            </a:r>
            <a:r>
              <a:rPr lang="ru-RU" dirty="0" err="1"/>
              <a:t>фталаты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Производство энергоёмкое, требует добавления хлора и </a:t>
            </a:r>
            <a:r>
              <a:rPr lang="ru-RU" dirty="0" err="1"/>
              <a:t>фталатов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Одноразовое использование — большая часть обложек приходит в негодность уже к концу учебного года.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учитывают возможность локальной переработки и повторного использования.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/>
              <a:t>Наши преимущества: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Снижение энергопотребления</a:t>
            </a:r>
            <a:r>
              <a:rPr lang="ru-RU" dirty="0"/>
              <a:t> при производстве на 35–40%.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Безопасный состав</a:t>
            </a:r>
            <a:r>
              <a:rPr lang="ru-RU" dirty="0"/>
              <a:t> — отсутствие токсичных компонентов (хлор, </a:t>
            </a:r>
            <a:r>
              <a:rPr lang="ru-RU" dirty="0" err="1"/>
              <a:t>фталаты</a:t>
            </a:r>
            <a:r>
              <a:rPr lang="ru-RU" dirty="0"/>
              <a:t>, ПВХ).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Обратный сбор и повторное использование</a:t>
            </a:r>
            <a:r>
              <a:rPr lang="ru-RU" dirty="0"/>
              <a:t> — школы и родители вовлечены в цикл переработки.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Экологичность</a:t>
            </a:r>
            <a:r>
              <a:rPr lang="ru-RU" dirty="0"/>
              <a:t> — нет вредных выбросов при производстве и утилизации.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Снижение себестоимости</a:t>
            </a:r>
            <a:r>
              <a:rPr lang="ru-RU" dirty="0"/>
              <a:t> при участии школ в сборе сырья.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Долговечность и практичность</a:t>
            </a:r>
            <a:r>
              <a:rPr lang="ru-RU" dirty="0"/>
              <a:t> — обложки сохраняют форму и качество весь учебный год.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Привлекательный дизайн и удобство использования</a:t>
            </a:r>
            <a:r>
              <a:rPr lang="ru-RU" dirty="0"/>
              <a:t>, адаптированные под школьные стандарты.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Формирование замкнутого цикла</a:t>
            </a:r>
            <a:r>
              <a:rPr lang="ru-RU" dirty="0"/>
              <a:t> и развитие экологической культуры у детей и родителей.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33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D12109-2878-4784-B4B1-A70177823975}"/>
              </a:ext>
            </a:extLst>
          </p:cNvPr>
          <p:cNvSpPr txBox="1"/>
          <p:nvPr/>
        </p:nvSpPr>
        <p:spPr>
          <a:xfrm>
            <a:off x="90487" y="0"/>
            <a:ext cx="1201102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ИСПОЛЬЗОВАНИЯ РЕШЕНИЯ ПРОЕКТА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целевой группы: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обеспечить школьников и школы экологичными обложками, снизить количество отходов и вовлечь участников в устойчивое потребление.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Шаги использования: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обложек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родители или школы покупают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переработанные обложки по доступной цене. Предполагаемая стоимость продукции: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5–12 руб.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обложку,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3–7 руб. за обложку из переработанного материала.</a:t>
            </a:r>
          </a:p>
          <a:p>
            <a:pPr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пластиковых ПВХ-обложек на рынке — 12–20 руб., при отсутствии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экопреимуществ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 учебном процессе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обложки применяются для тетрадей и учебников весь учебный год.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старых обложек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 конце учебного года или при износе школы и родители собирают использованные обложки через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контейнеры для сбора в каждой школе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передают их через локальные пункты приёма, которые подключены к перерабатывающему центру стартапа. Система проста, не требует дополнительной инфраструктуры и обеспечивает учет возвращённых обложек.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Переработка и замкнутый цикл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собранные обложки перерабатываются в новые изделия, формируя устойчивый производственный цикл.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экологической культуры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ученики и школы участвуют в реальных эко-проектах, формируя привычку к экологичному потреблению.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снижается количество пластиковых отходов.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Экологичная альтернатива доступна всем участникам.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Создаётся замкнутый цикл переработки старых обложек в новые.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новый рынок устойчивых канцелярских товаров и повышается экологическая культура учащихся.</a:t>
            </a:r>
          </a:p>
        </p:txBody>
      </p:sp>
    </p:spTree>
    <p:extLst>
      <p:ext uri="{BB962C8B-B14F-4D97-AF65-F5344CB8AC3E}">
        <p14:creationId xmlns:p14="http://schemas.microsoft.com/office/powerpoint/2010/main" val="575017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5595" y="106807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dirty="0">
              <a:solidFill>
                <a:srgbClr val="FF0000"/>
              </a:solidFill>
              <a:latin typeface="Gotham Pro Blac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A296B-2FEF-4932-94EC-97FD9D7CB1A0}"/>
              </a:ext>
            </a:extLst>
          </p:cNvPr>
          <p:cNvSpPr txBox="1"/>
          <p:nvPr/>
        </p:nvSpPr>
        <p:spPr>
          <a:xfrm>
            <a:off x="0" y="58421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 ПРОЕКТА — ЭКОЛОГИЧНЫЕ ОБЛОЖКИ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MVP: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обложек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вида: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обложки (PLA/PHB)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обложки из переработанного пластика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и дизайн адаптированы под стандартные тетради и учебники.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Прототипы выдерживают минимум один учебный год.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возврата старых обложек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пилотной школе размещены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контейнеры для сбора обложек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и ученики сдают использованные обложки в контейнеры.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Обложки отправляются на переработку в локальный перерабатывающий центр стартапа.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пилотного тестирования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1–2 школы, 50–100 учеников.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обложек весь учебный год.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обратной связи через опросы родителей, учителей и учеников: прочность, удобство, дизайн, готовность участвовать в программе возврата.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 и доработка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качества материала после использования.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дизайна и улучшение влагостойкости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биообложек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логистики сбора и переработки старых обложек.</a:t>
            </a:r>
          </a:p>
        </p:txBody>
      </p:sp>
    </p:spTree>
    <p:extLst>
      <p:ext uri="{BB962C8B-B14F-4D97-AF65-F5344CB8AC3E}">
        <p14:creationId xmlns:p14="http://schemas.microsoft.com/office/powerpoint/2010/main" val="4002020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5595" y="106807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dirty="0">
              <a:solidFill>
                <a:srgbClr val="FF0000"/>
              </a:solidFill>
              <a:latin typeface="Gotham Pro Blac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908641-9B20-4557-AA31-7588E7621778}"/>
              </a:ext>
            </a:extLst>
          </p:cNvPr>
          <p:cNvSpPr txBox="1"/>
          <p:nvPr/>
        </p:nvSpPr>
        <p:spPr>
          <a:xfrm>
            <a:off x="2253" y="0"/>
            <a:ext cx="12189747" cy="5800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ТЕХНОЛОГИЧЕСКИЕ ХАРАКТЕРИСТИКИ РАЗРАБОТКИ</a:t>
            </a:r>
            <a:endParaRPr lang="ru-RU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 ПРОИЗВОДИТЕЛЬНОСТЬ И ЭНЕРГОПОТРЕБЛЕНИЕ</a:t>
            </a:r>
            <a:endParaRPr lang="ru-RU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Производительность линии: до 1200–1500 обложек/час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Энергопотребление: 2,5–3,2 кВт/ч (на 40% ниже традиционных линий ПВХ)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Температура переработки PLA: 150–170 °C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Температура переработки вторичного пластика PE/PP: 160–190 °C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 РАЗМЕРЫ ПРОИЗВОДСТВЕННОГО МОДУЛЯ</a:t>
            </a:r>
            <a:endParaRPr lang="ru-RU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Габаритные размеры производственного комплекса (Д×Ш×В):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2,5 × 1,2 × 1,8 м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Модуль можно разместить в школьных или муниципальных мастерских, технопарках или малых производственных помещениях.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3. КАЧЕСТВЕННЫЕ ХАРАКТЕРИСТИКИ ОБЛОЖЕК</a:t>
            </a:r>
            <a:endParaRPr lang="ru-RU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Толщина: 100–180 микрон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Стойкость к изгибам: не менее 1500 циклов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Устойчивость к влаге: до 24 часов защиты для учебников и тетрадей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Срок разложения PLA-обложки: 6–18 месяцев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74320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Количество циклов переработки вторичных PE/PP обложек: до 4 раз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7432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СКОРОСТЬ ИЗМЕНЕНИЯ ПРОИЗВОДСТВЕННОГО РЕЖИМА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Время перенастройки линии со вторичного пластика на PLA или обратно: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 20 минут.</a:t>
            </a:r>
            <a:endParaRPr lang="ru-RU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25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4776" y="113597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409" y="176751"/>
            <a:ext cx="49634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полной реализации проекта и выполнения всех ключевых задач требуется примерно 17 месяцев, включая разработку MVP, пилотный сбор, испытания материалов и оптимизацию технологии, для создания производственной линии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76826" y="176751"/>
            <a:ext cx="69056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проекта требуется следующая материально-техническая база: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Мини-линия для формования обложек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(экструдер, пресс-форма, охлаждающий стол) — для выпуска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биоразлагаемых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переработанных обложек.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для переработки старых обложек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небольшой дробильный модуль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подготовки вторичного сырья.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Контейнеры для сбора в школах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специальные боксы с маркировкой и инструкциями.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Лабораторное оборудование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устройства для проверки износостойкости, гибкости, влагостойкости и качества гранул.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76826" y="3517375"/>
            <a:ext cx="70017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проекта дополнительно понадобятся: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Технолог-материаловед и инженеры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контролирует состав биополимеров и качество продукции.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линии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обслуживает оборудование и следит за производственным процессом.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логистике и работе со школами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организует сбор старых обложек и взаимодействие с образовательными учреждениями.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отвечает за продвижение проекта и взаимодействие со школами.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7020BB-713E-4305-8A1C-9AFAD1D873CC}"/>
              </a:ext>
            </a:extLst>
          </p:cNvPr>
          <p:cNvSpPr txBox="1"/>
          <p:nvPr/>
        </p:nvSpPr>
        <p:spPr>
          <a:xfrm>
            <a:off x="113409" y="1966971"/>
            <a:ext cx="49634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продвижения проекта достаточно базовой медийной поддержки: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сети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публикации о результатах пилотов, экологических выгодах и процессе переработки.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Сайт-платформа проекта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информация о сборе обложек, партнёрских школах и продуктах.</a:t>
            </a:r>
          </a:p>
          <a:p>
            <a:pPr>
              <a:buFont typeface="+mj-lt"/>
              <a:buAutoNum type="arabicPeriod"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Инфоматериалы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школ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буклеты, презентации, плакаты о системе возврата.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локальных СМИ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короткие сюжеты и статьи о запуске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экопроекта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4901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4776" y="113597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74856" y="375076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516FA4-1587-4CB9-8280-BA326A299C30}"/>
              </a:ext>
            </a:extLst>
          </p:cNvPr>
          <p:cNvSpPr txBox="1"/>
          <p:nvPr/>
        </p:nvSpPr>
        <p:spPr>
          <a:xfrm>
            <a:off x="0" y="0"/>
            <a:ext cx="12189747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ПРОЕКТА</a:t>
            </a: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РАЗРАБОТКА ПЕРВОЙ ВЕРСИИ MVP — 2 000 000 РУБ.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Закупка сырья и материалов — 620 000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PLA-гранулы (320 000 руб.), вторичный PE/PP (80 000 руб.), добавки (140 000 руб.), тестовая оснастка и пресс-формы (80 000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Аренда и настройка оборудования — 480 000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мини-линии на 6 мес. (360 000 руб.), настройка и калибровка (80 000 руб.), электроэнергия (40 000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Оплата труда специалистов — 680 000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Технолог-материаловед (300 000 руб.), инженер-технолог (260 000 руб.), лаборант (120 000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1.4. Прочие расходы — 220 000 руб.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ПИЛОТНЫЙ ЦИКЛ В 3 ШКОЛАХ — 350 000 РУБ.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Организация пунктов приёма — 120 000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Контейнеры (45 000 руб.), коробки/мешки (15 000 руб.), наклейки/QR-коды (30 000 руб.), разработка системы приёма (30 000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Логистика сбора и сортировки — 110 000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Вывоз обложек (60 000 руб.), сортировка пластика (25 000 руб.), доставка на переработку (25 000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Работа с участниками — 70 000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материалы (30 000 руб.), видеопрезентации/афиши (20 000 руб.), мероприятия по запуску (20 000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2.4. Прочие расходы — 50 000 руб.</a:t>
            </a:r>
          </a:p>
        </p:txBody>
      </p:sp>
    </p:spTree>
    <p:extLst>
      <p:ext uri="{BB962C8B-B14F-4D97-AF65-F5344CB8AC3E}">
        <p14:creationId xmlns:p14="http://schemas.microsoft.com/office/powerpoint/2010/main" val="3537254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4776" y="113597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74856" y="375076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3FCB8A-B504-4F83-BFDF-D9F4C738B363}"/>
              </a:ext>
            </a:extLst>
          </p:cNvPr>
          <p:cNvSpPr txBox="1"/>
          <p:nvPr/>
        </p:nvSpPr>
        <p:spPr>
          <a:xfrm>
            <a:off x="238125" y="123825"/>
            <a:ext cx="115728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ИСПЫТАНИЯ МАТЕРИАЛОВ — 620 000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 Лабораторные испытания — 260 000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Износостойкость (80 000 руб.), влагостойкость (50 000 руб.), биодеградация PLA (130 000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3.2. Испытания переработанного сырья — 180 000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вторичного пластика (90 000 руб.), прочность/плотность (40 000 руб.), стабильность материала (50 000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3.3. Эксплуатационные испытания в школах — 120 000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Использование прототипов (60 000 руб.), обратная связь (20 000 руб.), анализ повреждений (40 000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3.4. Документация — 60 000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Протоколы, аналитические отчёты, обработка данных.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ОПТИМИЗАЦИЯ СОСТАВА БИОПОЛИМЕРОВ И ПРОИЗВОДСТВЕННОЙ ЛИНИИ — 1 200 000 РУБ.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 Доработка рецептур — 460 000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Оптимальные пропорции PLA и добавок (160 000 руб.), гибкость и ударопрочность (180 000 руб.), дополнительные тестовые партии (120 000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4.2. Оптимизация переработки вторсырья — 280 000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фильтров (100 000 руб.), подбор температур (120 000 руб.), внутренний аудит качества (60 000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4.3. Оптимизация производственной линии — 360 000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узла охлаждения (120 000 руб.), калибровка матрицы (140 000 руб.), работа инженера-наладчика (100 000 руб.).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4.4. Прочие — 100 000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EE3A2-CE29-4842-87CC-BF4F5D6A2FD0}"/>
              </a:ext>
            </a:extLst>
          </p:cNvPr>
          <p:cNvSpPr txBox="1"/>
          <p:nvPr/>
        </p:nvSpPr>
        <p:spPr>
          <a:xfrm>
            <a:off x="5476875" y="5960090"/>
            <a:ext cx="6712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 БЮДЖЕТ ПРОЕКТА: 4 170 000 РУБ.</a:t>
            </a:r>
          </a:p>
        </p:txBody>
      </p:sp>
    </p:spTree>
    <p:extLst>
      <p:ext uri="{BB962C8B-B14F-4D97-AF65-F5344CB8AC3E}">
        <p14:creationId xmlns:p14="http://schemas.microsoft.com/office/powerpoint/2010/main" val="4112765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" y="0"/>
            <a:ext cx="1218974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4776" y="113597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  <a:p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74856" y="375076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5595" y="303203"/>
            <a:ext cx="10576700" cy="417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1200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КАЛЕНДАРНЫЙ ПЛАН СТАРТАП-ПРОЕКТА</a:t>
            </a:r>
            <a:endParaRPr lang="ru-RU" sz="2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7E7452D-2A8B-4CF9-BC1F-94F0ED2009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68733"/>
              </p:ext>
            </p:extLst>
          </p:nvPr>
        </p:nvGraphicFramePr>
        <p:xfrm>
          <a:off x="373985" y="843973"/>
          <a:ext cx="11444030" cy="50193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2515">
                  <a:extLst>
                    <a:ext uri="{9D8B030D-6E8A-4147-A177-3AD203B41FA5}">
                      <a16:colId xmlns:a16="http://schemas.microsoft.com/office/drawing/2014/main" val="14937495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286129007"/>
                    </a:ext>
                  </a:extLst>
                </a:gridCol>
                <a:gridCol w="2921665">
                  <a:extLst>
                    <a:ext uri="{9D8B030D-6E8A-4147-A177-3AD203B41FA5}">
                      <a16:colId xmlns:a16="http://schemas.microsoft.com/office/drawing/2014/main" val="3068433930"/>
                    </a:ext>
                  </a:extLst>
                </a:gridCol>
              </a:tblGrid>
              <a:tr h="482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этапа календарного плана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этапа, мес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4771317"/>
                  </a:ext>
                </a:extLst>
              </a:tr>
              <a:tr h="972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первой версии MVP, анализ и анкетирования целевой аудитории (экспериментальные образцы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биоразлагаемых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переработанных обложек)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745654"/>
                  </a:ext>
                </a:extLst>
              </a:tr>
              <a:tr h="6457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пилотного цикла по сбору и переработке старых обложек в 3 школах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350 000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4624696"/>
                  </a:ext>
                </a:extLst>
              </a:tr>
              <a:tr h="1299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технологических и эксплуатационных испытаний материалов (износостойкость, скорость разложения, качество переработанного сырья)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620 000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9051340"/>
                  </a:ext>
                </a:extLst>
              </a:tr>
              <a:tr h="809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Оптимизация состава биополимеров и конфигурации производственной линии по итогам испытаний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098098"/>
                  </a:ext>
                </a:extLst>
              </a:tr>
              <a:tr h="809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4 170 000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1984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270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4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5595" y="303203"/>
            <a:ext cx="10576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" sz="2400" b="1" dirty="0">
                <a:latin typeface="Gotham Pro Black"/>
              </a:rPr>
              <a:t>КОМАНДА ПРОЕКТА </a:t>
            </a:r>
            <a:endParaRPr lang="ru-RU" sz="2400" b="1" dirty="0">
              <a:latin typeface="Gotham Pro Black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86E5B41-BA4C-4FC3-9D18-391B8C6BD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274335"/>
              </p:ext>
            </p:extLst>
          </p:nvPr>
        </p:nvGraphicFramePr>
        <p:xfrm>
          <a:off x="526107" y="1296672"/>
          <a:ext cx="11115676" cy="2898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1">
                  <a:extLst>
                    <a:ext uri="{9D8B030D-6E8A-4147-A177-3AD203B41FA5}">
                      <a16:colId xmlns:a16="http://schemas.microsoft.com/office/drawing/2014/main" val="90146513"/>
                    </a:ext>
                  </a:extLst>
                </a:gridCol>
                <a:gridCol w="1914525">
                  <a:extLst>
                    <a:ext uri="{9D8B030D-6E8A-4147-A177-3AD203B41FA5}">
                      <a16:colId xmlns:a16="http://schemas.microsoft.com/office/drawing/2014/main" val="3511554401"/>
                    </a:ext>
                  </a:extLst>
                </a:gridCol>
                <a:gridCol w="5667375">
                  <a:extLst>
                    <a:ext uri="{9D8B030D-6E8A-4147-A177-3AD203B41FA5}">
                      <a16:colId xmlns:a16="http://schemas.microsoft.com/office/drawing/2014/main" val="3063979494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1542255162"/>
                    </a:ext>
                  </a:extLst>
                </a:gridCol>
              </a:tblGrid>
              <a:tr h="9226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1800" b="1" dirty="0">
                          <a:solidFill>
                            <a:schemeClr val="bg1"/>
                          </a:solidFill>
                          <a:latin typeface="Gotham Pro Black"/>
                        </a:rPr>
                        <a:t>ФИО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" sz="1800" b="1" dirty="0">
                          <a:solidFill>
                            <a:schemeClr val="bg1"/>
                          </a:solidFill>
                          <a:latin typeface="Gotham Pro Black"/>
                        </a:rPr>
                        <a:t>РОЛЬ В ПРОЕКТЕ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" sz="1800" b="1" dirty="0">
                          <a:solidFill>
                            <a:schemeClr val="bg1"/>
                          </a:solidFill>
                          <a:latin typeface="Gotham Pro Black"/>
                        </a:rPr>
                        <a:t>НАПРАВЛЕНИЕ ПОДГОТОВКИ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" sz="1800" b="1" dirty="0">
                          <a:solidFill>
                            <a:schemeClr val="bg1"/>
                          </a:solidFill>
                          <a:latin typeface="Gotham Pro Black"/>
                        </a:rPr>
                        <a:t>КУРС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40753"/>
                  </a:ext>
                </a:extLst>
              </a:tr>
              <a:tr h="618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Селдушев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Григорий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обучающийся на медицинский факультет МГУ имени Н. П. Огарёва по специальности «Лечебное дело»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курс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09150"/>
                  </a:ext>
                </a:extLst>
              </a:tr>
              <a:tr h="618035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Сергеев Данил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Ассистент проекта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обучающийся на медицинский факультет МГУ имени Н. П. Огарёва по специальности «Лечебное дело»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курс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49473"/>
                  </a:ext>
                </a:extLst>
              </a:tr>
              <a:tr h="618035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Сергеева Кристина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Ассистент проекта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обучающийся на медицинский факультет МГУ имени Н. П. Огарёва по специальности «Лечебное дело»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курс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74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070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85"/>
            <a:ext cx="12192000" cy="6945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4825" y="2598003"/>
            <a:ext cx="9496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Спасибо за внимание!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" y="5426090"/>
            <a:ext cx="3405051" cy="13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09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</TotalTime>
  <Words>2072</Words>
  <Application>Microsoft Office PowerPoint</Application>
  <PresentationFormat>Широкоэкранный</PresentationFormat>
  <Paragraphs>195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Gotham Pro Black</vt:lpstr>
      <vt:lpstr>Open Sans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пк-28</dc:creator>
  <cp:lastModifiedBy>Dh Ge</cp:lastModifiedBy>
  <cp:revision>95</cp:revision>
  <dcterms:created xsi:type="dcterms:W3CDTF">2023-01-24T12:30:52Z</dcterms:created>
  <dcterms:modified xsi:type="dcterms:W3CDTF">2025-12-04T18:23:05Z</dcterms:modified>
</cp:coreProperties>
</file>