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3C752-6A41-44E0-B88A-DD85F8F9DE3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518DE-505A-4C86-A1A6-55407F777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446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2341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11024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6728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5459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9984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3510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8414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5876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3207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0563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0709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3677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3200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CAECE-38BE-4B17-B0B2-C78BB336E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9C616B-C1C1-41F2-833B-B66C767433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0C1438-344A-42F7-9D23-A6224D7D4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78B6C4-E027-4669-8F18-FD39DBE4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878169-A2AE-4865-9B12-B6257714D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31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A3D7CC-4211-4B60-8959-C5F2602BC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C1DF56-5594-490C-BD7C-EF383D0BF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637E83-5384-4130-B4CC-3D0B7CCA6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E1550A-B4DC-4A21-9511-060F21569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0AB90A-12FB-4800-ADA9-EC4CF8B76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2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EA73E-768E-4C99-B85C-34B2A280B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F2D725-631C-4AFE-82C0-D126E05AF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B27961-9FE9-494B-A85A-87D96AFE8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A2B4D3-8946-4329-94F6-91B1F6080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4F07BD-8EC2-4578-BA78-BFF0E01E6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14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519AB-532B-45E0-9F5B-ECB3D23BA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EB1613-8142-4C5D-9579-7B1ADE0C63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9DC6E0-8B5C-4A6B-AEB0-332D2620F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5FC228-829D-4F43-BF21-EF926FC4F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EAE70C-1ECE-45FA-9F9C-7522CE84E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013C61-9D30-48DD-9733-28FD2A1E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512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3970F-198D-43CB-AF82-74A2A555E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E967D3-1EA6-477D-AC05-D032B8646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BD4FF1-38D3-4562-86B4-0D302821A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52C1B5-A5CD-4DC3-83F2-EF3B77874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2314983-7C04-4D7F-89F6-8417C13D1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F66C9B-CF46-402C-992B-B6A7A3CAB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9DB523-9970-4E57-A065-A7883DA09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8080676-0633-443D-AD16-65E99FF8A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88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8E8DC-9BB3-4C54-9114-3E750AD3A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2300F9-19BE-45EA-91C7-6BCD2CE6A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08C0B3E-2DE9-4F0A-B56C-C041DCA37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EDBBAD-BD1D-4453-B108-34940C4BE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56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6D91309-1644-4F5F-9563-7CC0AC041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6E4AD1-77D0-4671-9898-D81F1E656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BD8EEA-E753-4975-8A07-C71B4AE92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95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DBE0B-43C1-4D69-878D-6D7338CA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55A006-05B2-400F-A068-F48796A0E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68F0A4-4A79-4A35-9805-F9AA4FEDA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195148-C8EA-4BA8-B3E5-169771C19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0F138F-37C7-41EA-9078-8D7EFB641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E80F1C-3821-4330-B4D0-4C573BE0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55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D595F1-E4C4-441D-8E6C-AAA31EA5A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9B2949-2465-4929-8FEE-2D82AD046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6F9DBE-AD46-4455-8642-A3E3FFD26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FA1A59-8F92-4EF8-98CA-2AC5AF1BD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37D7D1-BA81-4FDC-B338-162E03EE6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83B877-9A8D-4DA7-81D1-985F76CE5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185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837BC-E469-47B6-8637-A72B83C85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5CE65C-FF72-4822-8E33-D81D57E70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520A58-1DF1-45EC-AF6F-A15BA2039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F9665C-66D9-45A7-A1E8-C18B8131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C24503-09C4-4516-AA72-96CA2A3A1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2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49D25B-0154-4EAA-9C77-543E731E08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721749-70AB-4A4A-8A0A-AA5837073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C3295A-F599-40E0-8D60-B6A4DAC55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E472BB-EE63-4660-874D-F3027200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62FB15-768C-4331-A744-7FB427A3A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315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609089" y="1677175"/>
            <a:ext cx="6207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609091" y="3120375"/>
            <a:ext cx="10657600" cy="2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5228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576443" y="593375"/>
            <a:ext cx="106348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576443" y="1536625"/>
            <a:ext cx="11200000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7382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64B46-AFBC-4320-910E-0ECF05C50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6289F8-E078-442A-A16B-40D404F1B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C195A6-5C87-432A-BB68-4380DC73A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4D1C4-7383-4EFD-A763-945433DF8A40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07BC0B-76C0-4FAB-8690-0E11A7BB2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FF37C8-3ADD-4CEA-8A0E-5B55C16B7F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61A94-3C55-49A4-89F3-3F43F0302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7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728371" y="2494527"/>
            <a:ext cx="5683718" cy="23698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Переработка пластикового мусора и производство из него стержней для 3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 принтера</a:t>
            </a:r>
          </a:p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endParaRPr lang="ru-RU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ru" dirty="0">
                <a:solidFill>
                  <a:schemeClr val="tx1"/>
                </a:solidFill>
              </a:rPr>
              <a:t>“Чистый мир -чистое будущее”</a:t>
            </a: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6966142" y="892801"/>
            <a:ext cx="3777004" cy="596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6966215" y="0"/>
            <a:ext cx="3776800" cy="1464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10743143" y="1464600"/>
            <a:ext cx="1448800" cy="31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10743143" y="4626400"/>
            <a:ext cx="1448800" cy="223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10743332" y="0"/>
            <a:ext cx="1448800" cy="146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92949" y="485116"/>
            <a:ext cx="1448857" cy="49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63203" y="336626"/>
            <a:ext cx="1009051" cy="79157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1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81942" y="236034"/>
            <a:ext cx="3087689" cy="1160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4771DE-A51B-4EE8-A8FB-728C0F1C57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" y="-3047"/>
            <a:ext cx="3087689" cy="233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0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9920328" y="416821"/>
            <a:ext cx="246400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609091" y="2510775"/>
            <a:ext cx="8204400" cy="492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rmAutofit fontScale="25000" lnSpcReduction="20000"/>
          </a:bodyPr>
          <a:lstStyle/>
          <a:p>
            <a:pPr marL="0" indent="0">
              <a:spcAft>
                <a:spcPts val="1600"/>
              </a:spcAft>
              <a:buSzPct val="142857"/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9638976" y="0"/>
            <a:ext cx="2552000" cy="492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9992592" y="4615376"/>
            <a:ext cx="2198000" cy="22584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9992591" y="429091"/>
            <a:ext cx="2198000" cy="2093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9992591" y="2522283"/>
            <a:ext cx="2198000" cy="20932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2243" y="5222441"/>
            <a:ext cx="1159220" cy="1159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2253" y="895987"/>
            <a:ext cx="1159220" cy="115921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9638976" y="413125"/>
            <a:ext cx="354000" cy="644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-165032" y="1475596"/>
            <a:ext cx="96272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812780">
              <a:buClr>
                <a:srgbClr val="000000"/>
              </a:buClr>
              <a:buSzPts val="1200"/>
            </a:pPr>
            <a:r>
              <a:rPr lang="ru-RU" sz="2000" dirty="0">
                <a:latin typeface="Raleway"/>
                <a:ea typeface="Raleway"/>
                <a:cs typeface="Raleway"/>
                <a:sym typeface="Raleway"/>
              </a:rPr>
              <a:t>Идея очистки планеты от мусора всегда была, остается и будет оставаться актуальной, пока такие как мы не возьмем инициативу в свои руки и не начнем очищать наш большой дом(Землю) от загрязнений</a:t>
            </a:r>
            <a:endParaRPr lang="ru-RU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20527" y="209554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4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909233"/>
            <a:ext cx="6304405" cy="1296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7173B86E-64DB-49CF-937C-2AB8C60CC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6" y="2882348"/>
            <a:ext cx="7213773" cy="346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010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1817001" y="776425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4000" dirty="0">
                <a:solidFill>
                  <a:schemeClr val="dk1"/>
                </a:solidFill>
              </a:rPr>
              <a:t>ЦЕЛЕВАЯ АУДИТОРИЯ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264421" y="1847386"/>
            <a:ext cx="10657600" cy="2750000"/>
          </a:xfrm>
          <a:prstGeom prst="rect">
            <a:avLst/>
          </a:prstGeom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  <a:p>
            <a:pPr marL="541853" indent="-355591">
              <a:spcBef>
                <a:spcPts val="0"/>
              </a:spcBef>
              <a:buClr>
                <a:srgbClr val="132C40"/>
              </a:buClr>
              <a:buSzPts val="1200"/>
              <a:buChar char="●"/>
            </a:pPr>
            <a:r>
              <a:rPr lang="ru-RU" dirty="0">
                <a:solidFill>
                  <a:schemeClr val="tx1"/>
                </a:solidFill>
              </a:rPr>
              <a:t>Потенциальными потребителями являются пользователи 3D принтеров. </a:t>
            </a:r>
          </a:p>
          <a:p>
            <a:pPr marL="541853" indent="-355591">
              <a:spcBef>
                <a:spcPts val="0"/>
              </a:spcBef>
              <a:buClr>
                <a:srgbClr val="132C40"/>
              </a:buClr>
              <a:buSzPts val="1200"/>
              <a:buChar char="●"/>
            </a:pPr>
            <a:r>
              <a:rPr lang="ru-RU" dirty="0">
                <a:solidFill>
                  <a:schemeClr val="tx1"/>
                </a:solidFill>
              </a:rPr>
              <a:t>По мимо основного потребителя нашим проектом могут заинтересоваться люди, которые любят экологию, будут не против помочь в сборке и переработке мусора. В основе наш сегмент клиентов - студенты, так как стержни из вторсырья будут дешевле. </a:t>
            </a:r>
          </a:p>
          <a:p>
            <a:pPr marL="186262">
              <a:spcBef>
                <a:spcPts val="0"/>
              </a:spcBef>
              <a:buClr>
                <a:srgbClr val="132C40"/>
              </a:buClr>
              <a:buSzPts val="1200"/>
            </a:pPr>
            <a:endParaRPr lang="ru-RU" dirty="0">
              <a:solidFill>
                <a:schemeClr val="tx1"/>
              </a:solidFill>
            </a:endParaRPr>
          </a:p>
          <a:p>
            <a:pPr marL="541853" indent="-355591">
              <a:spcBef>
                <a:spcPts val="0"/>
              </a:spcBef>
              <a:buClr>
                <a:srgbClr val="132C40"/>
              </a:buClr>
              <a:buSzPts val="1200"/>
              <a:buChar char="●"/>
            </a:pPr>
            <a:endParaRPr lang="ru-RU" dirty="0">
              <a:solidFill>
                <a:schemeClr val="tx1"/>
              </a:solidFill>
            </a:endParaRPr>
          </a:p>
          <a:p>
            <a:pPr marL="135463">
              <a:spcBef>
                <a:spcPts val="0"/>
              </a:spcBef>
              <a:buSzPts val="1800"/>
            </a:pPr>
            <a:endParaRPr lang="ru-RU" sz="1733" dirty="0"/>
          </a:p>
        </p:txBody>
      </p:sp>
      <p:sp>
        <p:nvSpPr>
          <p:cNvPr id="143" name="Google Shape;143;p3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3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609091" y="776425"/>
            <a:ext cx="917200" cy="91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41" y="874988"/>
            <a:ext cx="719929" cy="719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208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1624880" y="444444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4000" dirty="0">
                <a:solidFill>
                  <a:schemeClr val="dk1"/>
                </a:solidFill>
              </a:rPr>
              <a:t>ПРОБЛЕМА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609044" y="1504953"/>
            <a:ext cx="10343877" cy="29414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 marL="186262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</a:pPr>
            <a:r>
              <a:rPr lang="ru-RU" dirty="0">
                <a:solidFill>
                  <a:schemeClr val="tx1"/>
                </a:solidFill>
              </a:rPr>
              <a:t>Проблема нашего проекта определяется противоречиями возникающими между:</a:t>
            </a:r>
          </a:p>
          <a:p>
            <a:pPr marL="529162" indent="-342900" algn="just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 дорогостоящим материалом (стержни для 3Д принтера) и ограниченным финансовым ресурсом потребителей;</a:t>
            </a:r>
          </a:p>
          <a:p>
            <a:pPr marL="529162" indent="-342900" algn="just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загрязнённой окружающей средой и вторичной переработкой мусора. </a:t>
            </a:r>
          </a:p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endParaRPr sz="1867" dirty="0">
              <a:solidFill>
                <a:srgbClr val="132C40"/>
              </a:solidFill>
            </a:endParaRPr>
          </a:p>
          <a:p>
            <a:pPr marL="135463">
              <a:lnSpc>
                <a:spcPct val="115000"/>
              </a:lnSpc>
              <a:spcBef>
                <a:spcPts val="0"/>
              </a:spcBef>
              <a:buSzPts val="1800"/>
            </a:pPr>
            <a:endParaRPr sz="1867" dirty="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4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609045" y="253768"/>
            <a:ext cx="917200" cy="91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80" y="352403"/>
            <a:ext cx="719929" cy="719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3803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1783133" y="776425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4000" dirty="0">
                <a:solidFill>
                  <a:schemeClr val="dk1"/>
                </a:solidFill>
              </a:rPr>
              <a:t>РЕШЕНИЕ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609091" y="1800419"/>
            <a:ext cx="10657600" cy="19636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Наш проект нацелен на решение двух проблем: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очистка природного ресурса (переработка пластика);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получения бюджетного материала для 3</a:t>
            </a:r>
            <a:r>
              <a:rPr lang="en-US" dirty="0">
                <a:solidFill>
                  <a:schemeClr val="tx1"/>
                </a:solidFill>
              </a:rPr>
              <a:t>D </a:t>
            </a:r>
            <a:r>
              <a:rPr lang="ru-RU" dirty="0">
                <a:solidFill>
                  <a:schemeClr val="tx1"/>
                </a:solidFill>
              </a:rPr>
              <a:t>принтера.</a:t>
            </a:r>
          </a:p>
          <a:p>
            <a:pPr marL="541853" indent="-355591">
              <a:lnSpc>
                <a:spcPct val="115000"/>
              </a:lnSpc>
              <a:spcBef>
                <a:spcPts val="0"/>
              </a:spcBef>
              <a:buClr>
                <a:srgbClr val="132C40"/>
              </a:buClr>
              <a:buSzPts val="1200"/>
              <a:buChar char="●"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5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609091" y="776425"/>
            <a:ext cx="917200" cy="91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29" y="874982"/>
            <a:ext cx="719929" cy="719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57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576443" y="593375"/>
            <a:ext cx="10634800" cy="13880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buSzPts val="2800"/>
            </a:pPr>
            <a:r>
              <a:rPr lang="ru" sz="4000" dirty="0">
                <a:solidFill>
                  <a:schemeClr val="dk1"/>
                </a:solidFill>
              </a:rPr>
              <a:t>ЦЕННОСТЬ, ЦЕННОСТНОЕ ПРЕДЛОЖЕНИЕ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474843" y="1974775"/>
            <a:ext cx="10325200" cy="6525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 indent="0">
              <a:buNone/>
            </a:pP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653209" y="2421265"/>
            <a:ext cx="11063948" cy="353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ru" sz="1600" dirty="0"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  <a:ea typeface="Raleway"/>
                <a:cs typeface="Raleway"/>
                <a:sym typeface="Raleway"/>
              </a:rPr>
              <a:t>чистый</a:t>
            </a:r>
            <a:r>
              <a:rPr lang="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  <a:ea typeface="Raleway"/>
                <a:cs typeface="Raleway"/>
                <a:sym typeface="Raleway"/>
              </a:rPr>
              <a:t>мир</a:t>
            </a:r>
            <a:endParaRPr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ru" sz="1600" dirty="0"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highlight>
                  <a:schemeClr val="lt1"/>
                </a:highlight>
              </a:rPr>
              <a:t> окружающей среде и людям которые заинтересованы в очистке нашего региона и мира в целом от пластикого мусора</a:t>
            </a: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ru" sz="1600" dirty="0"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 с нехваткой средств на пластик и загрязнением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ru" sz="1600" dirty="0"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 загрязнения природы и нехватки средств на нужные материалы для создания моделей и фигур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ru" sz="1600" dirty="0"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 сборки мусора и его переработки, переплавки пластикового мусора </a:t>
            </a: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ru" sz="1600" dirty="0"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 чистую окружающую среду и дополнительно пластик, который будет использоваться повторно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6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5409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7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535621" y="652933"/>
            <a:ext cx="2091200" cy="68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535621" y="1612665"/>
            <a:ext cx="9248800" cy="194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ru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мы работаем на рынке целевой аудитории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наша целевая аудитория - пользователи 3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 принтеров, инженеры и студенты омска. около 70000 человек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наше решение будет стоить 300000-500000 рублей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600" dirty="0">
                <a:latin typeface="Raleway"/>
                <a:ea typeface="Raleway"/>
                <a:cs typeface="Raleway"/>
                <a:sym typeface="Raleway"/>
              </a:rPr>
              <a:t>сможет заработать в первый год – 500000-1000000 рублей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535621" y="561196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sz="4000" dirty="0">
                <a:solidFill>
                  <a:schemeClr val="lt1"/>
                </a:solidFill>
              </a:rPr>
              <a:t>РЫНОК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0710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8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609101" y="1693533"/>
            <a:ext cx="3795600" cy="68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651925" y="3120384"/>
            <a:ext cx="9248800" cy="137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наши основные конкуренты - Rec-3D , PICASSO 3D,</a:t>
            </a:r>
            <a:r>
              <a:rPr lang="ru-RU" sz="16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и т.д.</a:t>
            </a:r>
            <a:endParaRPr lang="ru"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 наших конкурентов- это известность, а слабые -высокие цены без пользы в экологии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стратегия - это создание дешёвого материала с пользой для экологии!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>
            <a:spLocks noGrp="1"/>
          </p:cNvSpPr>
          <p:nvPr>
            <p:ph type="title"/>
          </p:nvPr>
        </p:nvSpPr>
        <p:spPr>
          <a:xfrm>
            <a:off x="609100" y="1647534"/>
            <a:ext cx="3795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sz="4000">
                <a:solidFill>
                  <a:schemeClr val="lt1"/>
                </a:solidFill>
              </a:rPr>
              <a:t>КОНКУРЕНТЫ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66233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395111" y="1558689"/>
            <a:ext cx="9248800" cy="194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организация сборов мусора;</a:t>
            </a: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производства из пластикового мусора стержней для 3Д принтеров;</a:t>
            </a: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организация работы в режиме : 1)прием и переработка мусора; 2) производство стержней и других пластиковых деталей.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endParaRPr lang="ru"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585" indent="-40639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-"/>
            </a:pPr>
            <a:endParaRPr lang="ru"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9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609600" y="451011"/>
            <a:ext cx="5273200" cy="79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862999" y="386939"/>
            <a:ext cx="6138800" cy="8617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sz="4000" dirty="0">
                <a:solidFill>
                  <a:schemeClr val="lt1"/>
                </a:solidFill>
              </a:rPr>
              <a:t>БИЗНЕС-МОДЕЛЬ*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32093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609089" y="1030956"/>
            <a:ext cx="62076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520224" y="2925775"/>
            <a:ext cx="10657600" cy="6709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ru" dirty="0">
                <a:solidFill>
                  <a:schemeClr val="tx1"/>
                </a:solidFill>
              </a:rPr>
              <a:t>Наш проект находится в разработке, но мы уже нашли клиентскую базу</a:t>
            </a:r>
            <a:endParaRPr dirty="0"/>
          </a:p>
        </p:txBody>
      </p:sp>
      <p:sp>
        <p:nvSpPr>
          <p:cNvPr id="234" name="Google Shape;234;p10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636165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609089" y="371008"/>
            <a:ext cx="6207600" cy="8617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sz="4000">
                <a:solidFill>
                  <a:schemeClr val="dk1"/>
                </a:solidFill>
              </a:rPr>
              <a:t>КОМАНДА СТАРТАПА</a:t>
            </a:r>
            <a:endParaRPr sz="4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>
            <p:extLst>
              <p:ext uri="{D42A27DB-BD31-4B8C-83A1-F6EECF244321}">
                <p14:modId xmlns:p14="http://schemas.microsoft.com/office/powerpoint/2010/main" val="1508577637"/>
              </p:ext>
            </p:extLst>
          </p:nvPr>
        </p:nvGraphicFramePr>
        <p:xfrm>
          <a:off x="609081" y="1228833"/>
          <a:ext cx="10021983" cy="3982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40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0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0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Макаров Александр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7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Косенчук Михаил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7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Майнгардт Максим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6" name="Google Shape;246;p11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11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699798"/>
            <a:ext cx="3315862" cy="35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39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2059489" y="776442"/>
            <a:ext cx="6207600" cy="7314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3733">
                <a:solidFill>
                  <a:schemeClr val="dk1"/>
                </a:solidFill>
              </a:rPr>
              <a:t>ПЛАНЫ РАЗВИТИЯ</a:t>
            </a:r>
            <a:endParaRPr sz="3733">
              <a:solidFill>
                <a:schemeClr val="dk1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12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609091" y="776425"/>
            <a:ext cx="917200" cy="91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21" y="874982"/>
            <a:ext cx="719929" cy="71992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>
            <p:extLst>
              <p:ext uri="{D42A27DB-BD31-4B8C-83A1-F6EECF244321}">
                <p14:modId xmlns:p14="http://schemas.microsoft.com/office/powerpoint/2010/main" val="554244313"/>
              </p:ext>
            </p:extLst>
          </p:nvPr>
        </p:nvGraphicFramePr>
        <p:xfrm>
          <a:off x="707621" y="1935589"/>
          <a:ext cx="10042700" cy="354199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7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2400" dirty="0"/>
                        <a:t>ставим мусорные баки для пластика</a:t>
                      </a:r>
                      <a:endParaRPr sz="1900" u="none" strike="noStrike" cap="none" dirty="0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дня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</a:t>
                      </a:r>
                      <a:r>
                        <a:rPr lang="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осенчук</a:t>
                      </a: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2400"/>
                        <a:t>перерабатываем полученный пластик </a:t>
                      </a:r>
                      <a:endParaRPr sz="1900" u="none" strike="noStrike" cap="none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 дней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</a:t>
                      </a:r>
                      <a:r>
                        <a:rPr lang="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айнгардт</a:t>
                      </a: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2400"/>
                        <a:t>из вторсырья создаём стержни для 3д принтера</a:t>
                      </a:r>
                      <a:endParaRPr sz="1900" u="none" strike="noStrike" cap="none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14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</a:t>
                      </a:r>
                      <a:r>
                        <a:rPr lang="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нисимов</a:t>
                      </a: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396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>
            <a:spLocks noGrp="1"/>
          </p:cNvSpPr>
          <p:nvPr>
            <p:ph type="title"/>
          </p:nvPr>
        </p:nvSpPr>
        <p:spPr>
          <a:xfrm>
            <a:off x="609089" y="2058175"/>
            <a:ext cx="6207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4000">
                <a:solidFill>
                  <a:schemeClr val="dk1"/>
                </a:solidFill>
              </a:rPr>
              <a:t>КОНТАКТЫ ЛИДЕРА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609091" y="3272775"/>
            <a:ext cx="4804800" cy="2750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 marL="541853" indent="-270927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ru-RU" dirty="0">
                <a:solidFill>
                  <a:srgbClr val="132C40"/>
                </a:solidFill>
              </a:rPr>
              <a:t>Макаров Александр Юрьевич</a:t>
            </a:r>
          </a:p>
          <a:p>
            <a:pPr marL="541853" indent="-270927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n-US" dirty="0">
                <a:solidFill>
                  <a:srgbClr val="132C40"/>
                </a:solidFill>
              </a:rPr>
              <a:t>alyu.makarov2203@omgau.org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3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Clr>
                  <a:srgbClr val="000000"/>
                </a:buClr>
                <a:buSzPts val="1000"/>
              </a:pPr>
              <a:t>13</a:t>
            </a:fld>
            <a:endParaRPr sz="13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609091" y="776425"/>
            <a:ext cx="917200" cy="91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36" y="874976"/>
            <a:ext cx="719929" cy="71992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3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855601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452</Words>
  <Application>Microsoft Office PowerPoint</Application>
  <PresentationFormat>Широкоэкранный</PresentationFormat>
  <Paragraphs>86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Arial</vt:lpstr>
      <vt:lpstr>Calibri</vt:lpstr>
      <vt:lpstr>Calibri Light</vt:lpstr>
      <vt:lpstr>Helvetica Neue</vt:lpstr>
      <vt:lpstr>Raleway</vt:lpstr>
      <vt:lpstr>Raleway SemiBold</vt:lpstr>
      <vt:lpstr>Roboto</vt:lpstr>
      <vt:lpstr>Тема Office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Чистый мир</dc:title>
  <dc:creator>1</dc:creator>
  <cp:lastModifiedBy>Алексей Борзов</cp:lastModifiedBy>
  <cp:revision>14</cp:revision>
  <dcterms:created xsi:type="dcterms:W3CDTF">2023-11-10T09:09:15Z</dcterms:created>
  <dcterms:modified xsi:type="dcterms:W3CDTF">2023-11-30T14:47:59Z</dcterms:modified>
</cp:coreProperties>
</file>