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Nunito" pitchFamily="2" charset="-52"/>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78"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rqX0zPbFIU2QixyELhYoDGyAzDuVaevB2E8Uw9Tw-iw/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2aw/91b294bbdd1d4496b32fd7dc75fd0f42"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2aw/135a5aaf58f84f15ad9ad5c183df08f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 (принятую аббревиатуру)</a:t>
            </a:r>
            <a:br>
              <a:rPr lang="ru">
                <a:solidFill>
                  <a:schemeClr val="dk1"/>
                </a:solidFill>
              </a:rPr>
            </a:br>
            <a:r>
              <a:rPr lang="ru">
                <a:solidFill>
                  <a:schemeClr val="dk1"/>
                </a:solidFill>
              </a:rPr>
              <a:t>- тип разработки (он должен быть указан по умолчанию)</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chemeClr val="hlink"/>
                </a:solidFill>
                <a:hlinkClick r:id="rId3"/>
              </a:rPr>
              <a:t>https://docs.google.com/presentation/d/1rqX0zPbFIU2QixyELhYoDGyAzDuVaevB2E8Uw9Tw-iw/edit?usp=sharing</a:t>
            </a:r>
            <a:r>
              <a:rPr lang="ru">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fe49c100d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fe49c100d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ru" b="1">
                <a:solidFill>
                  <a:schemeClr val="dk1"/>
                </a:solidFill>
                <a:highlight>
                  <a:srgbClr val="FFFF00"/>
                </a:highlight>
              </a:rPr>
              <a:t>Перед заполнением слайда обратите внимание на статьи о заполнении паспорта проектной идеи и об ошибках при его заполнении</a:t>
            </a:r>
            <a:endParaRPr b="1">
              <a:solidFill>
                <a:schemeClr val="dk1"/>
              </a:solidFill>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https://www.notion.so/intensive22aw/91b294bbdd1d4496b32fd7dc75fd0f42</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https://www.notion.so/intensive22aw/135a5aaf58f84f15ad9ad5c183df08fa</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Проблема, которую вы решаете, не существует в вакууме.</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Проблема возникает не на пустом месте.</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Хороший индикатор:</a:t>
            </a:r>
            <a:r>
              <a:rPr lang="ru">
                <a:solidFill>
                  <a:schemeClr val="dk1"/>
                </a:solidFill>
              </a:rPr>
              <a:t> пользователь вынужден тратить дополнительное время, деньги, нервы, здоровье, чтобы решить свою первоначальную задачу.</a:t>
            </a:r>
            <a:endParaRPr>
              <a:solidFill>
                <a:schemeClr val="dk1"/>
              </a:solidFill>
            </a:endParaRPr>
          </a:p>
          <a:p>
            <a:pPr marL="0" lvl="0" indent="0" algn="l" rtl="0">
              <a:lnSpc>
                <a:spcPct val="115000"/>
              </a:lnSpc>
              <a:spcBef>
                <a:spcPts val="1200"/>
              </a:spcBef>
              <a:spcAft>
                <a:spcPts val="1200"/>
              </a:spcAft>
              <a:buNone/>
            </a:pPr>
            <a:r>
              <a:rPr lang="ru">
                <a:solidFill>
                  <a:schemeClr val="dk1"/>
                </a:solidFil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fe49c100d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fe49c100d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Мы используем такой шаблон формулировки решения, но не настаиваем на нем: </a:t>
            </a:r>
            <a:endParaRPr/>
          </a:p>
          <a:p>
            <a:pPr marL="0" lvl="0" indent="0" algn="l" rtl="0">
              <a:spcBef>
                <a:spcPts val="0"/>
              </a:spcBef>
              <a:spcAft>
                <a:spcPts val="0"/>
              </a:spcAft>
              <a:buNone/>
            </a:pPr>
            <a:r>
              <a:rPr lang="ru" i="1"/>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p>
          <a:p>
            <a:pPr marL="0" lvl="0" indent="0" algn="l" rtl="0">
              <a:spcBef>
                <a:spcPts val="0"/>
              </a:spcBef>
              <a:spcAft>
                <a:spcPts val="0"/>
              </a:spcAft>
              <a:buNone/>
            </a:pPr>
            <a:endParaRPr/>
          </a:p>
          <a:p>
            <a:pPr marL="0" lvl="0" indent="0" algn="l" rtl="0">
              <a:spcBef>
                <a:spcPts val="0"/>
              </a:spcBef>
              <a:spcAft>
                <a:spcPts val="0"/>
              </a:spcAft>
              <a:buNone/>
            </a:pPr>
            <a:r>
              <a:rPr lang="ru"/>
              <a:t>Так или иначе, из описания вашего решения должно быть понятно следующее:</a:t>
            </a:r>
            <a:endParaRPr/>
          </a:p>
          <a:p>
            <a:pPr marL="457200" lvl="0" indent="-298450" algn="l" rtl="0">
              <a:spcBef>
                <a:spcPts val="0"/>
              </a:spcBef>
              <a:spcAft>
                <a:spcPts val="0"/>
              </a:spcAft>
              <a:buSzPts val="1100"/>
              <a:buChar char="-"/>
            </a:pPr>
            <a:r>
              <a:rPr lang="ru"/>
              <a:t>чья проблема решается</a:t>
            </a:r>
            <a:endParaRPr/>
          </a:p>
          <a:p>
            <a:pPr marL="457200" lvl="0" indent="-298450" algn="l" rtl="0">
              <a:spcBef>
                <a:spcPts val="0"/>
              </a:spcBef>
              <a:spcAft>
                <a:spcPts val="0"/>
              </a:spcAft>
              <a:buSzPts val="1100"/>
              <a:buChar char="-"/>
            </a:pPr>
            <a:r>
              <a:rPr lang="ru"/>
              <a:t>что это за проблема</a:t>
            </a:r>
            <a:endParaRPr/>
          </a:p>
          <a:p>
            <a:pPr marL="457200" lvl="0" indent="-298450" algn="l" rtl="0">
              <a:spcBef>
                <a:spcPts val="0"/>
              </a:spcBef>
              <a:spcAft>
                <a:spcPts val="0"/>
              </a:spcAft>
              <a:buSzPts val="1100"/>
              <a:buChar char="-"/>
            </a:pPr>
            <a:r>
              <a:rPr lang="ru"/>
              <a:t>что представляет собой ваше решение</a:t>
            </a:r>
            <a:endParaRPr/>
          </a:p>
          <a:p>
            <a:pPr marL="457200" lvl="0" indent="-298450" algn="l" rtl="0">
              <a:spcBef>
                <a:spcPts val="0"/>
              </a:spcBef>
              <a:spcAft>
                <a:spcPts val="0"/>
              </a:spcAft>
              <a:buSzPts val="1100"/>
              <a:buChar char="-"/>
            </a:pPr>
            <a:r>
              <a:rPr lang="ru"/>
              <a:t>чем оно лучше аналогичных</a:t>
            </a:r>
            <a:endParaRPr/>
          </a:p>
          <a:p>
            <a:pPr marL="0" lvl="0" indent="0" algn="l" rtl="0">
              <a:spcBef>
                <a:spcPts val="0"/>
              </a:spcBef>
              <a:spcAft>
                <a:spcPts val="0"/>
              </a:spcAft>
              <a:buNone/>
            </a:pPr>
            <a:endParaRPr/>
          </a:p>
          <a:p>
            <a:pPr marL="0" lvl="0" indent="0" algn="l" rtl="0">
              <a:spcBef>
                <a:spcPts val="0"/>
              </a:spcBef>
              <a:spcAft>
                <a:spcPts val="0"/>
              </a:spcAft>
              <a:buNone/>
            </a:pPr>
            <a:r>
              <a:rPr lang="ru"/>
              <a:t>Например</a:t>
            </a:r>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Для </a:t>
            </a:r>
            <a:r>
              <a:rPr lang="ru" b="1">
                <a:solidFill>
                  <a:schemeClr val="dk1"/>
                </a:solidFill>
              </a:rPr>
              <a:t>&lt;мам с колясками&gt;</a:t>
            </a:r>
            <a:r>
              <a:rPr lang="ru">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которым нужно </a:t>
            </a:r>
            <a:r>
              <a:rPr lang="ru" b="1">
                <a:solidFill>
                  <a:schemeClr val="dk1"/>
                </a:solidFill>
              </a:rPr>
              <a:t>&lt;два раза в день гулять с ребенком&gt;</a:t>
            </a:r>
            <a:r>
              <a:rPr lang="ru">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наше </a:t>
            </a:r>
            <a:r>
              <a:rPr lang="ru" b="1">
                <a:solidFill>
                  <a:schemeClr val="dk1"/>
                </a:solidFill>
              </a:rPr>
              <a:t>&lt;мобильное приложение&gt;</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будет </a:t>
            </a:r>
            <a:r>
              <a:rPr lang="ru" b="1">
                <a:solidFill>
                  <a:schemeClr val="dk1"/>
                </a:solidFill>
              </a:rPr>
              <a:t>&lt;строить удобные и интересные пешеходные маршруты прогулок&gt;.</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 отличие от </a:t>
            </a:r>
            <a:r>
              <a:rPr lang="ru" b="1">
                <a:solidFill>
                  <a:schemeClr val="dk1"/>
                </a:solidFill>
              </a:rPr>
              <a:t>&lt;Яндекс.Карт, Google Maps и 2Gis&gt;</a:t>
            </a:r>
            <a:r>
              <a:rPr lang="ru">
                <a:solidFill>
                  <a:schemeClr val="dk1"/>
                </a:solidFill>
              </a:rPr>
              <a:t>, наше приложение будет лучше тем,</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что </a:t>
            </a:r>
            <a:r>
              <a:rPr lang="ru" b="1">
                <a:solidFill>
                  <a:schemeClr val="dk1"/>
                </a:solidFil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290baae57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290baae57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fe49c100d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fe49c100d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Вовлеченные стороны — это те, на кого влияет проблемная ситуация, или кто как-либо влияет на проект. В принципе, если достаточно подробно пройдена стадия работы с проблемой, многих, если не всех из них вы уже выявили. Иногда вовлеченные стороны называют стейкхолдерами.</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Зачем их искать?</a:t>
            </a:r>
            <a:r>
              <a:rPr lang="ru">
                <a:solidFill>
                  <a:schemeClr val="dk1"/>
                </a:solidFill>
              </a:rPr>
              <a:t> Это необходимо, чтобы максимально учесть требования к решению, чтобы оно стало и правда реалистичным, встраивающимся в реальную жизнь реальных людей.</a:t>
            </a:r>
            <a:endParaRPr>
              <a:solidFill>
                <a:schemeClr val="dk1"/>
              </a:solidFill>
            </a:endParaRPr>
          </a:p>
          <a:p>
            <a:pPr marL="0" lvl="0" indent="0" algn="l" rtl="0">
              <a:spcBef>
                <a:spcPts val="1200"/>
              </a:spcBef>
              <a:spcAft>
                <a:spcPts val="0"/>
              </a:spcAft>
              <a:buNone/>
            </a:pPr>
            <a:r>
              <a:rPr lang="ru"/>
              <a:t>Слайд можно оформить в виде простой таблицы, из которой </a:t>
            </a:r>
            <a:r>
              <a:rPr lang="ru" b="1"/>
              <a:t>понятны интересы стейкхолдеров и как они могут повлиять</a:t>
            </a:r>
            <a:r>
              <a:rPr lang="ru"/>
              <a:t> на развитие проекта. Мы не ограничиваем вас в шаблоне — простой поиск в интернете даст вам массу вариантов, используйте тот, который для вас подходит.</a:t>
            </a:r>
            <a:endParaRPr/>
          </a:p>
          <a:p>
            <a:pPr marL="0" lvl="0" indent="0" algn="l" rtl="0">
              <a:spcBef>
                <a:spcPts val="0"/>
              </a:spcBef>
              <a:spcAft>
                <a:spcPts val="0"/>
              </a:spcAft>
              <a:buNone/>
            </a:pPr>
            <a:r>
              <a:rPr lang="ru"/>
              <a:t>Если вы достаточно хорошо изучили проблему, можете изложить свои наблюдения в виде диаграммы связей</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fe49c100d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fe49c100d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 с командой — это ваш способ представиться и показать, что вы способны справиться с поставленной задачей.</a:t>
            </a:r>
            <a:endParaRPr/>
          </a:p>
          <a:p>
            <a:pPr marL="0" lvl="0" indent="0" algn="l" rtl="0">
              <a:spcBef>
                <a:spcPts val="0"/>
              </a:spcBef>
              <a:spcAft>
                <a:spcPts val="0"/>
              </a:spcAft>
              <a:buNone/>
            </a:pPr>
            <a:r>
              <a:rPr lang="ru"/>
              <a:t>Обычно здесь размещают фотографии, указывают, как кого зовут, должность в проекте</a:t>
            </a:r>
            <a:endParaRPr/>
          </a:p>
          <a:p>
            <a:pPr marL="0" lvl="0" indent="0" algn="l" rtl="0">
              <a:spcBef>
                <a:spcPts val="0"/>
              </a:spcBef>
              <a:spcAft>
                <a:spcPts val="0"/>
              </a:spcAft>
              <a:buNone/>
            </a:pPr>
            <a:r>
              <a:rPr lang="ru"/>
              <a:t>Уместно рассказать о каких-то компетенциях и достижениях (если они у вас есть). Главное, чтобы эти они имели отношение к тому, что вы делаете. </a:t>
            </a:r>
            <a:endParaRPr/>
          </a:p>
          <a:p>
            <a:pPr marL="0" lvl="0" indent="0" algn="l" rtl="0">
              <a:spcBef>
                <a:spcPts val="0"/>
              </a:spcBef>
              <a:spcAft>
                <a:spcPts val="0"/>
              </a:spcAft>
              <a:buNone/>
            </a:pPr>
            <a:r>
              <a:rPr lang="ru" i="1"/>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ru">
                <a:solidFill>
                  <a:schemeClr val="dk1"/>
                </a:solidFill>
              </a:rPr>
              <a:t>Но ни в коем случае ничего не придумывайте и не вводите ваших зрителей в заблуждение!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fe49c100d1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fe49c100d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На этом слайде вы можете выписать вопросы, которые появились у вас на начальном этапе работы над проектом.</a:t>
            </a:r>
            <a:endParaRPr/>
          </a:p>
          <a:p>
            <a:pPr marL="0" lvl="0" indent="0" algn="l" rtl="0">
              <a:spcBef>
                <a:spcPts val="0"/>
              </a:spcBef>
              <a:spcAft>
                <a:spcPts val="0"/>
              </a:spcAft>
              <a:buNone/>
            </a:pPr>
            <a:r>
              <a:rPr lang="ru"/>
              <a:t>Постарайтесь воздержаться от вопросов вроде где нам рекламировать ваш продукт или как бороться с конкурентами — пока никакого продукта нет, эти вопросы преждевременны.</a:t>
            </a:r>
            <a:endParaRPr/>
          </a:p>
          <a:p>
            <a:pPr marL="0" lvl="0" indent="0" algn="l" rtl="0">
              <a:spcBef>
                <a:spcPts val="0"/>
              </a:spcBef>
              <a:spcAft>
                <a:spcPts val="0"/>
              </a:spcAft>
              <a:buNone/>
            </a:pPr>
            <a:endParaRPr/>
          </a:p>
          <a:p>
            <a:pPr marL="0" lvl="0" indent="0" algn="l" rtl="0">
              <a:spcBef>
                <a:spcPts val="0"/>
              </a:spcBef>
              <a:spcAft>
                <a:spcPts val="0"/>
              </a:spcAft>
              <a:buNone/>
            </a:pPr>
            <a:r>
              <a:rPr lang="ru"/>
              <a:t>Обсудите с командой, как будете проводить исследование, и выпишите то, что осталось для вас непонятным.</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fe49c100d1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fe49c100d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ЭТОТ СЛАЙД ЗАПОЛНЯЕТСЯ СОВМЕСТНО С ЭКСПЕРТАМИ ВО ВРЕМЯ КОНСУЛЬТАЦИИ</a:t>
            </a:r>
            <a:endParaRPr/>
          </a:p>
          <a:p>
            <a:pPr marL="0" lvl="0" indent="0" algn="l" rtl="0">
              <a:spcBef>
                <a:spcPts val="0"/>
              </a:spcBef>
              <a:spcAft>
                <a:spcPts val="0"/>
              </a:spcAft>
              <a:buNone/>
            </a:pPr>
            <a:r>
              <a:rPr lang="ru"/>
              <a:t>ПОКА ОСТАВЬТЕ ЕГО ПУСТЫМ</a:t>
            </a:r>
            <a:endParaRPr/>
          </a:p>
          <a:p>
            <a:pPr marL="0" lvl="0" indent="0" algn="l" rtl="0">
              <a:spcBef>
                <a:spcPts val="0"/>
              </a:spcBef>
              <a:spcAft>
                <a:spcPts val="0"/>
              </a:spcAft>
              <a:buNone/>
            </a:pPr>
            <a:endParaRPr/>
          </a:p>
          <a:p>
            <a:pPr marL="0" lvl="0" indent="0" algn="l" rtl="0">
              <a:spcBef>
                <a:spcPts val="0"/>
              </a:spcBef>
              <a:spcAft>
                <a:spcPts val="0"/>
              </a:spcAft>
              <a:buNone/>
            </a:pPr>
            <a:r>
              <a:rPr lang="ru"/>
              <a:t>Дальше у вас этап исследование … если у вас уже есть понимание, каким образов вы проверите актуальность вашей идей: с кем будете проводить интервью, как изучите проблему, которую решает ваш проект - напишите об этом на этом слайде. Во время консультаций эксперты помогут вам уточнить задачи.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130725"/>
            <a:ext cx="8520600" cy="12858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RU" b="1" dirty="0">
                <a:latin typeface="Nunito"/>
                <a:ea typeface="Nunito"/>
                <a:cs typeface="Nunito"/>
                <a:sym typeface="Nunito"/>
              </a:rPr>
              <a:t>Школа безопасности и здоровья «36 и 6»</a:t>
            </a:r>
            <a:endParaRPr b="1" dirty="0">
              <a:latin typeface="Nunito"/>
              <a:ea typeface="Nunito"/>
              <a:cs typeface="Nunito"/>
              <a:sym typeface="Nunito"/>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ru-RU" b="1" dirty="0">
                <a:highlight>
                  <a:srgbClr val="FCE5CD"/>
                </a:highlight>
                <a:latin typeface="Nunito"/>
                <a:ea typeface="Nunito"/>
                <a:cs typeface="Nunito"/>
                <a:sym typeface="Nunito"/>
              </a:rPr>
              <a:t>ФГБОУ ВО "АСТРАХАНСКИЙ ГОСУДАРСТВЕННЫЙ УНИВЕРСИТЕТ ИМ. В.Н. ТАТИЩЕВА"</a:t>
            </a:r>
            <a:endParaRPr b="1" dirty="0">
              <a:highlight>
                <a:srgbClr val="FCE5CD"/>
              </a:highlight>
              <a:latin typeface="Nunito"/>
              <a:ea typeface="Nunito"/>
              <a:cs typeface="Nunito"/>
              <a:sym typeface="Nunito"/>
            </a:endParaRPr>
          </a:p>
        </p:txBody>
      </p:sp>
      <p:sp>
        <p:nvSpPr>
          <p:cNvPr id="56" name="Google Shape;56;p13"/>
          <p:cNvSpPr txBox="1">
            <a:spLocks noGrp="1"/>
          </p:cNvSpPr>
          <p:nvPr>
            <p:ph type="subTitle" idx="1"/>
          </p:nvPr>
        </p:nvSpPr>
        <p:spPr>
          <a:xfrm>
            <a:off x="311700" y="4116400"/>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b="1" dirty="0">
                <a:latin typeface="Nunito" pitchFamily="2" charset="-52"/>
                <a:ea typeface="Nunito"/>
                <a:cs typeface="Nunito"/>
                <a:sym typeface="Nunito"/>
              </a:rPr>
              <a:t>Инициативная разработка</a:t>
            </a:r>
            <a:endParaRPr b="1" dirty="0">
              <a:latin typeface="Nunito" pitchFamily="2" charset="-52"/>
              <a:ea typeface="Nunito"/>
              <a:cs typeface="Nunito"/>
              <a:sym typeface="Nuni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latin typeface="Nunito"/>
                <a:ea typeface="Nunito"/>
                <a:cs typeface="Nunito"/>
                <a:sym typeface="Nunito"/>
              </a:rPr>
              <a:t>Пользователь и его проблема</a:t>
            </a:r>
            <a:endParaRPr b="1" dirty="0">
              <a:latin typeface="Nunito"/>
              <a:ea typeface="Nunito"/>
              <a:cs typeface="Nunito"/>
              <a:sym typeface="Nunito"/>
            </a:endParaRPr>
          </a:p>
        </p:txBody>
      </p:sp>
      <p:sp>
        <p:nvSpPr>
          <p:cNvPr id="63" name="Google Shape;63;p14"/>
          <p:cNvSpPr txBox="1">
            <a:spLocks noGrp="1"/>
          </p:cNvSpPr>
          <p:nvPr>
            <p:ph type="body" idx="1"/>
          </p:nvPr>
        </p:nvSpPr>
        <p:spPr>
          <a:xfrm>
            <a:off x="311700" y="1152475"/>
            <a:ext cx="5616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a:latin typeface="Nunito"/>
                <a:ea typeface="Nunito"/>
                <a:cs typeface="Nunito"/>
                <a:sym typeface="Nunito"/>
              </a:rPr>
              <a:t>Проблемная ситуация заключается в недостаточной сформированности у младших школьников культуры здоровья и безопасности, приводящей к росту заболеваемости, травматизма и негативному влиянию школьных факторов на их здоровье, что требует разработки и внедрения новых, более эффективных подходов.</a:t>
            </a:r>
          </a:p>
          <a:p>
            <a:pPr marL="0" lvl="0" indent="0" algn="l" rtl="0">
              <a:spcBef>
                <a:spcPts val="0"/>
              </a:spcBef>
              <a:spcAft>
                <a:spcPts val="0"/>
              </a:spcAft>
              <a:buNone/>
            </a:pPr>
            <a:endParaRPr lang="ru-RU" dirty="0">
              <a:latin typeface="Nunito"/>
              <a:ea typeface="Nunito"/>
              <a:cs typeface="Nunito"/>
              <a:sym typeface="Nunito"/>
            </a:endParaRPr>
          </a:p>
          <a:p>
            <a:pPr marL="0" lvl="0" indent="0" algn="l" rtl="0">
              <a:spcBef>
                <a:spcPts val="0"/>
              </a:spcBef>
              <a:spcAft>
                <a:spcPts val="0"/>
              </a:spcAft>
              <a:buNone/>
            </a:pPr>
            <a:r>
              <a:rPr lang="ru-RU" dirty="0">
                <a:latin typeface="Nunito"/>
                <a:ea typeface="Nunito"/>
                <a:cs typeface="Nunito"/>
                <a:sym typeface="Nunito"/>
              </a:rPr>
              <a:t>Пользователи: Школьники 1 – 4 классов (возраст 7 – 11 лет).</a:t>
            </a:r>
            <a:endParaRPr dirty="0">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373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Как проблема решается сейчас (аналоги решения)</a:t>
            </a:r>
            <a:endParaRPr dirty="0">
              <a:latin typeface="Nunito"/>
              <a:ea typeface="Nunito"/>
              <a:cs typeface="Nunito"/>
              <a:sym typeface="Nunito"/>
            </a:endParaRPr>
          </a:p>
        </p:txBody>
      </p:sp>
      <p:sp>
        <p:nvSpPr>
          <p:cNvPr id="69" name="Google Shape;69;p15"/>
          <p:cNvSpPr txBox="1">
            <a:spLocks noGrp="1"/>
          </p:cNvSpPr>
          <p:nvPr>
            <p:ph type="body" idx="1"/>
          </p:nvPr>
        </p:nvSpPr>
        <p:spPr>
          <a:xfrm>
            <a:off x="380596" y="1131519"/>
            <a:ext cx="6265003" cy="379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sz="1600" b="1" dirty="0">
                <a:solidFill>
                  <a:srgbClr val="980000"/>
                </a:solidFill>
                <a:latin typeface="Nunito"/>
                <a:ea typeface="Nunito"/>
                <a:cs typeface="Nunito"/>
                <a:sym typeface="Nunito"/>
              </a:rPr>
              <a:t>План реализации проекта: </a:t>
            </a:r>
          </a:p>
          <a:p>
            <a:pPr marL="0" lvl="0" indent="0" algn="l" rtl="0">
              <a:spcBef>
                <a:spcPts val="0"/>
              </a:spcBef>
              <a:spcAft>
                <a:spcPts val="0"/>
              </a:spcAft>
              <a:buNone/>
            </a:pPr>
            <a:r>
              <a:rPr lang="ru-RU" sz="1600" dirty="0">
                <a:solidFill>
                  <a:srgbClr val="980000"/>
                </a:solidFill>
                <a:latin typeface="Nunito"/>
                <a:ea typeface="Nunito"/>
                <a:cs typeface="Nunito"/>
                <a:sym typeface="Nunito"/>
              </a:rPr>
              <a:t>1. На данном этапе мы готовим и систематизируем материал о средствах укрепления и сохранения здоровья и безопасного  поведения, адаптируем его в соответствии с возрастными особенностями школьников 1 – 4 класса для проведения треков, тренингов. </a:t>
            </a:r>
          </a:p>
          <a:p>
            <a:pPr marL="0" lvl="0" indent="0" algn="l" rtl="0">
              <a:spcBef>
                <a:spcPts val="0"/>
              </a:spcBef>
              <a:spcAft>
                <a:spcPts val="0"/>
              </a:spcAft>
              <a:buNone/>
            </a:pPr>
            <a:r>
              <a:rPr lang="ru-RU" sz="1600" dirty="0">
                <a:solidFill>
                  <a:srgbClr val="980000"/>
                </a:solidFill>
                <a:latin typeface="Nunito"/>
                <a:ea typeface="Nunito"/>
                <a:cs typeface="Nunito"/>
                <a:sym typeface="Nunito"/>
              </a:rPr>
              <a:t>2. Подготавливаем банк различных игр, психологических активностей, элементов занимательности. </a:t>
            </a:r>
          </a:p>
          <a:p>
            <a:pPr marL="0" lvl="0" indent="0" algn="l" rtl="0">
              <a:spcBef>
                <a:spcPts val="0"/>
              </a:spcBef>
              <a:spcAft>
                <a:spcPts val="0"/>
              </a:spcAft>
              <a:buNone/>
            </a:pPr>
            <a:r>
              <a:rPr lang="ru-RU" sz="1600" dirty="0">
                <a:solidFill>
                  <a:srgbClr val="980000"/>
                </a:solidFill>
                <a:latin typeface="Nunito"/>
                <a:ea typeface="Nunito"/>
                <a:cs typeface="Nunito"/>
                <a:sym typeface="Nunito"/>
              </a:rPr>
              <a:t>3. Моделируем содержание 5 </a:t>
            </a:r>
            <a:r>
              <a:rPr lang="ru-RU" sz="1600" dirty="0" err="1">
                <a:solidFill>
                  <a:srgbClr val="980000"/>
                </a:solidFill>
                <a:latin typeface="Nunito"/>
                <a:ea typeface="Nunito"/>
                <a:cs typeface="Nunito"/>
                <a:sym typeface="Nunito"/>
              </a:rPr>
              <a:t>внекласных</a:t>
            </a:r>
            <a:r>
              <a:rPr lang="ru-RU" sz="1600" dirty="0">
                <a:solidFill>
                  <a:srgbClr val="980000"/>
                </a:solidFill>
                <a:latin typeface="Nunito"/>
                <a:ea typeface="Nunito"/>
                <a:cs typeface="Nunito"/>
                <a:sym typeface="Nunito"/>
              </a:rPr>
              <a:t> занятий (дни могут быть обсуждены дополнительно). </a:t>
            </a:r>
          </a:p>
          <a:p>
            <a:pPr marL="0" lvl="0" indent="0" algn="l" rtl="0">
              <a:spcBef>
                <a:spcPts val="0"/>
              </a:spcBef>
              <a:spcAft>
                <a:spcPts val="0"/>
              </a:spcAft>
              <a:buNone/>
            </a:pPr>
            <a:r>
              <a:rPr lang="ru-RU" sz="1600" dirty="0">
                <a:solidFill>
                  <a:srgbClr val="980000"/>
                </a:solidFill>
                <a:latin typeface="Nunito"/>
                <a:ea typeface="Nunito"/>
                <a:cs typeface="Nunito"/>
                <a:sym typeface="Nunito"/>
              </a:rPr>
              <a:t>4. Подготавливаем к трекам и тренингам необходимое оборудование и презентации.</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938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Решение</a:t>
            </a:r>
            <a:endParaRPr dirty="0">
              <a:latin typeface="Nunito"/>
              <a:ea typeface="Nunito"/>
              <a:cs typeface="Nunito"/>
              <a:sym typeface="Nunito"/>
            </a:endParaRPr>
          </a:p>
        </p:txBody>
      </p:sp>
      <p:sp>
        <p:nvSpPr>
          <p:cNvPr id="75" name="Google Shape;75;p16"/>
          <p:cNvSpPr txBox="1">
            <a:spLocks noGrp="1"/>
          </p:cNvSpPr>
          <p:nvPr>
            <p:ph type="body" idx="1"/>
          </p:nvPr>
        </p:nvSpPr>
        <p:spPr>
          <a:xfrm>
            <a:off x="506100" y="666575"/>
            <a:ext cx="72627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sz="1600" dirty="0">
                <a:latin typeface="Nunito"/>
                <a:ea typeface="Nunito"/>
                <a:cs typeface="Nunito"/>
                <a:sym typeface="Nunito"/>
              </a:rPr>
              <a:t>Есть несколько подходов:</a:t>
            </a:r>
          </a:p>
          <a:p>
            <a:pPr marL="0" lvl="0" indent="0" algn="l" rtl="0">
              <a:spcBef>
                <a:spcPts val="0"/>
              </a:spcBef>
              <a:spcAft>
                <a:spcPts val="0"/>
              </a:spcAft>
              <a:buNone/>
            </a:pPr>
            <a:endParaRPr lang="ru-RU" sz="1600" dirty="0">
              <a:latin typeface="Nunito"/>
              <a:ea typeface="Nunito"/>
              <a:cs typeface="Nunito"/>
              <a:sym typeface="Nunito"/>
            </a:endParaRPr>
          </a:p>
          <a:p>
            <a:pPr marL="0" lvl="0" indent="0" algn="l" rtl="0">
              <a:spcBef>
                <a:spcPts val="0"/>
              </a:spcBef>
              <a:spcAft>
                <a:spcPts val="0"/>
              </a:spcAft>
              <a:buNone/>
            </a:pPr>
            <a:r>
              <a:rPr lang="ru-RU" sz="1600" dirty="0">
                <a:latin typeface="Nunito"/>
                <a:ea typeface="Nunito"/>
                <a:cs typeface="Nunito"/>
                <a:sym typeface="Nunito"/>
              </a:rPr>
              <a:t>1. Проводить мотивирующие и интерактивные занятия для учащихся начальной школы на территории школы в учебных классах в каникулярное время. </a:t>
            </a:r>
          </a:p>
          <a:p>
            <a:pPr marL="0" lvl="0" indent="0" algn="l" rtl="0">
              <a:spcBef>
                <a:spcPts val="0"/>
              </a:spcBef>
              <a:spcAft>
                <a:spcPts val="0"/>
              </a:spcAft>
              <a:buNone/>
            </a:pPr>
            <a:r>
              <a:rPr lang="ru-RU" sz="1600" dirty="0">
                <a:latin typeface="Nunito"/>
                <a:ea typeface="Nunito"/>
                <a:cs typeface="Nunito"/>
                <a:sym typeface="Nunito"/>
              </a:rPr>
              <a:t>2. Также можно рассмотреть привоз детей в Университет по субботам. Данное решение будет актуально для родителей, которые в то время пока ребёнок занят, будут решать свои задачи. </a:t>
            </a:r>
          </a:p>
          <a:p>
            <a:pPr marL="0" lvl="0" indent="0" algn="l" rtl="0">
              <a:spcBef>
                <a:spcPts val="0"/>
              </a:spcBef>
              <a:spcAft>
                <a:spcPts val="0"/>
              </a:spcAft>
              <a:buNone/>
            </a:pPr>
            <a:r>
              <a:rPr lang="ru-RU" sz="1600" dirty="0">
                <a:latin typeface="Nunito"/>
                <a:ea typeface="Nunito"/>
                <a:cs typeface="Nunito"/>
                <a:sym typeface="Nunito"/>
              </a:rPr>
              <a:t>3. Максимальная продолжительность одного занятия – 1,5 часа (90 минут). Учитывая возрастные особенности учащихся начальной школы (неусидчивость, быстрая утомляемость), необходимо обеспечить постоянную смену видов деятельности.</a:t>
            </a:r>
          </a:p>
          <a:p>
            <a:pPr marL="0" lvl="0" indent="0" algn="l" rtl="0">
              <a:spcBef>
                <a:spcPts val="0"/>
              </a:spcBef>
              <a:spcAft>
                <a:spcPts val="0"/>
              </a:spcAft>
              <a:buNone/>
            </a:pPr>
            <a:r>
              <a:rPr lang="ru-RU" sz="1600" dirty="0">
                <a:latin typeface="Nunito"/>
                <a:ea typeface="Nunito"/>
                <a:cs typeface="Nunito"/>
                <a:sym typeface="Nunito"/>
              </a:rPr>
              <a:t>4. Планируется проведение 4 циклов занятий в год, каждый из которых будет проходить в разных школах города.</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Как это работает</a:t>
            </a:r>
            <a:endParaRPr>
              <a:latin typeface="Nunito"/>
              <a:ea typeface="Nunito"/>
              <a:cs typeface="Nunito"/>
              <a:sym typeface="Nunito"/>
            </a:endParaRPr>
          </a:p>
        </p:txBody>
      </p:sp>
      <p:sp>
        <p:nvSpPr>
          <p:cNvPr id="81" name="Google Shape;81;p17"/>
          <p:cNvSpPr txBox="1">
            <a:spLocks noGrp="1"/>
          </p:cNvSpPr>
          <p:nvPr>
            <p:ph type="body" idx="1"/>
          </p:nvPr>
        </p:nvSpPr>
        <p:spPr>
          <a:xfrm>
            <a:off x="376500" y="1152475"/>
            <a:ext cx="6837900" cy="37026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ru-RU" sz="1600" dirty="0">
                <a:latin typeface="Nunito"/>
                <a:ea typeface="Nunito"/>
                <a:cs typeface="Nunito"/>
                <a:sym typeface="Nunito"/>
              </a:rPr>
              <a:t>1. Приход/привоз учащихся в школу/Университет. </a:t>
            </a:r>
          </a:p>
          <a:p>
            <a:pPr marL="0" lvl="0" indent="0" algn="l" rtl="0">
              <a:spcBef>
                <a:spcPts val="0"/>
              </a:spcBef>
              <a:spcAft>
                <a:spcPts val="0"/>
              </a:spcAft>
              <a:buNone/>
            </a:pPr>
            <a:r>
              <a:rPr lang="ru-RU" sz="1600" dirty="0">
                <a:latin typeface="Nunito"/>
                <a:ea typeface="Nunito"/>
                <a:cs typeface="Nunito"/>
                <a:sym typeface="Nunito"/>
              </a:rPr>
              <a:t>2. Вовлечение детей в обсуждение проблем данной темы. </a:t>
            </a:r>
          </a:p>
          <a:p>
            <a:pPr marL="0" lvl="0" indent="0" algn="l" rtl="0">
              <a:spcBef>
                <a:spcPts val="0"/>
              </a:spcBef>
              <a:spcAft>
                <a:spcPts val="0"/>
              </a:spcAft>
              <a:buNone/>
            </a:pPr>
            <a:r>
              <a:rPr lang="ru-RU" sz="1600" dirty="0">
                <a:latin typeface="Nunito"/>
                <a:ea typeface="Nunito"/>
                <a:cs typeface="Nunito"/>
                <a:sym typeface="Nunito"/>
              </a:rPr>
              <a:t>3.</a:t>
            </a:r>
            <a:r>
              <a:rPr lang="en-US" sz="1600" dirty="0">
                <a:latin typeface="Nunito"/>
                <a:ea typeface="Nunito"/>
                <a:cs typeface="Nunito"/>
                <a:sym typeface="Nunito"/>
              </a:rPr>
              <a:t> </a:t>
            </a:r>
            <a:r>
              <a:rPr lang="ru-RU" sz="1600" dirty="0">
                <a:latin typeface="Nunito"/>
                <a:ea typeface="Nunito"/>
                <a:cs typeface="Nunito"/>
                <a:sym typeface="Nunito"/>
              </a:rPr>
              <a:t>Проведение треков. Они представляют собой серию взаимосвязанных занятий, объединенных общей темой.  Каждый трек будет включать в себя теоретическую часть, практические занятия и игровые элементы.</a:t>
            </a:r>
          </a:p>
          <a:p>
            <a:pPr marL="0" lvl="0" indent="0" algn="l" rtl="0">
              <a:spcBef>
                <a:spcPts val="0"/>
              </a:spcBef>
              <a:spcAft>
                <a:spcPts val="0"/>
              </a:spcAft>
              <a:buNone/>
            </a:pPr>
            <a:r>
              <a:rPr lang="ru-RU" sz="1600" dirty="0">
                <a:latin typeface="Nunito"/>
                <a:ea typeface="Nunito"/>
                <a:cs typeface="Nunito"/>
                <a:sym typeface="Nunito"/>
              </a:rPr>
              <a:t>4. Вовлечение в опыты: Мы будем вовлекать школьников в проведение простых и безопасных опытов, демонстрирующих различные явления и процессы, связанные со здоровьем и безопасностью. </a:t>
            </a:r>
          </a:p>
          <a:p>
            <a:pPr marL="0" lvl="0" indent="0" algn="l" rtl="0">
              <a:spcBef>
                <a:spcPts val="0"/>
              </a:spcBef>
              <a:spcAft>
                <a:spcPts val="0"/>
              </a:spcAft>
              <a:buNone/>
            </a:pPr>
            <a:r>
              <a:rPr lang="ru-RU" sz="1600" dirty="0">
                <a:latin typeface="Nunito"/>
                <a:ea typeface="Nunito"/>
                <a:cs typeface="Nunito"/>
                <a:sym typeface="Nunito"/>
              </a:rPr>
              <a:t>5. Игры: Игры будут использоваться для закрепления полученных знаний и формирования навыков безопасного поведения. Это могут быть дидактические игры, ролевые игры, подвижные игры, квесты. Игровой формат позволит сделать обучение более интересным и увлекательным для школьников. </a:t>
            </a:r>
          </a:p>
          <a:p>
            <a:pPr marL="0" lvl="0" indent="0" algn="l" rtl="0">
              <a:spcBef>
                <a:spcPts val="0"/>
              </a:spcBef>
              <a:spcAft>
                <a:spcPts val="0"/>
              </a:spcAft>
              <a:buNone/>
            </a:pPr>
            <a:r>
              <a:rPr lang="ru-RU" sz="1600" dirty="0">
                <a:latin typeface="Nunito"/>
                <a:ea typeface="Nunito"/>
                <a:cs typeface="Nunito"/>
                <a:sym typeface="Nunito"/>
              </a:rPr>
              <a:t>6. Приглашение сотрудников МЧС И ГИБДД для повышение уровня безопасности детей, предотвращение несчастных случаев на дорогах и в быту, формирование культуры безопасного поведения.</a:t>
            </a:r>
            <a:endParaRPr sz="1600" dirty="0">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117300" y="1282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Заинтересованные стороны / стейкхолдеры</a:t>
            </a:r>
            <a:endParaRPr>
              <a:latin typeface="Nunito"/>
              <a:ea typeface="Nunito"/>
              <a:cs typeface="Nunito"/>
              <a:sym typeface="Nunito"/>
            </a:endParaRPr>
          </a:p>
        </p:txBody>
      </p:sp>
      <p:sp>
        <p:nvSpPr>
          <p:cNvPr id="88" name="Google Shape;88;p18"/>
          <p:cNvSpPr txBox="1">
            <a:spLocks noGrp="1"/>
          </p:cNvSpPr>
          <p:nvPr>
            <p:ph type="body" idx="1"/>
          </p:nvPr>
        </p:nvSpPr>
        <p:spPr>
          <a:xfrm>
            <a:off x="189300" y="700925"/>
            <a:ext cx="8659500" cy="379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sz="1600" b="1" dirty="0">
                <a:latin typeface="Nunito"/>
                <a:ea typeface="Nunito"/>
                <a:cs typeface="Nunito"/>
                <a:sym typeface="Nunito"/>
              </a:rPr>
              <a:t>1. Школьники 1-4 классов (целевая аудитория):</a:t>
            </a:r>
          </a:p>
          <a:p>
            <a:pPr marL="0" lvl="0" indent="0" algn="l" rtl="0">
              <a:spcBef>
                <a:spcPts val="0"/>
              </a:spcBef>
              <a:spcAft>
                <a:spcPts val="0"/>
              </a:spcAft>
              <a:buNone/>
            </a:pPr>
            <a:r>
              <a:rPr lang="ru-RU" sz="1600" dirty="0">
                <a:latin typeface="Nunito"/>
                <a:ea typeface="Nunito"/>
                <a:cs typeface="Nunito"/>
                <a:sym typeface="Nunito"/>
              </a:rPr>
              <a:t>Интересы: Получение знаний и навыков, необходимых для ведения здорового и безопасного образа жизни. </a:t>
            </a:r>
          </a:p>
          <a:p>
            <a:pPr marL="0" lvl="0" indent="0" algn="l" rtl="0">
              <a:spcBef>
                <a:spcPts val="0"/>
              </a:spcBef>
              <a:spcAft>
                <a:spcPts val="0"/>
              </a:spcAft>
              <a:buNone/>
            </a:pPr>
            <a:r>
              <a:rPr lang="ru-RU" sz="1600" b="1" dirty="0">
                <a:latin typeface="Nunito"/>
                <a:ea typeface="Nunito"/>
                <a:cs typeface="Nunito"/>
                <a:sym typeface="Nunito"/>
              </a:rPr>
              <a:t>2. Педагоги начальных классов:</a:t>
            </a:r>
          </a:p>
          <a:p>
            <a:pPr marL="0" lvl="0" indent="0" algn="l" rtl="0">
              <a:spcBef>
                <a:spcPts val="0"/>
              </a:spcBef>
              <a:spcAft>
                <a:spcPts val="0"/>
              </a:spcAft>
              <a:buNone/>
            </a:pPr>
            <a:r>
              <a:rPr lang="ru-RU" sz="1600" dirty="0">
                <a:latin typeface="Nunito"/>
                <a:ea typeface="Nunito"/>
                <a:cs typeface="Nunito"/>
                <a:sym typeface="Nunito"/>
              </a:rPr>
              <a:t>Интересы: Получение доступа к методическим материалам и инструментам для проведения занятий по формированию культуры здоровья и безопасности. </a:t>
            </a:r>
          </a:p>
          <a:p>
            <a:pPr marL="0" lvl="0" indent="0" algn="l" rtl="0">
              <a:spcBef>
                <a:spcPts val="0"/>
              </a:spcBef>
              <a:spcAft>
                <a:spcPts val="0"/>
              </a:spcAft>
              <a:buNone/>
            </a:pPr>
            <a:r>
              <a:rPr lang="ru-RU" sz="1600" b="1" dirty="0">
                <a:latin typeface="Nunito"/>
                <a:ea typeface="Nunito"/>
                <a:cs typeface="Nunito"/>
                <a:sym typeface="Nunito"/>
              </a:rPr>
              <a:t>3. Администрация школы: </a:t>
            </a:r>
          </a:p>
          <a:p>
            <a:pPr marL="0" lvl="0" indent="0" algn="l" rtl="0">
              <a:spcBef>
                <a:spcPts val="0"/>
              </a:spcBef>
              <a:spcAft>
                <a:spcPts val="0"/>
              </a:spcAft>
              <a:buNone/>
            </a:pPr>
            <a:r>
              <a:rPr lang="ru-RU" sz="1600" dirty="0">
                <a:latin typeface="Nunito"/>
                <a:ea typeface="Nunito"/>
                <a:cs typeface="Nunito"/>
                <a:sym typeface="Nunito"/>
              </a:rPr>
              <a:t>Интересы: Повышение качества образования, создание безопасной и </a:t>
            </a:r>
            <a:r>
              <a:rPr lang="ru-RU" sz="1600" dirty="0" err="1">
                <a:latin typeface="Nunito"/>
                <a:ea typeface="Nunito"/>
                <a:cs typeface="Nunito"/>
                <a:sym typeface="Nunito"/>
              </a:rPr>
              <a:t>здоровьесберегающей</a:t>
            </a:r>
            <a:r>
              <a:rPr lang="ru-RU" sz="1600" dirty="0">
                <a:latin typeface="Nunito"/>
                <a:ea typeface="Nunito"/>
                <a:cs typeface="Nunito"/>
                <a:sym typeface="Nunito"/>
              </a:rPr>
              <a:t> среды, улучшение показателей здоровья учащихся, повышение имиджа школы. </a:t>
            </a:r>
          </a:p>
          <a:p>
            <a:pPr marL="0" lvl="0" indent="0" algn="l" rtl="0">
              <a:spcBef>
                <a:spcPts val="0"/>
              </a:spcBef>
              <a:spcAft>
                <a:spcPts val="0"/>
              </a:spcAft>
              <a:buNone/>
            </a:pPr>
            <a:r>
              <a:rPr lang="ru-RU" sz="1600" b="1" dirty="0">
                <a:latin typeface="Nunito"/>
                <a:ea typeface="Nunito"/>
                <a:cs typeface="Nunito"/>
                <a:sym typeface="Nunito"/>
              </a:rPr>
              <a:t>4. Родители (законные представители) школьников:</a:t>
            </a:r>
          </a:p>
          <a:p>
            <a:pPr marL="0" lvl="0" indent="0" algn="l" rtl="0">
              <a:spcBef>
                <a:spcPts val="0"/>
              </a:spcBef>
              <a:spcAft>
                <a:spcPts val="0"/>
              </a:spcAft>
              <a:buNone/>
            </a:pPr>
            <a:r>
              <a:rPr lang="ru-RU" sz="1600" dirty="0">
                <a:latin typeface="Nunito"/>
                <a:ea typeface="Nunito"/>
                <a:cs typeface="Nunito"/>
                <a:sym typeface="Nunito"/>
              </a:rPr>
              <a:t>Интересы: Здоровье, безопасность и благополучие детей, успешное обучение, уверенность в том, что дети находятся в безопасной и поддерживающей среде, получение информации о </a:t>
            </a:r>
            <a:r>
              <a:rPr lang="ru-RU" sz="1600" dirty="0" err="1">
                <a:latin typeface="Nunito"/>
                <a:ea typeface="Nunito"/>
                <a:cs typeface="Nunito"/>
                <a:sym typeface="Nunito"/>
              </a:rPr>
              <a:t>здоровьесберегающих</a:t>
            </a:r>
            <a:r>
              <a:rPr lang="ru-RU" sz="1600" dirty="0">
                <a:latin typeface="Nunito"/>
                <a:ea typeface="Nunito"/>
                <a:cs typeface="Nunito"/>
                <a:sym typeface="Nunito"/>
              </a:rPr>
              <a:t> технологиях и возможностях их применения в семье.</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Команда</a:t>
            </a:r>
            <a:endParaRPr>
              <a:latin typeface="Nunito"/>
              <a:ea typeface="Nunito"/>
              <a:cs typeface="Nunito"/>
              <a:sym typeface="Nunito"/>
            </a:endParaRPr>
          </a:p>
        </p:txBody>
      </p:sp>
      <p:sp>
        <p:nvSpPr>
          <p:cNvPr id="95" name="Google Shape;95;p19"/>
          <p:cNvSpPr txBox="1"/>
          <p:nvPr/>
        </p:nvSpPr>
        <p:spPr>
          <a:xfrm>
            <a:off x="532575" y="1563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b="1" dirty="0">
                <a:latin typeface="Nunito"/>
                <a:ea typeface="Nunito"/>
                <a:cs typeface="Nunito"/>
                <a:sym typeface="Nunito"/>
              </a:rPr>
              <a:t>Анжелика </a:t>
            </a:r>
          </a:p>
          <a:p>
            <a:pPr marL="0" lvl="0" indent="0" algn="ctr" rtl="0">
              <a:spcBef>
                <a:spcPts val="0"/>
              </a:spcBef>
              <a:spcAft>
                <a:spcPts val="0"/>
              </a:spcAft>
              <a:buNone/>
            </a:pPr>
            <a:r>
              <a:rPr lang="ru-RU" b="1" dirty="0" err="1">
                <a:latin typeface="Nunito"/>
                <a:ea typeface="Nunito"/>
                <a:cs typeface="Nunito"/>
                <a:sym typeface="Nunito"/>
              </a:rPr>
              <a:t>Вайчулис</a:t>
            </a:r>
            <a:endParaRPr b="1" dirty="0">
              <a:latin typeface="Nunito"/>
              <a:ea typeface="Nunito"/>
              <a:cs typeface="Nunito"/>
              <a:sym typeface="Nunito"/>
            </a:endParaRPr>
          </a:p>
        </p:txBody>
      </p:sp>
      <p:sp>
        <p:nvSpPr>
          <p:cNvPr id="96" name="Google Shape;96;p19"/>
          <p:cNvSpPr txBox="1"/>
          <p:nvPr/>
        </p:nvSpPr>
        <p:spPr>
          <a:xfrm>
            <a:off x="532575" y="2735175"/>
            <a:ext cx="158790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 i="1" dirty="0">
                <a:latin typeface="Nunito"/>
                <a:ea typeface="Nunito"/>
                <a:cs typeface="Nunito"/>
                <a:sym typeface="Nunito"/>
              </a:rPr>
              <a:t>лидер команды,</a:t>
            </a:r>
            <a:endParaRPr i="1" dirty="0">
              <a:latin typeface="Nunito"/>
              <a:ea typeface="Nunito"/>
              <a:cs typeface="Nunito"/>
              <a:sym typeface="Nunito"/>
            </a:endParaRPr>
          </a:p>
          <a:p>
            <a:pPr marL="0" lvl="0" indent="0" algn="ctr" rtl="0">
              <a:spcBef>
                <a:spcPts val="0"/>
              </a:spcBef>
              <a:spcAft>
                <a:spcPts val="0"/>
              </a:spcAft>
              <a:buNone/>
            </a:pPr>
            <a:r>
              <a:rPr lang="ru" i="1" dirty="0">
                <a:latin typeface="Nunito"/>
                <a:ea typeface="Nunito"/>
                <a:cs typeface="Nunito"/>
                <a:sym typeface="Nunito"/>
              </a:rPr>
              <a:t>студентка 3 курса </a:t>
            </a:r>
            <a:r>
              <a:rPr lang="ru-RU" i="1" dirty="0">
                <a:latin typeface="Nunito"/>
                <a:ea typeface="Nunito"/>
                <a:cs typeface="Nunito"/>
                <a:sym typeface="Nunito"/>
              </a:rPr>
              <a:t>факультета наук о Земле, химии и техносферной безопасности</a:t>
            </a:r>
            <a:endParaRPr i="1" dirty="0">
              <a:latin typeface="Nunito"/>
              <a:ea typeface="Nunito"/>
              <a:cs typeface="Nunito"/>
              <a:sym typeface="Nunito"/>
            </a:endParaRPr>
          </a:p>
        </p:txBody>
      </p:sp>
      <p:sp>
        <p:nvSpPr>
          <p:cNvPr id="98" name="Google Shape;98;p19"/>
          <p:cNvSpPr txBox="1"/>
          <p:nvPr/>
        </p:nvSpPr>
        <p:spPr>
          <a:xfrm>
            <a:off x="2520650" y="1563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b="1" dirty="0">
                <a:latin typeface="Nunito"/>
                <a:ea typeface="Nunito"/>
                <a:cs typeface="Nunito"/>
                <a:sym typeface="Nunito"/>
              </a:rPr>
              <a:t>Виктория </a:t>
            </a:r>
          </a:p>
          <a:p>
            <a:pPr marL="0" lvl="0" indent="0" algn="ctr" rtl="0">
              <a:spcBef>
                <a:spcPts val="0"/>
              </a:spcBef>
              <a:spcAft>
                <a:spcPts val="0"/>
              </a:spcAft>
              <a:buNone/>
            </a:pPr>
            <a:r>
              <a:rPr lang="ru-RU" b="1" dirty="0">
                <a:latin typeface="Nunito"/>
                <a:ea typeface="Nunito"/>
                <a:cs typeface="Nunito"/>
                <a:sym typeface="Nunito"/>
              </a:rPr>
              <a:t>Зобнина</a:t>
            </a:r>
            <a:endParaRPr b="1" dirty="0">
              <a:latin typeface="Nunito"/>
              <a:ea typeface="Nunito"/>
              <a:cs typeface="Nunito"/>
              <a:sym typeface="Nunito"/>
            </a:endParaRPr>
          </a:p>
        </p:txBody>
      </p:sp>
      <p:sp>
        <p:nvSpPr>
          <p:cNvPr id="99" name="Google Shape;99;p19"/>
          <p:cNvSpPr txBox="1"/>
          <p:nvPr/>
        </p:nvSpPr>
        <p:spPr>
          <a:xfrm>
            <a:off x="2520650" y="2724325"/>
            <a:ext cx="158790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 i="1" dirty="0">
                <a:latin typeface="Nunito"/>
                <a:ea typeface="Nunito"/>
                <a:cs typeface="Nunito"/>
                <a:sym typeface="Nunito"/>
              </a:rPr>
              <a:t>студентка 3 </a:t>
            </a:r>
            <a:r>
              <a:rPr lang="ru-RU" i="1" dirty="0">
                <a:latin typeface="Nunito"/>
                <a:ea typeface="Nunito"/>
                <a:cs typeface="Nunito"/>
                <a:sym typeface="Nunito"/>
              </a:rPr>
              <a:t>курса факультета наук о Земле, химии и техносферной безопасности</a:t>
            </a:r>
          </a:p>
          <a:p>
            <a:pPr marL="0" lvl="0" indent="0" algn="ctr" rtl="0">
              <a:spcBef>
                <a:spcPts val="0"/>
              </a:spcBef>
              <a:spcAft>
                <a:spcPts val="0"/>
              </a:spcAft>
              <a:buNone/>
            </a:pPr>
            <a:endParaRPr i="1" dirty="0">
              <a:latin typeface="Nunito"/>
              <a:ea typeface="Nunito"/>
              <a:cs typeface="Nunito"/>
              <a:sym typeface="Nunito"/>
            </a:endParaRPr>
          </a:p>
        </p:txBody>
      </p:sp>
      <p:sp>
        <p:nvSpPr>
          <p:cNvPr id="101" name="Google Shape;101;p19"/>
          <p:cNvSpPr txBox="1"/>
          <p:nvPr/>
        </p:nvSpPr>
        <p:spPr>
          <a:xfrm>
            <a:off x="4623212" y="1563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b="1" dirty="0">
                <a:latin typeface="Nunito"/>
                <a:ea typeface="Nunito"/>
                <a:cs typeface="Nunito"/>
                <a:sym typeface="Nunito"/>
              </a:rPr>
              <a:t>Екатерина </a:t>
            </a:r>
          </a:p>
          <a:p>
            <a:pPr marL="0" lvl="0" indent="0" algn="ctr" rtl="0">
              <a:spcBef>
                <a:spcPts val="0"/>
              </a:spcBef>
              <a:spcAft>
                <a:spcPts val="0"/>
              </a:spcAft>
              <a:buNone/>
            </a:pPr>
            <a:r>
              <a:rPr lang="ru-RU" b="1" dirty="0" err="1">
                <a:latin typeface="Nunito"/>
                <a:ea typeface="Nunito"/>
                <a:cs typeface="Nunito"/>
                <a:sym typeface="Nunito"/>
              </a:rPr>
              <a:t>Карабалаева</a:t>
            </a:r>
            <a:endParaRPr b="1" dirty="0">
              <a:latin typeface="Nunito"/>
              <a:ea typeface="Nunito"/>
              <a:cs typeface="Nunito"/>
              <a:sym typeface="Nunito"/>
            </a:endParaRPr>
          </a:p>
        </p:txBody>
      </p:sp>
      <p:sp>
        <p:nvSpPr>
          <p:cNvPr id="102" name="Google Shape;102;p19"/>
          <p:cNvSpPr txBox="1"/>
          <p:nvPr/>
        </p:nvSpPr>
        <p:spPr>
          <a:xfrm>
            <a:off x="4639725" y="2724325"/>
            <a:ext cx="158790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студентка 3 курса факультета наук о Земле, химии и техносферной безопасности</a:t>
            </a:r>
          </a:p>
        </p:txBody>
      </p:sp>
      <p:sp>
        <p:nvSpPr>
          <p:cNvPr id="104" name="Google Shape;104;p19"/>
          <p:cNvSpPr txBox="1"/>
          <p:nvPr/>
        </p:nvSpPr>
        <p:spPr>
          <a:xfrm>
            <a:off x="6725774" y="1563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b="1" dirty="0">
                <a:latin typeface="Nunito"/>
                <a:ea typeface="Nunito"/>
                <a:cs typeface="Nunito"/>
                <a:sym typeface="Nunito"/>
              </a:rPr>
              <a:t>Олеся </a:t>
            </a:r>
          </a:p>
          <a:p>
            <a:pPr marL="0" lvl="0" indent="0" algn="ctr" rtl="0">
              <a:spcBef>
                <a:spcPts val="0"/>
              </a:spcBef>
              <a:spcAft>
                <a:spcPts val="0"/>
              </a:spcAft>
              <a:buNone/>
            </a:pPr>
            <a:r>
              <a:rPr lang="ru-RU" b="1" dirty="0" err="1">
                <a:latin typeface="Nunito"/>
                <a:ea typeface="Nunito"/>
                <a:cs typeface="Nunito"/>
                <a:sym typeface="Nunito"/>
              </a:rPr>
              <a:t>Куткина</a:t>
            </a:r>
            <a:endParaRPr b="1" dirty="0">
              <a:latin typeface="Nunito"/>
              <a:ea typeface="Nunito"/>
              <a:cs typeface="Nunito"/>
              <a:sym typeface="Nunito"/>
            </a:endParaRPr>
          </a:p>
        </p:txBody>
      </p:sp>
      <p:sp>
        <p:nvSpPr>
          <p:cNvPr id="105" name="Google Shape;105;p19"/>
          <p:cNvSpPr txBox="1"/>
          <p:nvPr/>
        </p:nvSpPr>
        <p:spPr>
          <a:xfrm>
            <a:off x="6879525" y="2724325"/>
            <a:ext cx="1587900"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a:latin typeface="Nunito"/>
                <a:ea typeface="Nunito"/>
                <a:cs typeface="Nunito"/>
                <a:sym typeface="Nunito"/>
              </a:rPr>
              <a:t>студентка 3 курса факультета наук о Земле, химии и техносферной безопасности</a:t>
            </a:r>
            <a:endParaRPr lang="ru-RU" i="1" dirty="0">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Вопросы к экспертам</a:t>
            </a:r>
            <a:endParaRPr>
              <a:latin typeface="Nunito"/>
              <a:ea typeface="Nunito"/>
              <a:cs typeface="Nunito"/>
              <a:sym typeface="Nunito"/>
            </a:endParaRPr>
          </a:p>
        </p:txBody>
      </p:sp>
      <p:sp>
        <p:nvSpPr>
          <p:cNvPr id="111" name="Google Shape;111;p20"/>
          <p:cNvSpPr txBox="1">
            <a:spLocks noGrp="1"/>
          </p:cNvSpPr>
          <p:nvPr>
            <p:ph type="body" idx="1"/>
          </p:nvPr>
        </p:nvSpPr>
        <p:spPr>
          <a:xfrm>
            <a:off x="311700" y="1152475"/>
            <a:ext cx="56724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RU" dirty="0">
                <a:latin typeface="Nunito"/>
                <a:ea typeface="Nunito"/>
                <a:cs typeface="Nunito"/>
                <a:sym typeface="Nunito"/>
              </a:rPr>
              <a:t>1. Как Вы оцениваете актуальность данного проекта в современной образовательной среде?  </a:t>
            </a:r>
          </a:p>
          <a:p>
            <a:pPr marL="0" lvl="0" indent="0" algn="l" rtl="0">
              <a:spcBef>
                <a:spcPts val="0"/>
              </a:spcBef>
              <a:spcAft>
                <a:spcPts val="0"/>
              </a:spcAft>
              <a:buNone/>
            </a:pPr>
            <a:r>
              <a:rPr lang="ru-RU" dirty="0">
                <a:latin typeface="Nunito"/>
                <a:ea typeface="Nunito"/>
                <a:cs typeface="Nunito"/>
                <a:sym typeface="Nunito"/>
              </a:rPr>
              <a:t>2. Какие дополнительные материалы Вы бы рекомендовали включить в проект для повышения его эффективности и привлекательности для учащихся? </a:t>
            </a:r>
          </a:p>
          <a:p>
            <a:pPr marL="0" lvl="0" indent="0" algn="l" rtl="0">
              <a:spcBef>
                <a:spcPts val="0"/>
              </a:spcBef>
              <a:spcAft>
                <a:spcPts val="0"/>
              </a:spcAft>
              <a:buNone/>
            </a:pPr>
            <a:r>
              <a:rPr lang="ru-RU" dirty="0">
                <a:latin typeface="Nunito"/>
                <a:ea typeface="Nunito"/>
                <a:cs typeface="Nunito"/>
                <a:sym typeface="Nunito"/>
              </a:rPr>
              <a:t>3. Учитывает ли проект современные вызовы и тенденции в области </a:t>
            </a:r>
            <a:r>
              <a:rPr lang="ru-RU" dirty="0" err="1">
                <a:latin typeface="Nunito"/>
                <a:ea typeface="Nunito"/>
                <a:cs typeface="Nunito"/>
                <a:sym typeface="Nunito"/>
              </a:rPr>
              <a:t>здоровьесбережения</a:t>
            </a:r>
            <a:r>
              <a:rPr lang="ru-RU" dirty="0">
                <a:latin typeface="Nunito"/>
                <a:ea typeface="Nunito"/>
                <a:cs typeface="Nunito"/>
                <a:sym typeface="Nunito"/>
              </a:rPr>
              <a:t> и безопасности детей?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Дальнейшие шаги по работе над проектом</a:t>
            </a:r>
            <a:endParaRPr>
              <a:latin typeface="Nunito"/>
              <a:ea typeface="Nunito"/>
              <a:cs typeface="Nunito"/>
              <a:sym typeface="Nunito"/>
            </a:endParaRPr>
          </a:p>
        </p:txBody>
      </p:sp>
      <p:sp>
        <p:nvSpPr>
          <p:cNvPr id="118" name="Google Shape;118;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latin typeface="Nunito"/>
              <a:ea typeface="Nunito"/>
              <a:cs typeface="Nunito"/>
              <a:sym typeface="Nunito"/>
            </a:endParaRPr>
          </a:p>
        </p:txBody>
      </p:sp>
      <p:sp>
        <p:nvSpPr>
          <p:cNvPr id="119" name="Google Shape;119;p21"/>
          <p:cNvSpPr txBox="1"/>
          <p:nvPr/>
        </p:nvSpPr>
        <p:spPr>
          <a:xfrm>
            <a:off x="311700" y="3953275"/>
            <a:ext cx="2417100" cy="615600"/>
          </a:xfrm>
          <a:prstGeom prst="rect">
            <a:avLst/>
          </a:prstGeom>
          <a:solidFill>
            <a:srgbClr val="F4CCCC"/>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a:latin typeface="Nunito"/>
                <a:ea typeface="Nunito"/>
                <a:cs typeface="Nunito"/>
                <a:sym typeface="Nunito"/>
              </a:rPr>
              <a:t>Слайд заполняется после беседы с трекером</a:t>
            </a:r>
            <a:endParaRPr>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1904</Words>
  <Application>Microsoft Office PowerPoint</Application>
  <PresentationFormat>Экран (16:9)</PresentationFormat>
  <Paragraphs>108</Paragraphs>
  <Slides>9</Slides>
  <Notes>9</Notes>
  <HiddenSlides>1</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9</vt:i4>
      </vt:variant>
    </vt:vector>
  </HeadingPairs>
  <TitlesOfParts>
    <vt:vector size="12" baseType="lpstr">
      <vt:lpstr>Arial</vt:lpstr>
      <vt:lpstr>Nunito</vt:lpstr>
      <vt:lpstr>Simple Light</vt:lpstr>
      <vt:lpstr>Школа безопасности и здоровья «36 и 6»</vt:lpstr>
      <vt:lpstr>Пользователь и его проблема</vt:lpstr>
      <vt:lpstr>Как проблема решается сейчас (аналоги решения)</vt:lpstr>
      <vt:lpstr>Решение</vt:lpstr>
      <vt:lpstr>Как это работает</vt:lpstr>
      <vt:lpstr>Заинтересованные стороны / стейкхолдеры</vt:lpstr>
      <vt:lpstr>Команда</vt:lpstr>
      <vt:lpstr>Вопросы к экспертам</vt:lpstr>
      <vt:lpstr>Дальнейшие шаги по работе над проектом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Школа безопасности и здоровья «36 и 6»</dc:title>
  <dc:creator>Анжелика</dc:creator>
  <cp:lastModifiedBy>Анжелика</cp:lastModifiedBy>
  <cp:revision>1</cp:revision>
  <dcterms:modified xsi:type="dcterms:W3CDTF">2025-04-13T20:31:01Z</dcterms:modified>
</cp:coreProperties>
</file>