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71" r:id="rId7"/>
    <p:sldId id="273" r:id="rId8"/>
    <p:sldId id="262" r:id="rId9"/>
    <p:sldId id="263" r:id="rId10"/>
    <p:sldId id="272" r:id="rId11"/>
    <p:sldId id="265" r:id="rId12"/>
    <p:sldId id="269" r:id="rId13"/>
    <p:sldId id="270" r:id="rId14"/>
  </p:sldIdLst>
  <p:sldSz cx="15119350" cy="10691813"/>
  <p:notesSz cx="9928225" cy="14357350"/>
  <p:embeddedFontLst>
    <p:embeddedFont>
      <p:font typeface="Arial Black" pitchFamily="34" charset="0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6543">
          <p15:clr>
            <a:srgbClr val="A4A3A4"/>
          </p15:clr>
        </p15:guide>
        <p15:guide id="2" orient="horz" pos="238">
          <p15:clr>
            <a:srgbClr val="A4A3A4"/>
          </p15:clr>
        </p15:guide>
        <p15:guide id="3" orient="horz" pos="986">
          <p15:clr>
            <a:srgbClr val="A4A3A4"/>
          </p15:clr>
        </p15:guide>
        <p15:guide id="4" orient="horz" pos="2234">
          <p15:clr>
            <a:srgbClr val="A4A3A4"/>
          </p15:clr>
        </p15:guide>
        <p15:guide id="5" pos="5148">
          <p15:clr>
            <a:srgbClr val="A4A3A4"/>
          </p15:clr>
        </p15:guide>
        <p15:guide id="6" pos="9253">
          <p15:clr>
            <a:srgbClr val="A4A3A4"/>
          </p15:clr>
        </p15:guide>
        <p15:guide id="7" orient="horz" pos="2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B2E13A2-21F0-498D-9D80-8EF4AEAD761E}">
  <a:tblStyle styleId="{5B2E13A2-21F0-498D-9D80-8EF4AEAD7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-1368" y="-91"/>
      </p:cViewPr>
      <p:guideLst>
        <p:guide orient="horz" pos="6543"/>
        <p:guide orient="horz" pos="238"/>
        <p:guide orient="horz" pos="986"/>
        <p:guide orient="horz" pos="2234"/>
        <p:guide orient="horz" pos="2846"/>
        <p:guide pos="5148"/>
        <p:guide pos="925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7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704" y="2"/>
            <a:ext cx="4302231" cy="72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7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704" y="13636992"/>
            <a:ext cx="4302231" cy="72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64811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92823" y="6909481"/>
            <a:ext cx="7942580" cy="565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554aad57c_2_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13554aad57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35b65a272a_0_8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35b65a27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5b65a272a_0_95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35b65a272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5b65a272a_0_10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35b65a272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7343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5b65a272a_0_120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35b65a272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7343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b65a272a_0_144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35b65a272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5b65a272a_0_157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35b65a272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5b65a272a_0_226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35b65a272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5b65a272a_0_183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35b65a272a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b65a272a_0_241:notes"/>
          <p:cNvSpPr txBox="1">
            <a:spLocks noGrp="1"/>
          </p:cNvSpPr>
          <p:nvPr>
            <p:ph type="body" idx="1"/>
          </p:nvPr>
        </p:nvSpPr>
        <p:spPr>
          <a:xfrm>
            <a:off x="1450050" y="9991900"/>
            <a:ext cx="11600400" cy="8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600" tIns="96275" rIns="192600" bIns="96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35b65a272a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2597150"/>
            <a:ext cx="9906000" cy="7004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5b65a272a_0_19:notes"/>
          <p:cNvSpPr txBox="1">
            <a:spLocks noGrp="1"/>
          </p:cNvSpPr>
          <p:nvPr>
            <p:ph type="body" idx="1"/>
          </p:nvPr>
        </p:nvSpPr>
        <p:spPr>
          <a:xfrm>
            <a:off x="992823" y="6909482"/>
            <a:ext cx="7942500" cy="5653200"/>
          </a:xfrm>
          <a:prstGeom prst="rect">
            <a:avLst/>
          </a:prstGeom>
        </p:spPr>
        <p:txBody>
          <a:bodyPr spcFirstLastPara="1" wrap="square" lIns="132675" tIns="66300" rIns="132675" bIns="66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35b65a272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1795463"/>
            <a:ext cx="6848475" cy="48434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0575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0807" y="383495"/>
            <a:ext cx="6988970" cy="7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3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790575" y="1175275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1800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303479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96848" y="379834"/>
            <a:ext cx="1584499" cy="548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8831362" y="482439"/>
            <a:ext cx="3921258" cy="350037"/>
            <a:chOff x="8831362" y="482439"/>
            <a:chExt cx="3921258" cy="350037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39719" y="566571"/>
              <a:ext cx="377856" cy="18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1362" y="517741"/>
              <a:ext cx="684611" cy="279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06971" y="572129"/>
              <a:ext cx="342986" cy="170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99194" y="603704"/>
              <a:ext cx="591288" cy="107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3"/>
            <p:cNvPicPr preferRelativeResize="0"/>
            <p:nvPr/>
          </p:nvPicPr>
          <p:blipFill rotWithShape="1">
            <a:blip r:embed="rId7">
              <a:alphaModFix amt="35000"/>
            </a:blip>
            <a:srcRect/>
            <a:stretch/>
          </p:blipFill>
          <p:spPr>
            <a:xfrm>
              <a:off x="12466814" y="482439"/>
              <a:ext cx="285806" cy="3500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 descr="Изображение выглядит как текст&#10;&#10;Автоматически созданное описание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665210" y="517300"/>
              <a:ext cx="892524" cy="2803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498">
          <p15:clr>
            <a:srgbClr val="FBAE40"/>
          </p15:clr>
        </p15:guide>
        <p15:guide id="2" orient="horz" pos="48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 b="1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 b="1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 b="1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545401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marL="914400" lvl="1" indent="-50577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marL="1371600" lvl="2" indent="-466217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marL="1828800" lvl="3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marL="2286000" lvl="4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marL="2743200" lvl="5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marL="3200400" lvl="6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marL="3657600" lvl="7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marL="4114800" lvl="8" indent="-426592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marL="914400" lvl="1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marL="1371600" lvl="2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marL="1828800" lvl="3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marL="2286000" lvl="4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marL="2743200" lvl="5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marL="3200400" lvl="6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marL="3657600" lvl="7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marL="4114800" lvl="8" indent="-228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 rot="5400000">
            <a:off x="4167747" y="-282091"/>
            <a:ext cx="6783857" cy="130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 rot="5400000">
            <a:off x="1304717" y="303979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3692" y="468741"/>
            <a:ext cx="4495188" cy="396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9561" y="432931"/>
            <a:ext cx="1439533" cy="5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397" y="213194"/>
            <a:ext cx="12300444" cy="1175686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1016278" y="10166465"/>
            <a:ext cx="34773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25" tIns="37300" rIns="74625" bIns="37300" anchor="t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72778" y="1501472"/>
            <a:ext cx="7326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672778" y="486959"/>
            <a:ext cx="73260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body" idx="2"/>
          </p:nvPr>
        </p:nvSpPr>
        <p:spPr>
          <a:xfrm>
            <a:off x="67277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1"/>
          <p:cNvSpPr>
            <a:spLocks noGrp="1"/>
          </p:cNvSpPr>
          <p:nvPr>
            <p:ph type="pic" idx="3"/>
          </p:nvPr>
        </p:nvSpPr>
        <p:spPr>
          <a:xfrm>
            <a:off x="67335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1"/>
          <p:cNvSpPr txBox="1">
            <a:spLocks noGrp="1"/>
          </p:cNvSpPr>
          <p:nvPr>
            <p:ph type="body" idx="4"/>
          </p:nvPr>
        </p:nvSpPr>
        <p:spPr>
          <a:xfrm>
            <a:off x="67277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5"/>
          </p:nvPr>
        </p:nvSpPr>
        <p:spPr>
          <a:xfrm>
            <a:off x="4244688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>
            <a:spLocks noGrp="1"/>
          </p:cNvSpPr>
          <p:nvPr>
            <p:ph type="pic" idx="6"/>
          </p:nvPr>
        </p:nvSpPr>
        <p:spPr>
          <a:xfrm>
            <a:off x="4245261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1"/>
          <p:cNvSpPr txBox="1">
            <a:spLocks noGrp="1"/>
          </p:cNvSpPr>
          <p:nvPr>
            <p:ph type="body" idx="7"/>
          </p:nvPr>
        </p:nvSpPr>
        <p:spPr>
          <a:xfrm>
            <a:off x="4244688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8"/>
          </p:nvPr>
        </p:nvSpPr>
        <p:spPr>
          <a:xfrm>
            <a:off x="7816599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9"/>
          </p:nvPr>
        </p:nvSpPr>
        <p:spPr>
          <a:xfrm>
            <a:off x="7817172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1"/>
          <p:cNvSpPr txBox="1">
            <a:spLocks noGrp="1"/>
          </p:cNvSpPr>
          <p:nvPr>
            <p:ph type="body" idx="13"/>
          </p:nvPr>
        </p:nvSpPr>
        <p:spPr>
          <a:xfrm>
            <a:off x="7816599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14"/>
          </p:nvPr>
        </p:nvSpPr>
        <p:spPr>
          <a:xfrm>
            <a:off x="11388510" y="686143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pic" idx="15"/>
          </p:nvPr>
        </p:nvSpPr>
        <p:spPr>
          <a:xfrm>
            <a:off x="11389083" y="3731930"/>
            <a:ext cx="1609200" cy="16104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1"/>
          <p:cNvSpPr txBox="1">
            <a:spLocks noGrp="1"/>
          </p:cNvSpPr>
          <p:nvPr>
            <p:ph type="body" idx="16"/>
          </p:nvPr>
        </p:nvSpPr>
        <p:spPr>
          <a:xfrm>
            <a:off x="11388510" y="6256644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39456" y="739724"/>
            <a:ext cx="13040439" cy="980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sz="68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05777" algn="l" rtl="0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sz="43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217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sz="374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6592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sz="311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781" algn="l" rtl="0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sz="28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sz="1870" b="0" i="0" u="none" strike="noStrike" cap="none">
                <a:solidFill>
                  <a:srgbClr val="8896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emf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12" Type="http://schemas.openxmlformats.org/officeDocument/2006/relationships/image" Target="../media/image3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5" Type="http://schemas.openxmlformats.org/officeDocument/2006/relationships/image" Target="../media/image24.emf"/><Relationship Id="rId10" Type="http://schemas.openxmlformats.org/officeDocument/2006/relationships/image" Target="../media/image29.png"/><Relationship Id="rId4" Type="http://schemas.openxmlformats.org/officeDocument/2006/relationships/image" Target="../media/image19.png"/><Relationship Id="rId9" Type="http://schemas.openxmlformats.org/officeDocument/2006/relationships/image" Target="../media/image28.emf"/><Relationship Id="rId14" Type="http://schemas.openxmlformats.org/officeDocument/2006/relationships/image" Target="../media/image3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0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2158" y="1677935"/>
            <a:ext cx="996480" cy="60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1360" y="604471"/>
            <a:ext cx="1206866" cy="5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5775" y="750550"/>
            <a:ext cx="741154" cy="43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14415" y="852445"/>
            <a:ext cx="1072350" cy="2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 amt="50000"/>
          </a:blip>
          <a:srcRect/>
          <a:stretch/>
        </p:blipFill>
        <p:spPr>
          <a:xfrm>
            <a:off x="11402852" y="1685317"/>
            <a:ext cx="1154677" cy="42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3383" y="1601996"/>
            <a:ext cx="1464274" cy="5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/>
        </p:nvSpPr>
        <p:spPr>
          <a:xfrm>
            <a:off x="701181" y="9339951"/>
            <a:ext cx="9935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dk1"/>
                </a:solidFill>
              </a:rPr>
              <a:t>Ссылка на проект на сайте </a:t>
            </a:r>
            <a:r>
              <a:rPr lang="ru-RU" i="1" dirty="0" smtClean="0">
                <a:solidFill>
                  <a:schemeClr val="dk1"/>
                </a:solidFill>
              </a:rPr>
              <a:t>Архипелага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i="1" dirty="0" smtClean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3775" y="2448700"/>
            <a:ext cx="7619325" cy="76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647531" y="3482502"/>
            <a:ext cx="750424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9138"/>
            <a:r>
              <a:rPr lang="ru-RU" sz="3600" b="1" dirty="0" smtClean="0"/>
              <a:t>Керамические </a:t>
            </a:r>
            <a:r>
              <a:rPr lang="ru-RU" sz="3600" b="1" dirty="0" err="1" smtClean="0"/>
              <a:t>фотоотверждаемые</a:t>
            </a:r>
            <a:r>
              <a:rPr lang="ru-RU" sz="3600" b="1" dirty="0" smtClean="0"/>
              <a:t> пасты под 3Д принтеры. </a:t>
            </a:r>
          </a:p>
          <a:p>
            <a:pPr indent="719138" algn="just"/>
            <a:r>
              <a:rPr lang="ru-RU" sz="3600" b="1" dirty="0" smtClean="0"/>
              <a:t>Методы твердофазного сращивания керамических изделий. </a:t>
            </a:r>
          </a:p>
          <a:p>
            <a:pPr indent="719138" algn="just"/>
            <a:r>
              <a:rPr lang="ru-RU" sz="3600" b="1" dirty="0" smtClean="0"/>
              <a:t>Методы изготовления сложных керамических изделий на керамическом 3Д принтере.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8076" y="9499861"/>
            <a:ext cx="7559675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pt.2035.university/project/keramiceskie-fotootverzdaemye-pasty-pod-3d-printery-metody-tverdofaznogo-srasivania-keramiceskih-izdelij-s-ispolzovaniem-nanostrukturirovannyh-past-metody-izgotovlenia-sloznyh-keramiceskih-izdelij-na-keramiceskom-3d-printere/invite/3744c190-9d93-4066-8372-6dafa92ceb3d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Проблема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5B6E662-3A32-47C4-AB26-7840CD2A0FCA}"/>
              </a:ext>
            </a:extLst>
          </p:cNvPr>
          <p:cNvSpPr/>
          <p:nvPr/>
        </p:nvSpPr>
        <p:spPr>
          <a:xfrm>
            <a:off x="1126957" y="2156894"/>
            <a:ext cx="130745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9138" algn="just"/>
            <a:r>
              <a:rPr lang="ru-RU" sz="2400" dirty="0" smtClean="0"/>
              <a:t>Повышение </a:t>
            </a:r>
            <a:r>
              <a:rPr lang="ru-RU" sz="2400" dirty="0" err="1" smtClean="0"/>
              <a:t>к.п.д</a:t>
            </a:r>
            <a:r>
              <a:rPr lang="ru-RU" sz="2400" dirty="0" smtClean="0"/>
              <a:t>. </a:t>
            </a:r>
            <a:r>
              <a:rPr lang="ru-RU" sz="2400" dirty="0" err="1" smtClean="0"/>
              <a:t>энерготурбин</a:t>
            </a:r>
            <a:r>
              <a:rPr lang="ru-RU" sz="2400" dirty="0"/>
              <a:t>, </a:t>
            </a:r>
            <a:r>
              <a:rPr lang="ru-RU" sz="2400" dirty="0" smtClean="0"/>
              <a:t>ракетных двигателей</a:t>
            </a:r>
            <a:r>
              <a:rPr lang="ru-RU" sz="2400" dirty="0"/>
              <a:t>, двигателей внутреннего сгорания </a:t>
            </a:r>
            <a:r>
              <a:rPr lang="ru-RU" sz="2400" dirty="0" smtClean="0"/>
              <a:t>невозможно без увеличения рабочих температур.</a:t>
            </a:r>
          </a:p>
          <a:p>
            <a:pPr indent="719138" algn="just"/>
            <a:endParaRPr lang="ru-RU" sz="2400" dirty="0" smtClean="0"/>
          </a:p>
          <a:p>
            <a:pPr indent="719138" algn="just"/>
            <a:r>
              <a:rPr lang="ru-RU" sz="2400" dirty="0" smtClean="0"/>
              <a:t>Современные жаропрочные </a:t>
            </a:r>
            <a:r>
              <a:rPr lang="ru-RU" sz="2400" dirty="0" smtClean="0"/>
              <a:t>сплавы на никелевой основе, работают до температур 1050—1100 °C, но необходимо 2000К и выше. </a:t>
            </a:r>
          </a:p>
          <a:p>
            <a:pPr indent="719138" algn="just"/>
            <a:endParaRPr lang="ru-RU" sz="2400" dirty="0" smtClean="0"/>
          </a:p>
          <a:p>
            <a:pPr indent="719138" algn="just"/>
            <a:r>
              <a:rPr lang="ru-RU" sz="2400" dirty="0" smtClean="0"/>
              <a:t>Традиционная керамика обладает жаропрочностью, но изделия из нее не обладают объемной прочностью</a:t>
            </a:r>
            <a:r>
              <a:rPr lang="ru-RU" sz="2400" dirty="0" smtClean="0"/>
              <a:t>. Технологии не позволяют изготавливать из нее сложные детали, детали с высокой точностью и гладкостью.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070043" y="1087754"/>
            <a:ext cx="132490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endParaRPr lang="ru-RU" sz="2400" dirty="0" smtClean="0"/>
          </a:p>
          <a:p>
            <a:pPr indent="447675" algn="just"/>
            <a:endParaRPr lang="ru-RU" sz="2400" dirty="0" smtClean="0"/>
          </a:p>
          <a:p>
            <a:pPr indent="719138" algn="just"/>
            <a:r>
              <a:rPr lang="ru-RU" sz="2400" dirty="0" smtClean="0"/>
              <a:t>Внедрение деталей из современных керамических паст, изготовленные методом аддитивных технологий. </a:t>
            </a:r>
          </a:p>
          <a:p>
            <a:pPr indent="719138" algn="just"/>
            <a:r>
              <a:rPr lang="ru-RU" sz="2400" dirty="0" smtClean="0"/>
              <a:t>Они </a:t>
            </a:r>
            <a:r>
              <a:rPr lang="ru-RU" sz="2400" dirty="0"/>
              <a:t>способны работать продолжительное </a:t>
            </a:r>
            <a:r>
              <a:rPr lang="ru-RU" sz="2400" dirty="0" smtClean="0"/>
              <a:t>время при высоких температурах при комбинации механических, аэродинамических и </a:t>
            </a:r>
            <a:r>
              <a:rPr lang="ru-RU" sz="2400" dirty="0" err="1" smtClean="0"/>
              <a:t>термоградиентных</a:t>
            </a:r>
            <a:r>
              <a:rPr lang="ru-RU" sz="2400" dirty="0" smtClean="0"/>
              <a:t> нагрузок.</a:t>
            </a:r>
          </a:p>
          <a:p>
            <a:pPr indent="719138" algn="just"/>
            <a:endParaRPr lang="ru-RU" sz="2400" dirty="0"/>
          </a:p>
        </p:txBody>
      </p:sp>
      <p:pic>
        <p:nvPicPr>
          <p:cNvPr id="8" name="Picture 2" descr="C:\Users\Вячеслав\Downloads\2.2.jpg"/>
          <p:cNvPicPr>
            <a:picLocks noChangeAspect="1" noChangeArrowheads="1"/>
          </p:cNvPicPr>
          <p:nvPr/>
        </p:nvPicPr>
        <p:blipFill rotWithShape="1">
          <a:blip r:embed="rId4"/>
          <a:srcRect t="5013" b="10675"/>
          <a:stretch/>
        </p:blipFill>
        <p:spPr bwMode="auto">
          <a:xfrm>
            <a:off x="1225869" y="3765410"/>
            <a:ext cx="6027649" cy="5081975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519535" y="3868285"/>
            <a:ext cx="679958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Высокие </a:t>
            </a:r>
            <a:r>
              <a:rPr lang="ru-RU" sz="2400" dirty="0"/>
              <a:t>рабочие температуры </a:t>
            </a:r>
          </a:p>
          <a:p>
            <a:endParaRPr lang="ru-RU" dirty="0" smtClean="0"/>
          </a:p>
          <a:p>
            <a:r>
              <a:rPr lang="ru-RU" sz="2400" dirty="0" smtClean="0"/>
              <a:t>- Высокая </a:t>
            </a:r>
            <a:r>
              <a:rPr lang="ru-RU" sz="2400" dirty="0"/>
              <a:t>механическая прочность, твердость и </a:t>
            </a:r>
            <a:r>
              <a:rPr lang="ru-RU" sz="2400" dirty="0" smtClean="0"/>
              <a:t>износостойкость</a:t>
            </a:r>
          </a:p>
          <a:p>
            <a:endParaRPr lang="ru-RU" dirty="0"/>
          </a:p>
          <a:p>
            <a:r>
              <a:rPr lang="ru-RU" sz="2400" dirty="0" smtClean="0"/>
              <a:t>- Малая </a:t>
            </a:r>
            <a:r>
              <a:rPr lang="ru-RU" sz="2400" dirty="0"/>
              <a:t>плотность, </a:t>
            </a:r>
            <a:r>
              <a:rPr lang="ru-RU" sz="2400" dirty="0" smtClean="0"/>
              <a:t>легкость</a:t>
            </a:r>
          </a:p>
          <a:p>
            <a:endParaRPr lang="ru-RU" dirty="0"/>
          </a:p>
          <a:p>
            <a:r>
              <a:rPr lang="ru-RU" sz="2400" dirty="0" smtClean="0"/>
              <a:t>- Химическая стойкость</a:t>
            </a:r>
            <a:endParaRPr lang="ru-RU" sz="2400" dirty="0"/>
          </a:p>
          <a:p>
            <a:endParaRPr lang="ru-RU" dirty="0"/>
          </a:p>
          <a:p>
            <a:r>
              <a:rPr lang="ru-RU" sz="2400" dirty="0" smtClean="0"/>
              <a:t>- Диэлектрические </a:t>
            </a:r>
            <a:r>
              <a:rPr lang="ru-RU" sz="2400" dirty="0"/>
              <a:t>свойства </a:t>
            </a:r>
            <a:endParaRPr lang="ru-RU" sz="2400" dirty="0" smtClean="0"/>
          </a:p>
          <a:p>
            <a:endParaRPr lang="ru-RU" dirty="0"/>
          </a:p>
          <a:p>
            <a:r>
              <a:rPr lang="ru-RU" sz="2400" dirty="0" smtClean="0"/>
              <a:t>- Ударная вязкость</a:t>
            </a:r>
          </a:p>
          <a:p>
            <a:endParaRPr lang="ru-RU" dirty="0"/>
          </a:p>
          <a:p>
            <a:r>
              <a:rPr lang="ru-RU" sz="2400" dirty="0" smtClean="0"/>
              <a:t>- Радиационная </a:t>
            </a:r>
            <a:r>
              <a:rPr lang="ru-RU" sz="2400" dirty="0"/>
              <a:t>устойчивость </a:t>
            </a:r>
            <a:endParaRPr lang="ru-RU" sz="2400" dirty="0" smtClean="0"/>
          </a:p>
          <a:p>
            <a:endParaRPr lang="ru-RU" dirty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Биосовместимость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783080" y="1756391"/>
            <a:ext cx="1184148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1. Керамические пасты под 3</a:t>
            </a:r>
            <a:r>
              <a:rPr lang="en-US" sz="2400" dirty="0" smtClean="0"/>
              <a:t>D </a:t>
            </a:r>
            <a:r>
              <a:rPr lang="ru-RU" sz="2400" dirty="0" smtClean="0"/>
              <a:t>принтер в ассортименте.</a:t>
            </a:r>
          </a:p>
          <a:p>
            <a:pPr marL="457200" indent="-457200" algn="just">
              <a:buAutoNum type="arabicPeriod"/>
            </a:pPr>
            <a:endParaRPr lang="ru-RU" dirty="0" smtClean="0"/>
          </a:p>
          <a:p>
            <a:pPr algn="just"/>
            <a:r>
              <a:rPr lang="ru-RU" sz="2400" dirty="0" smtClean="0"/>
              <a:t>2. Технологии: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2400" dirty="0" smtClean="0"/>
              <a:t>- </a:t>
            </a:r>
            <a:r>
              <a:rPr lang="ru-RU" sz="2400" dirty="0" smtClean="0"/>
              <a:t> </a:t>
            </a:r>
            <a:r>
              <a:rPr lang="ru-RU" sz="2400" dirty="0" smtClean="0"/>
              <a:t>изготовления керамических </a:t>
            </a:r>
            <a:r>
              <a:rPr lang="ru-RU" sz="2400" dirty="0" err="1" smtClean="0"/>
              <a:t>фотоотверждаемых</a:t>
            </a:r>
            <a:r>
              <a:rPr lang="ru-RU" sz="2400" dirty="0" smtClean="0"/>
              <a:t> паст под 3Д - принтеры.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2400" dirty="0" smtClean="0"/>
              <a:t>-  изготовления </a:t>
            </a:r>
            <a:r>
              <a:rPr lang="ru-RU" sz="2400" dirty="0" smtClean="0"/>
              <a:t>деталей из паст с точностью до 10 мкм, гладкостью лучше 1 мкм.</a:t>
            </a:r>
          </a:p>
          <a:p>
            <a:pPr algn="just"/>
            <a:r>
              <a:rPr lang="ru-RU" sz="1600" dirty="0" smtClean="0"/>
              <a:t> </a:t>
            </a:r>
          </a:p>
          <a:p>
            <a:pPr algn="just"/>
            <a:r>
              <a:rPr lang="ru-RU" sz="2400" dirty="0" smtClean="0"/>
              <a:t>-  </a:t>
            </a:r>
            <a:r>
              <a:rPr lang="ru-RU" sz="2400" dirty="0" smtClean="0"/>
              <a:t>твердофазного </a:t>
            </a:r>
            <a:r>
              <a:rPr lang="ru-RU" sz="2400" dirty="0" smtClean="0"/>
              <a:t>сращивания керамических </a:t>
            </a:r>
            <a:r>
              <a:rPr lang="ru-RU" sz="2400" dirty="0" smtClean="0"/>
              <a:t>изделий.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2400" dirty="0" smtClean="0"/>
              <a:t>-  </a:t>
            </a:r>
            <a:r>
              <a:rPr lang="ru-RU" sz="2400" dirty="0" smtClean="0"/>
              <a:t>изготовления керамических деталей с закладными элементами.</a:t>
            </a:r>
            <a:endParaRPr lang="ru-RU" sz="2400" dirty="0" smtClean="0"/>
          </a:p>
        </p:txBody>
      </p:sp>
      <p:pic>
        <p:nvPicPr>
          <p:cNvPr id="1027" name="Picture 3" descr="C:\Users\Вячеслав\Downloads\2.1.jpg"/>
          <p:cNvPicPr>
            <a:picLocks noChangeAspect="1" noChangeArrowheads="1"/>
          </p:cNvPicPr>
          <p:nvPr/>
        </p:nvPicPr>
        <p:blipFill rotWithShape="1">
          <a:blip r:embed="rId4"/>
          <a:srcRect b="8599"/>
          <a:stretch/>
        </p:blipFill>
        <p:spPr bwMode="auto">
          <a:xfrm>
            <a:off x="4084320" y="5617095"/>
            <a:ext cx="2961768" cy="3600000"/>
          </a:xfrm>
          <a:prstGeom prst="rect">
            <a:avLst/>
          </a:prstGeom>
          <a:noFill/>
        </p:spPr>
      </p:pic>
      <p:pic>
        <p:nvPicPr>
          <p:cNvPr id="14" name="Рисунок 13" descr="C:\Users\sergey\Documents\Inventor\МикроЖРД\3D модели\Для картинок\МТГ ротор СБ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60080" y="5617095"/>
            <a:ext cx="3594734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7452359" y="2391854"/>
            <a:ext cx="7224829" cy="66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8;p16"/>
          <p:cNvSpPr txBox="1"/>
          <p:nvPr/>
        </p:nvSpPr>
        <p:spPr>
          <a:xfrm>
            <a:off x="2687288" y="1767840"/>
            <a:ext cx="10952512" cy="45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indent="544513" algn="just"/>
            <a:r>
              <a:rPr lang="ru-RU" sz="2500" dirty="0" smtClean="0">
                <a:solidFill>
                  <a:schemeClr val="tx1"/>
                </a:solidFill>
              </a:rPr>
              <a:t>Ключевые </a:t>
            </a:r>
            <a:r>
              <a:rPr lang="ru-RU" sz="2500" dirty="0">
                <a:solidFill>
                  <a:schemeClr val="tx1"/>
                </a:solidFill>
              </a:rPr>
              <a:t>игроки на мировом рынке промышленной 3</a:t>
            </a:r>
            <a:r>
              <a:rPr lang="en-US" sz="2500" dirty="0">
                <a:solidFill>
                  <a:schemeClr val="tx1"/>
                </a:solidFill>
              </a:rPr>
              <a:t>D-</a:t>
            </a:r>
            <a:r>
              <a:rPr lang="ru-RU" sz="2500" dirty="0" smtClean="0">
                <a:solidFill>
                  <a:schemeClr val="tx1"/>
                </a:solidFill>
              </a:rPr>
              <a:t>печати</a:t>
            </a:r>
            <a:r>
              <a:rPr lang="ru-RU" sz="2500" dirty="0" smtClean="0">
                <a:solidFill>
                  <a:schemeClr val="tx1"/>
                </a:solidFill>
              </a:rPr>
              <a:t>:</a:t>
            </a:r>
            <a:r>
              <a:rPr lang="ru-RU" sz="2300" b="1" i="0" u="none" strike="noStrike" cap="none" dirty="0" smtClean="0">
                <a:solidFill>
                  <a:schemeClr val="tx1"/>
                </a:solidFill>
              </a:rPr>
              <a:t> </a:t>
            </a:r>
            <a:endParaRPr sz="2300" b="1" i="0" u="none" strike="noStrike" cap="none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974" y="2445828"/>
            <a:ext cx="2970213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69" y="3615307"/>
            <a:ext cx="147637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EnvisionTEC 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722" y="2494317"/>
            <a:ext cx="1914525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355" y="6041083"/>
            <a:ext cx="45720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781" y="7483274"/>
            <a:ext cx="94615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640" y="7483274"/>
            <a:ext cx="991133" cy="991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761" y="6114733"/>
            <a:ext cx="2052637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05" y="4571016"/>
            <a:ext cx="2520950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859" y="3520850"/>
            <a:ext cx="1746250" cy="76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722" y="4796441"/>
            <a:ext cx="2241550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76394" y="2596859"/>
            <a:ext cx="1843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3D Systems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799569" y="2681694"/>
            <a:ext cx="1965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EnvisionTEC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64073" y="3671811"/>
            <a:ext cx="833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EOS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944640" y="3707462"/>
            <a:ext cx="1675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Materialise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48832" y="4784683"/>
            <a:ext cx="1125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ExOne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141809" y="4897395"/>
            <a:ext cx="1281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Voxeljet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53100" y="6229975"/>
            <a:ext cx="1467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Stratasys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914961" y="6276975"/>
            <a:ext cx="2170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SLM Solutions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53100" y="7737422"/>
            <a:ext cx="1810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GE Additive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559920" y="7748007"/>
            <a:ext cx="24449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Hewlett-Packard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163AEC1-59BD-4412-9142-80B03354F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8248" y="2971747"/>
            <a:ext cx="6446837" cy="37606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2D7686E-68F9-4D0E-88EA-FAEA7E267C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1053" y="2914621"/>
            <a:ext cx="6269544" cy="365723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1A5B506-9AF1-4F8A-BD21-98D5CD93DCC5}"/>
              </a:ext>
            </a:extLst>
          </p:cNvPr>
          <p:cNvSpPr/>
          <p:nvPr/>
        </p:nvSpPr>
        <p:spPr>
          <a:xfrm>
            <a:off x="960055" y="6868641"/>
            <a:ext cx="6731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Прогноз </a:t>
            </a:r>
            <a:r>
              <a:rPr lang="ru-RU" sz="2400" dirty="0"/>
              <a:t>рынка аддитивных технологий в 2025 году по направлениям. </a:t>
            </a:r>
            <a:endParaRPr lang="ru-RU" sz="2400" dirty="0" smtClean="0"/>
          </a:p>
          <a:p>
            <a:pPr algn="ctr"/>
            <a:r>
              <a:rPr lang="ru-RU" sz="2400" dirty="0" smtClean="0"/>
              <a:t>Источник</a:t>
            </a:r>
            <a:r>
              <a:rPr lang="ru-RU" sz="2400" dirty="0"/>
              <a:t>: </a:t>
            </a:r>
            <a:r>
              <a:rPr lang="ru-RU" sz="2400" dirty="0" err="1"/>
              <a:t>Frost</a:t>
            </a:r>
            <a:r>
              <a:rPr lang="ru-RU" sz="2400" dirty="0"/>
              <a:t> &amp; </a:t>
            </a:r>
            <a:r>
              <a:rPr lang="ru-RU" sz="2400" dirty="0" err="1"/>
              <a:t>Sullivan</a:t>
            </a:r>
            <a:endParaRPr lang="ru-RU" sz="2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A52706F-E15B-4317-A35B-520C4EC7BE3D}"/>
              </a:ext>
            </a:extLst>
          </p:cNvPr>
          <p:cNvSpPr/>
          <p:nvPr/>
        </p:nvSpPr>
        <p:spPr>
          <a:xfrm>
            <a:off x="7946978" y="6868641"/>
            <a:ext cx="64397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Прогноз </a:t>
            </a:r>
            <a:r>
              <a:rPr lang="ru-RU" sz="2400" dirty="0"/>
              <a:t>рынка аддитивных технологий в 2025 году по регионам. </a:t>
            </a:r>
            <a:r>
              <a:rPr lang="ru-RU" sz="2400" dirty="0" smtClean="0"/>
              <a:t>В «Прочих» Индия, </a:t>
            </a:r>
            <a:r>
              <a:rPr lang="ru-RU" sz="2400" dirty="0"/>
              <a:t>страны Латинской Америки, </a:t>
            </a:r>
            <a:r>
              <a:rPr lang="ru-RU" sz="2400" dirty="0" smtClean="0"/>
              <a:t>Россия, и др.</a:t>
            </a:r>
            <a:endParaRPr lang="ru-RU" sz="2400" dirty="0"/>
          </a:p>
          <a:p>
            <a:pPr algn="ctr"/>
            <a:r>
              <a:rPr lang="ru-RU" sz="2400" dirty="0"/>
              <a:t> Источник: </a:t>
            </a:r>
            <a:r>
              <a:rPr lang="ru-RU" sz="2400" dirty="0" err="1"/>
              <a:t>Frost</a:t>
            </a:r>
            <a:r>
              <a:rPr lang="ru-RU" sz="2400" dirty="0"/>
              <a:t> &amp; </a:t>
            </a:r>
            <a:r>
              <a:rPr lang="ru-RU" sz="2400" dirty="0" err="1"/>
              <a:t>Sullivan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2981" y="8806193"/>
            <a:ext cx="5126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Среднегодовой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 роста 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17,6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729887" y="2161020"/>
            <a:ext cx="59234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Мировой рынок </a:t>
            </a:r>
            <a:r>
              <a:rPr lang="ru-RU" sz="2400" dirty="0"/>
              <a:t>аддитивных </a:t>
            </a:r>
            <a:r>
              <a:rPr lang="ru-RU" sz="2400" dirty="0" smtClean="0"/>
              <a:t>технологий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77716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722120" y="7234620"/>
            <a:ext cx="121462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/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Российский рынок незначительный, поэтому среднегодовой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 </a:t>
            </a:r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роста рынка  может быть выше мирового.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22120" y="3149151"/>
            <a:ext cx="1214627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/>
            <a:r>
              <a:rPr lang="ru-RU" sz="2400" dirty="0" smtClean="0"/>
              <a:t>В настоящее </a:t>
            </a:r>
            <a:r>
              <a:rPr lang="ru-RU" sz="2400" dirty="0"/>
              <a:t>время мировой рынок керамической 3</a:t>
            </a:r>
            <a:r>
              <a:rPr lang="en-US" sz="2400" dirty="0"/>
              <a:t>D-</a:t>
            </a:r>
            <a:r>
              <a:rPr lang="ru-RU" sz="2400" dirty="0"/>
              <a:t>печати </a:t>
            </a:r>
            <a:r>
              <a:rPr lang="ru-RU" sz="2400" dirty="0" smtClean="0"/>
              <a:t>находится в начальной стадии развития.</a:t>
            </a:r>
          </a:p>
          <a:p>
            <a:pPr indent="715963" algn="just"/>
            <a:endParaRPr lang="ru-RU" sz="2400" dirty="0" smtClean="0"/>
          </a:p>
          <a:p>
            <a:pPr indent="715963" algn="just"/>
            <a:r>
              <a:rPr lang="ru-RU" sz="2400" dirty="0" smtClean="0"/>
              <a:t>Мировой рынок достигнет зрелости к 2025 году.</a:t>
            </a:r>
          </a:p>
          <a:p>
            <a:pPr indent="715963" algn="just"/>
            <a:endParaRPr lang="ru-RU" sz="2400" dirty="0" smtClean="0"/>
          </a:p>
          <a:p>
            <a:pPr indent="715963" algn="just"/>
            <a:r>
              <a:rPr lang="ru-RU" sz="2400" dirty="0" smtClean="0"/>
              <a:t>К </a:t>
            </a:r>
            <a:r>
              <a:rPr lang="ru-RU" sz="2400" dirty="0"/>
              <a:t>2028 году </a:t>
            </a:r>
            <a:r>
              <a:rPr lang="ru-RU" sz="2400" dirty="0" smtClean="0"/>
              <a:t>мировой рынок </a:t>
            </a:r>
            <a:r>
              <a:rPr lang="ru-RU" sz="2400" dirty="0"/>
              <a:t>керамической 3</a:t>
            </a:r>
            <a:r>
              <a:rPr lang="en-US" sz="2400" dirty="0"/>
              <a:t>D-</a:t>
            </a:r>
            <a:r>
              <a:rPr lang="ru-RU" sz="2400" dirty="0" smtClean="0"/>
              <a:t>печати достигнет 3,6 </a:t>
            </a:r>
            <a:r>
              <a:rPr lang="ru-RU" sz="2400" dirty="0"/>
              <a:t>миллиарда </a:t>
            </a:r>
            <a:r>
              <a:rPr lang="ru-RU" sz="2400" dirty="0" smtClean="0"/>
              <a:t>долларов. </a:t>
            </a:r>
          </a:p>
          <a:p>
            <a:pPr indent="715963"/>
            <a:endParaRPr lang="ru-RU" sz="2400" dirty="0" smtClean="0"/>
          </a:p>
          <a:p>
            <a:pPr algn="ctr"/>
            <a:r>
              <a:rPr lang="ru-RU" sz="2000" i="1" dirty="0" smtClean="0"/>
              <a:t>Аналитический </a:t>
            </a:r>
            <a:r>
              <a:rPr lang="ru-RU" sz="2000" i="1" dirty="0"/>
              <a:t> отчет </a:t>
            </a:r>
            <a:r>
              <a:rPr lang="ru-RU" sz="2000" i="1" dirty="0" smtClean="0"/>
              <a:t>«Об </a:t>
            </a:r>
            <a:r>
              <a:rPr lang="ru-RU" sz="2000" i="1" dirty="0"/>
              <a:t>эволюции керамической 3</a:t>
            </a:r>
            <a:r>
              <a:rPr lang="en-US" sz="2000" i="1" dirty="0"/>
              <a:t>D-</a:t>
            </a:r>
            <a:r>
              <a:rPr lang="ru-RU" sz="2000" i="1" dirty="0" smtClean="0"/>
              <a:t>печати» компании </a:t>
            </a:r>
            <a:r>
              <a:rPr lang="ru-RU" sz="2000" i="1" dirty="0" err="1"/>
              <a:t>Smartech</a:t>
            </a:r>
            <a:r>
              <a:rPr lang="ru-RU" sz="2000" i="1" dirty="0"/>
              <a:t> </a:t>
            </a:r>
            <a:r>
              <a:rPr lang="ru-RU" sz="2000" i="1" dirty="0" err="1" smtClean="0"/>
              <a:t>Publishing</a:t>
            </a:r>
            <a:endParaRPr lang="ru-RU" sz="200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29887" y="2161020"/>
            <a:ext cx="47323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Рынок керамической 3</a:t>
            </a:r>
            <a:r>
              <a:rPr lang="en-US" sz="2400" dirty="0"/>
              <a:t>D-</a:t>
            </a:r>
            <a:r>
              <a:rPr lang="ru-RU" sz="2400" dirty="0"/>
              <a:t>печати</a:t>
            </a:r>
          </a:p>
        </p:txBody>
      </p:sp>
    </p:spTree>
    <p:extLst>
      <p:ext uri="{BB962C8B-B14F-4D97-AF65-F5344CB8AC3E}">
        <p14:creationId xmlns:p14="http://schemas.microsoft.com/office/powerpoint/2010/main" val="1479938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056749" y="2173410"/>
            <a:ext cx="12552571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9138" algn="just"/>
            <a:endParaRPr lang="ru-RU" sz="2500" u="sng" dirty="0" smtClean="0"/>
          </a:p>
          <a:p>
            <a:pPr marL="715963" lvl="0" indent="3175" algn="just"/>
            <a:r>
              <a:rPr lang="ru-RU" sz="2500" u="sng" dirty="0" smtClean="0"/>
              <a:t>Потенциальные </a:t>
            </a:r>
            <a:r>
              <a:rPr lang="ru-RU" sz="2500" u="sng" dirty="0"/>
              <a:t>потребители</a:t>
            </a:r>
            <a:r>
              <a:rPr lang="ru-RU" sz="2500" dirty="0"/>
              <a:t>: </a:t>
            </a:r>
            <a:endParaRPr lang="ru-RU" sz="2500" dirty="0" smtClean="0"/>
          </a:p>
          <a:p>
            <a:pPr marL="715963" lvl="0" indent="3175" algn="just"/>
            <a:r>
              <a:rPr lang="ru-RU" sz="2500" dirty="0" smtClean="0"/>
              <a:t>производственные предприятия </a:t>
            </a:r>
            <a:r>
              <a:rPr lang="ru-RU" sz="25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авиационной </a:t>
            </a:r>
            <a:r>
              <a:rPr lang="ru-RU" sz="25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5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аэрокосмической </a:t>
            </a:r>
            <a:r>
              <a:rPr lang="ru-RU" sz="25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отрасли, </a:t>
            </a:r>
            <a:r>
              <a:rPr lang="ru-RU" sz="25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сферы энергетического машиностроения.</a:t>
            </a:r>
            <a:endParaRPr lang="ru-RU" sz="2500" dirty="0">
              <a:solidFill>
                <a:srgbClr val="000034"/>
              </a:solidFill>
            </a:endParaRPr>
          </a:p>
          <a:p>
            <a:pPr indent="719138" algn="just"/>
            <a:endParaRPr lang="ru-RU" sz="2500" u="sng" dirty="0" smtClean="0"/>
          </a:p>
          <a:p>
            <a:pPr indent="719138" algn="just"/>
            <a:endParaRPr lang="ru-RU" sz="2500" u="sng" dirty="0" smtClean="0"/>
          </a:p>
          <a:p>
            <a:pPr indent="719138" algn="just"/>
            <a:r>
              <a:rPr lang="ru-RU" sz="2500" u="sng" dirty="0" smtClean="0"/>
              <a:t>Планируемые средние цены</a:t>
            </a:r>
            <a:r>
              <a:rPr lang="ru-RU" sz="2500" dirty="0" smtClean="0"/>
              <a:t>: </a:t>
            </a:r>
          </a:p>
          <a:p>
            <a:pPr indent="719138" algn="just"/>
            <a:r>
              <a:rPr lang="ru-RU" sz="2500" dirty="0" smtClean="0"/>
              <a:t>10 </a:t>
            </a:r>
            <a:r>
              <a:rPr lang="ru-RU" sz="2500" dirty="0" err="1" smtClean="0"/>
              <a:t>тыс.руб</a:t>
            </a:r>
            <a:r>
              <a:rPr lang="ru-RU" sz="2500" dirty="0" smtClean="0"/>
              <a:t>. за 1 </a:t>
            </a:r>
            <a:r>
              <a:rPr lang="ru-RU" sz="2500" dirty="0" err="1" smtClean="0"/>
              <a:t>куб.см</a:t>
            </a:r>
            <a:r>
              <a:rPr lang="ru-RU" sz="2500" dirty="0" smtClean="0"/>
              <a:t>. детали.</a:t>
            </a:r>
          </a:p>
          <a:p>
            <a:pPr indent="719138" algn="just"/>
            <a:endParaRPr lang="ru-RU" sz="2500" dirty="0" smtClean="0"/>
          </a:p>
          <a:p>
            <a:pPr indent="719138" algn="just"/>
            <a:endParaRPr lang="ru-RU" sz="2500" dirty="0"/>
          </a:p>
          <a:p>
            <a:pPr indent="719138" algn="just"/>
            <a:r>
              <a:rPr lang="ru-RU" sz="2500" u="sng" dirty="0" smtClean="0"/>
              <a:t>Себестоимость:</a:t>
            </a:r>
            <a:r>
              <a:rPr lang="ru-RU" sz="2500" dirty="0" smtClean="0"/>
              <a:t> </a:t>
            </a:r>
          </a:p>
          <a:p>
            <a:pPr indent="719138" algn="just"/>
            <a:r>
              <a:rPr lang="ru-RU" sz="2500" dirty="0" smtClean="0"/>
              <a:t>не более 3 </a:t>
            </a:r>
            <a:r>
              <a:rPr lang="ru-RU" sz="2500" dirty="0" err="1" smtClean="0"/>
              <a:t>тыс.руб</a:t>
            </a:r>
            <a:r>
              <a:rPr lang="ru-RU" sz="2500" dirty="0" smtClean="0"/>
              <a:t>. за 1 </a:t>
            </a:r>
            <a:r>
              <a:rPr lang="ru-RU" sz="2500" dirty="0" err="1" smtClean="0"/>
              <a:t>куб.см.детали</a:t>
            </a:r>
            <a:r>
              <a:rPr lang="ru-RU" sz="2500" dirty="0" smtClean="0"/>
              <a:t>.</a:t>
            </a:r>
            <a:endParaRPr lang="ru-RU" sz="2500" dirty="0"/>
          </a:p>
          <a:p>
            <a:pPr indent="719138" algn="just"/>
            <a:endParaRPr lang="ru-RU" sz="2500" u="sng" dirty="0" smtClean="0"/>
          </a:p>
          <a:p>
            <a:pPr indent="719138" algn="just"/>
            <a:endParaRPr lang="ru-RU" sz="2500" u="sng" dirty="0"/>
          </a:p>
          <a:p>
            <a:pPr indent="719138" algn="just"/>
            <a:endParaRPr lang="ru-RU" sz="2500" u="sng" dirty="0" smtClean="0"/>
          </a:p>
          <a:p>
            <a:pPr indent="719138" algn="just"/>
            <a:endParaRPr lang="ru-RU" sz="2500" u="sng" dirty="0" smtClean="0"/>
          </a:p>
          <a:p>
            <a:pPr indent="350838" algn="just">
              <a:buFontTx/>
              <a:buChar char="-"/>
            </a:pPr>
            <a:endParaRPr lang="ru-RU" sz="2500" u="sng" dirty="0" smtClean="0"/>
          </a:p>
          <a:p>
            <a:pPr indent="350838" algn="just"/>
            <a:endParaRPr lang="ru-RU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dirty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508761" y="2391853"/>
            <a:ext cx="125120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41325" algn="l"/>
              </a:tabLst>
            </a:pPr>
            <a:r>
              <a:rPr lang="ru-RU" sz="2400" dirty="0" smtClean="0"/>
              <a:t>1.	</a:t>
            </a:r>
            <a:r>
              <a:rPr lang="ru-RU" sz="2400" dirty="0"/>
              <a:t>Р</a:t>
            </a:r>
            <a:r>
              <a:rPr lang="ru-RU" sz="2400" dirty="0" smtClean="0"/>
              <a:t>азработаны керамические </a:t>
            </a:r>
            <a:r>
              <a:rPr lang="ru-RU" sz="2400" dirty="0" err="1" smtClean="0"/>
              <a:t>фотоотверждаемые</a:t>
            </a:r>
            <a:r>
              <a:rPr lang="ru-RU" sz="2400" dirty="0" smtClean="0"/>
              <a:t> пасты </a:t>
            </a:r>
            <a:r>
              <a:rPr lang="ru-RU" sz="2400" dirty="0"/>
              <a:t>под 3Д </a:t>
            </a:r>
            <a:r>
              <a:rPr lang="ru-RU" sz="2400" dirty="0" smtClean="0"/>
              <a:t>принтеры. </a:t>
            </a:r>
          </a:p>
          <a:p>
            <a:pPr algn="just">
              <a:tabLst>
                <a:tab pos="441325" algn="l"/>
              </a:tabLst>
            </a:pPr>
            <a:endParaRPr lang="ru-RU" sz="2400" dirty="0"/>
          </a:p>
          <a:p>
            <a:pPr marL="457200" indent="-457200" algn="just">
              <a:buAutoNum type="arabicPeriod" startAt="2"/>
              <a:tabLst>
                <a:tab pos="441325" algn="l"/>
              </a:tabLst>
            </a:pPr>
            <a:r>
              <a:rPr lang="ru-RU" sz="2400" dirty="0" smtClean="0"/>
              <a:t>Разработаны технологии </a:t>
            </a:r>
            <a:r>
              <a:rPr lang="ru-RU" sz="2400" dirty="0"/>
              <a:t>твердофазного сращивания керамических изделий с использованием </a:t>
            </a:r>
            <a:r>
              <a:rPr lang="ru-RU" sz="2400" dirty="0" err="1" smtClean="0"/>
              <a:t>наноструктурированных</a:t>
            </a:r>
            <a:r>
              <a:rPr lang="ru-RU" sz="2400" dirty="0" smtClean="0"/>
              <a:t> </a:t>
            </a:r>
            <a:r>
              <a:rPr lang="ru-RU" sz="2400" dirty="0"/>
              <a:t>паст. </a:t>
            </a:r>
            <a:endParaRPr lang="ru-RU" sz="2400" dirty="0" smtClean="0"/>
          </a:p>
          <a:p>
            <a:pPr marL="457200" indent="-457200" algn="just">
              <a:buAutoNum type="arabicPeriod" startAt="2"/>
              <a:tabLst>
                <a:tab pos="441325" algn="l"/>
              </a:tabLst>
            </a:pPr>
            <a:endParaRPr lang="ru-RU" sz="2400" dirty="0"/>
          </a:p>
          <a:p>
            <a:pPr marL="457200" indent="-457200" algn="just">
              <a:buAutoNum type="arabicPeriod" startAt="2"/>
              <a:tabLst>
                <a:tab pos="441325" algn="l"/>
              </a:tabLst>
            </a:pPr>
            <a:r>
              <a:rPr lang="ru-RU" sz="2400" dirty="0" smtClean="0"/>
              <a:t>Разработана технология изготовления сложных </a:t>
            </a:r>
            <a:r>
              <a:rPr lang="ru-RU" sz="2400" dirty="0"/>
              <a:t>керамических изделий </a:t>
            </a:r>
            <a:r>
              <a:rPr lang="ru-RU" sz="2400" dirty="0" smtClean="0"/>
              <a:t>методом </a:t>
            </a:r>
            <a:r>
              <a:rPr lang="ru-RU" sz="2400" dirty="0"/>
              <a:t>объемной литографии. </a:t>
            </a:r>
            <a:r>
              <a:rPr lang="ru-RU" sz="2400" dirty="0" smtClean="0"/>
              <a:t>Точность деталей до 10 мкм, гладкость лучше 1 мкм. </a:t>
            </a:r>
          </a:p>
          <a:p>
            <a:pPr marL="457200" indent="-457200" algn="just">
              <a:buAutoNum type="arabicPeriod" startAt="2"/>
              <a:tabLst>
                <a:tab pos="441325" algn="l"/>
              </a:tabLst>
            </a:pPr>
            <a:endParaRPr lang="ru-RU" sz="2400" dirty="0"/>
          </a:p>
          <a:p>
            <a:pPr marL="457200" indent="-457200" algn="just">
              <a:buAutoNum type="arabicPeriod" startAt="2"/>
              <a:tabLst>
                <a:tab pos="441325" algn="l"/>
              </a:tabLst>
            </a:pPr>
            <a:r>
              <a:rPr lang="ru-RU" sz="2400" dirty="0" smtClean="0"/>
              <a:t>Разработана технология изготовления керамических деталей </a:t>
            </a:r>
            <a:r>
              <a:rPr lang="ru-RU" sz="2400" dirty="0"/>
              <a:t>с закладными </a:t>
            </a:r>
            <a:r>
              <a:rPr lang="ru-RU" sz="2400" dirty="0" smtClean="0"/>
              <a:t>элементами из </a:t>
            </a:r>
            <a:r>
              <a:rPr lang="ru-RU" sz="2400" dirty="0"/>
              <a:t>различных </a:t>
            </a:r>
            <a:r>
              <a:rPr lang="ru-RU" sz="2400" dirty="0" smtClean="0"/>
              <a:t>материалов.</a:t>
            </a:r>
          </a:p>
          <a:p>
            <a:pPr algn="just"/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Предложение для Партнера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2438400" y="3409639"/>
            <a:ext cx="10533232" cy="5502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endParaRPr lang="ru-RU" sz="800" dirty="0"/>
          </a:p>
          <a:p>
            <a:pPr lvl="0" algn="ctr">
              <a:lnSpc>
                <a:spcPct val="150000"/>
              </a:lnSpc>
            </a:pPr>
            <a:r>
              <a:rPr lang="ru-RU" sz="24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Потенциальные индустриальные партнеры:</a:t>
            </a:r>
          </a:p>
          <a:p>
            <a:pPr lvl="0" algn="ctr">
              <a:lnSpc>
                <a:spcPct val="150000"/>
              </a:lnSpc>
            </a:pPr>
            <a:endParaRPr lang="ru-RU" sz="2400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Отраслевой интегратор ООО «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Росатом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Аддитивные Технологии»; </a:t>
            </a:r>
          </a:p>
          <a:p>
            <a:pPr lvl="0"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НИЦ "Курчатовский институт" – ВИАМ;</a:t>
            </a:r>
          </a:p>
          <a:p>
            <a:pPr lvl="0">
              <a:lnSpc>
                <a:spcPct val="150000"/>
              </a:lnSpc>
            </a:pP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АО «Центр Аддитивных Технологий» ГК «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Ростех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».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Предлагаем:</a:t>
            </a:r>
          </a:p>
          <a:p>
            <a:pPr algn="just"/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Передача научно-технического задела на возмездной основе.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Выполнение функций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R&amp;D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центра индустриального партнера.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44040" y="2091409"/>
            <a:ext cx="11841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0838" algn="just">
              <a:lnSpc>
                <a:spcPct val="150000"/>
              </a:lnSpc>
            </a:pPr>
            <a:r>
              <a:rPr lang="ru-RU" sz="2400" dirty="0" smtClean="0"/>
              <a:t>Мы готовы развиваться </a:t>
            </a:r>
            <a:r>
              <a:rPr lang="ru-RU" sz="2400" dirty="0" smtClean="0"/>
              <a:t>под брендом Индустриального партнера в качестве его </a:t>
            </a:r>
            <a:r>
              <a:rPr lang="en-US" sz="2400" dirty="0" smtClean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R&amp;D </a:t>
            </a:r>
            <a:r>
              <a:rPr lang="ru-RU" sz="2400" dirty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2400" dirty="0" smtClean="0">
                <a:solidFill>
                  <a:srgbClr val="000034"/>
                </a:solidFill>
                <a:latin typeface="Arial" pitchFamily="34" charset="0"/>
                <a:cs typeface="Arial" pitchFamily="34" charset="0"/>
              </a:rPr>
              <a:t>центра по направлению.</a:t>
            </a:r>
            <a:endParaRPr lang="ru-RU" sz="2400" dirty="0" smtClean="0"/>
          </a:p>
          <a:p>
            <a:pPr indent="350838" algn="just"/>
            <a:endParaRPr lang="ru-RU" sz="24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0838" algn="just"/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  <p:sp>
        <p:nvSpPr>
          <p:cNvPr id="219" name="Google Shape;219;p21"/>
          <p:cNvSpPr txBox="1">
            <a:spLocks noGrp="1"/>
          </p:cNvSpPr>
          <p:nvPr>
            <p:ph type="ctrTitle"/>
          </p:nvPr>
        </p:nvSpPr>
        <p:spPr>
          <a:xfrm>
            <a:off x="790800" y="383500"/>
            <a:ext cx="88017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C515654-3669-4777-9549-7F67CFC723E1}"/>
              </a:ext>
            </a:extLst>
          </p:cNvPr>
          <p:cNvSpPr/>
          <p:nvPr/>
        </p:nvSpPr>
        <p:spPr>
          <a:xfrm>
            <a:off x="790800" y="2158948"/>
            <a:ext cx="1351205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dirty="0">
                <a:latin typeface="Arial" panose="020B0604020202020204" pitchFamily="34" charset="0"/>
              </a:rPr>
              <a:t>       Интеллектуальная собственность по проекту, включая сведения о результатах научных исследований, техническая и технологическая документация, сведения о технологии изготовления и конструктивных особенностях опытных образцов, результаты опытов и испытаний, методики, материалы исследования применяемых технологий и технологических процессов, охраняется в </a:t>
            </a:r>
            <a:r>
              <a:rPr lang="ru-RU" sz="2500" dirty="0" smtClean="0">
                <a:latin typeface="Arial" panose="020B0604020202020204" pitchFamily="34" charset="0"/>
              </a:rPr>
              <a:t>режиме </a:t>
            </a:r>
            <a:r>
              <a:rPr lang="ru-RU" sz="2500" dirty="0" smtClean="0"/>
              <a:t>ноу-хау.</a:t>
            </a:r>
            <a:endParaRPr lang="ru-RU" sz="2500" dirty="0"/>
          </a:p>
          <a:p>
            <a:pPr algn="just"/>
            <a:endParaRPr lang="ru-RU" sz="2500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 amt="5000"/>
          </a:blip>
          <a:srcRect/>
          <a:stretch/>
        </p:blipFill>
        <p:spPr>
          <a:xfrm rot="10800000">
            <a:off x="5406187" y="2391854"/>
            <a:ext cx="9271002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31613" y="103378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5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ctrTitle"/>
          </p:nvPr>
        </p:nvSpPr>
        <p:spPr>
          <a:xfrm>
            <a:off x="790799" y="383500"/>
            <a:ext cx="7845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9681537" y="9613336"/>
            <a:ext cx="5437802" cy="50924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1145100" y="2469350"/>
            <a:ext cx="132342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</a:rPr>
              <a:t>Ключевые члены вашей команды (CEO, CTO и СMO), ключевой опыт и компетенции. </a:t>
            </a:r>
            <a:r>
              <a:rPr lang="ru-RU" sz="2500" b="1">
                <a:solidFill>
                  <a:schemeClr val="lt1"/>
                </a:solidFill>
              </a:rPr>
              <a:t>(удалить это после заполнения слайда)</a:t>
            </a:r>
            <a:endParaRPr sz="2500" b="1" i="0" u="none" strike="noStrike" cap="none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4294967295"/>
          </p:nvPr>
        </p:nvSpPr>
        <p:spPr>
          <a:xfrm>
            <a:off x="786267" y="6139964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buNone/>
            </a:pPr>
            <a:r>
              <a:rPr lang="ru-RU" sz="1800" dirty="0" smtClean="0"/>
              <a:t>Руководитель проекта           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  <a:r>
              <a:rPr lang="ru-RU" sz="1800" dirty="0" smtClean="0"/>
              <a:t>                                                       </a:t>
            </a:r>
          </a:p>
          <a:p>
            <a:pPr marL="0" indent="0" algn="just">
              <a:buNone/>
            </a:pPr>
            <a:r>
              <a:rPr lang="ru-RU" sz="1800" dirty="0" smtClean="0"/>
              <a:t>Автор 8 патентов, которые внедрены и используются в приборостроении гражданского и военного назначения.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4294967295"/>
          </p:nvPr>
        </p:nvSpPr>
        <p:spPr>
          <a:xfrm>
            <a:off x="766812" y="5768639"/>
            <a:ext cx="3109500" cy="534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Темкин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 Вячеслав Витальевич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4294967295"/>
          </p:nvPr>
        </p:nvSpPr>
        <p:spPr>
          <a:xfrm>
            <a:off x="4281962" y="6139963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Научный руководитель проекта</a:t>
            </a:r>
          </a:p>
          <a:p>
            <a:pPr marL="0" indent="0" algn="just">
              <a:buNone/>
            </a:pPr>
            <a:r>
              <a:rPr lang="ru-RU" sz="1800" dirty="0" smtClean="0"/>
              <a:t>Автор более 150 научных публикаций. Автор более 50 патентов, которые внедрены и используются как в космической технике, так и в приборах медицинского и научного применения.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78" name="Google Shape;278;p25"/>
          <p:cNvSpPr txBox="1">
            <a:spLocks noGrp="1"/>
          </p:cNvSpPr>
          <p:nvPr>
            <p:ph type="body" idx="4294967295"/>
          </p:nvPr>
        </p:nvSpPr>
        <p:spPr>
          <a:xfrm>
            <a:off x="4281962" y="576863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err="1" smtClean="0"/>
              <a:t>Певгов</a:t>
            </a:r>
            <a:r>
              <a:rPr lang="ru-RU" sz="1800" b="1" dirty="0" smtClean="0"/>
              <a:t> 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Вячеслав Геннадьевич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sp>
        <p:nvSpPr>
          <p:cNvPr id="279" name="Google Shape;279;p25"/>
          <p:cNvSpPr txBox="1">
            <a:spLocks noGrp="1"/>
          </p:cNvSpPr>
          <p:nvPr>
            <p:ph type="body" idx="4294967295"/>
          </p:nvPr>
        </p:nvSpPr>
        <p:spPr>
          <a:xfrm>
            <a:off x="7758201" y="6151350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Технический руководитель проекта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4294967295"/>
          </p:nvPr>
        </p:nvSpPr>
        <p:spPr>
          <a:xfrm>
            <a:off x="7758201" y="5760569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Смирнов 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ru-RU" sz="1800" b="1" dirty="0" smtClean="0"/>
              <a:t>Дмитрий Николаевич</a:t>
            </a:r>
            <a:endParaRPr sz="1800" b="1" dirty="0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4294967295"/>
          </p:nvPr>
        </p:nvSpPr>
        <p:spPr>
          <a:xfrm>
            <a:off x="11225657" y="6147712"/>
            <a:ext cx="31095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Руководитель группы            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1800" dirty="0" smtClean="0"/>
              <a:t>Автор 2 патентов, которые внедрены и используются в приборостроении гражданского назначения.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200" dirty="0"/>
          </a:p>
        </p:txBody>
      </p:sp>
      <p:sp>
        <p:nvSpPr>
          <p:cNvPr id="284" name="Google Shape;284;p25"/>
          <p:cNvSpPr txBox="1">
            <a:spLocks noGrp="1"/>
          </p:cNvSpPr>
          <p:nvPr>
            <p:ph type="body" idx="4294967295"/>
          </p:nvPr>
        </p:nvSpPr>
        <p:spPr>
          <a:xfrm>
            <a:off x="11245112" y="5737477"/>
            <a:ext cx="3109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err="1" smtClean="0"/>
              <a:t>Горелкина</a:t>
            </a:r>
            <a:r>
              <a:rPr lang="ru-RU" sz="1800" b="1" dirty="0" smtClean="0"/>
              <a:t> </a:t>
            </a:r>
          </a:p>
          <a:p>
            <a:pPr marL="12700" indent="0">
              <a:spcBef>
                <a:spcPts val="0"/>
              </a:spcBef>
              <a:buSzPts val="2300"/>
              <a:buNone/>
            </a:pPr>
            <a:r>
              <a:rPr lang="ru-RU" sz="1800" b="1" dirty="0" smtClean="0"/>
              <a:t>Екатерина Николаевна</a:t>
            </a: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400" b="1" dirty="0"/>
          </a:p>
        </p:txBody>
      </p:sp>
      <p:pic>
        <p:nvPicPr>
          <p:cNvPr id="29" name="Рисунок 28" descr="Темкин В.В.(3,5х4,5).jpg"/>
          <p:cNvPicPr>
            <a:picLocks noGrp="1" noChangeAspect="1"/>
          </p:cNvPicPr>
          <p:nvPr>
            <p:ph type="pic" idx="2"/>
          </p:nvPr>
        </p:nvPicPr>
        <p:blipFill>
          <a:blip r:embed="rId5"/>
          <a:srcRect t="12378" b="12378"/>
          <a:stretch>
            <a:fillRect/>
          </a:stretch>
        </p:blipFill>
        <p:spPr>
          <a:xfrm>
            <a:off x="881063" y="3892550"/>
            <a:ext cx="2998787" cy="3000375"/>
          </a:xfrm>
        </p:spPr>
      </p:pic>
      <p:pic>
        <p:nvPicPr>
          <p:cNvPr id="30" name="Рисунок 1"/>
          <p:cNvPicPr>
            <a:picLocks noChangeAspect="1" noChangeArrowheads="1"/>
          </p:cNvPicPr>
          <p:nvPr/>
        </p:nvPicPr>
        <p:blipFill>
          <a:blip r:embed="rId6"/>
          <a:srcRect t="6046" b="6046"/>
          <a:stretch>
            <a:fillRect/>
          </a:stretch>
        </p:blipFill>
        <p:spPr bwMode="auto">
          <a:xfrm>
            <a:off x="4363293" y="2432183"/>
            <a:ext cx="2993628" cy="2995849"/>
          </a:xfrm>
          <a:prstGeom prst="rect">
            <a:avLst/>
          </a:prstGeom>
          <a:noFill/>
        </p:spPr>
      </p:pic>
      <p:pic>
        <p:nvPicPr>
          <p:cNvPr id="31" name="Рисунок 30" descr="Темкин В.В.(3,5х4,5).jpg"/>
          <p:cNvPicPr>
            <a:picLocks noChangeAspect="1"/>
          </p:cNvPicPr>
          <p:nvPr/>
        </p:nvPicPr>
        <p:blipFill>
          <a:blip r:embed="rId5"/>
          <a:srcRect t="12370" b="12370"/>
          <a:stretch>
            <a:fillRect/>
          </a:stretch>
        </p:blipFill>
        <p:spPr>
          <a:xfrm>
            <a:off x="836983" y="2471095"/>
            <a:ext cx="2974187" cy="2976394"/>
          </a:xfrm>
          <a:prstGeom prst="rect">
            <a:avLst/>
          </a:prstGeom>
        </p:spPr>
      </p:pic>
      <p:pic>
        <p:nvPicPr>
          <p:cNvPr id="33" name="Рисунок 32" descr="фото.jpg"/>
          <p:cNvPicPr>
            <a:picLocks noChangeAspect="1"/>
          </p:cNvPicPr>
          <p:nvPr/>
        </p:nvPicPr>
        <p:blipFill>
          <a:blip r:embed="rId7"/>
          <a:srcRect t="10342" b="10342"/>
          <a:stretch>
            <a:fillRect/>
          </a:stretch>
        </p:blipFill>
        <p:spPr>
          <a:xfrm>
            <a:off x="11252924" y="2373819"/>
            <a:ext cx="3013068" cy="3015304"/>
          </a:xfrm>
          <a:prstGeom prst="rect">
            <a:avLst/>
          </a:prstGeom>
        </p:spPr>
      </p:pic>
      <p:pic>
        <p:nvPicPr>
          <p:cNvPr id="34" name="Рисунок 33" descr="Смирнов Д.Н..jpg"/>
          <p:cNvPicPr>
            <a:picLocks noChangeAspect="1"/>
          </p:cNvPicPr>
          <p:nvPr/>
        </p:nvPicPr>
        <p:blipFill>
          <a:blip r:embed="rId8"/>
          <a:srcRect t="11074" b="11074"/>
          <a:stretch>
            <a:fillRect/>
          </a:stretch>
        </p:blipFill>
        <p:spPr>
          <a:xfrm>
            <a:off x="7748517" y="2393004"/>
            <a:ext cx="3010513" cy="301274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>
            <a:spLocks noGrp="1"/>
          </p:cNvSpPr>
          <p:nvPr>
            <p:ph type="sldNum" idx="12"/>
          </p:nvPr>
        </p:nvSpPr>
        <p:spPr>
          <a:xfrm>
            <a:off x="11303479" y="10122573"/>
            <a:ext cx="34020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13</a:t>
            </a:fld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title" idx="4294967295"/>
          </p:nvPr>
        </p:nvSpPr>
        <p:spPr>
          <a:xfrm>
            <a:off x="681709" y="4313169"/>
            <a:ext cx="73203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/>
              <a:t>Контакты</a:t>
            </a:r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ctrTitle" idx="4294967295"/>
          </p:nvPr>
        </p:nvSpPr>
        <p:spPr>
          <a:xfrm>
            <a:off x="693550" y="534376"/>
            <a:ext cx="99351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sz="8500" i="0" u="none" strike="noStrike" cap="none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6"/>
          <p:cNvSpPr txBox="1"/>
          <p:nvPr/>
        </p:nvSpPr>
        <p:spPr>
          <a:xfrm>
            <a:off x="693550" y="3084113"/>
            <a:ext cx="65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600" i="0" u="none" strike="noStrike" cap="none">
                <a:solidFill>
                  <a:srgbClr val="3622C1"/>
                </a:solidFill>
                <a:latin typeface="Arial Black"/>
                <a:ea typeface="Arial Black"/>
                <a:cs typeface="Arial Black"/>
                <a:sym typeface="Arial Black"/>
              </a:rPr>
              <a:t>Технологии, которые работают</a:t>
            </a:r>
            <a:endParaRPr sz="2600" i="0" u="none" strike="noStrike" cap="none">
              <a:solidFill>
                <a:srgbClr val="3622C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293" name="Google Shape;293;p26"/>
          <p:cNvGraphicFramePr/>
          <p:nvPr>
            <p:extLst>
              <p:ext uri="{D42A27DB-BD31-4B8C-83A1-F6EECF244321}">
                <p14:modId xmlns:p14="http://schemas.microsoft.com/office/powerpoint/2010/main" val="673291511"/>
              </p:ext>
            </p:extLst>
          </p:nvPr>
        </p:nvGraphicFramePr>
        <p:xfrm>
          <a:off x="790575" y="6886900"/>
          <a:ext cx="5863725" cy="2082710"/>
        </p:xfrm>
        <a:graphic>
          <a:graphicData uri="http://schemas.openxmlformats.org/drawingml/2006/table">
            <a:tbl>
              <a:tblPr>
                <a:noFill/>
                <a:tableStyleId>{5B2E13A2-21F0-498D-9D80-8EF4AEAD761E}</a:tableStyleId>
              </a:tblPr>
              <a:tblGrid>
                <a:gridCol w="1886400"/>
                <a:gridCol w="3977325"/>
              </a:tblGrid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Arial"/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Телефон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>
                          <a:solidFill>
                            <a:schemeClr val="dk1"/>
                          </a:solidFill>
                        </a:rPr>
                        <a:t>+7 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(906) 666-66-38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90500" lvl="0" indent="-190500" algn="l" rtl="0">
                        <a:lnSpc>
                          <a:spcPct val="242222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>
                          <a:solidFill>
                            <a:schemeClr val="dk1"/>
                          </a:solidFill>
                        </a:rPr>
                        <a:t>email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714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 smtClean="0">
                          <a:solidFill>
                            <a:schemeClr val="dk1"/>
                          </a:solidFill>
                        </a:rPr>
                        <a:t>v.v.temkin</a:t>
                      </a:r>
                      <a:r>
                        <a:rPr lang="ru-RU" sz="2300" dirty="0" smtClean="0">
                          <a:solidFill>
                            <a:schemeClr val="dk1"/>
                          </a:solidFill>
                        </a:rPr>
                        <a:t>@</a:t>
                      </a:r>
                      <a:r>
                        <a:rPr lang="en-US" sz="2300" dirty="0" smtClean="0">
                          <a:solidFill>
                            <a:schemeClr val="dk1"/>
                          </a:solidFill>
                        </a:rPr>
                        <a:t>bk.ru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000035">
      <a:dk1>
        <a:srgbClr val="000034"/>
      </a:dk1>
      <a:lt1>
        <a:srgbClr val="FFFFFF"/>
      </a:lt1>
      <a:dk2>
        <a:srgbClr val="3622C1"/>
      </a:dk2>
      <a:lt2>
        <a:srgbClr val="FAFAFA"/>
      </a:lt2>
      <a:accent1>
        <a:srgbClr val="3622C1"/>
      </a:accent1>
      <a:accent2>
        <a:srgbClr val="009CEA"/>
      </a:accent2>
      <a:accent3>
        <a:srgbClr val="BC00EC"/>
      </a:accent3>
      <a:accent4>
        <a:srgbClr val="00B9FF"/>
      </a:accent4>
      <a:accent5>
        <a:srgbClr val="6BD3C0"/>
      </a:accent5>
      <a:accent6>
        <a:srgbClr val="5959FD"/>
      </a:accent6>
      <a:hlink>
        <a:srgbClr val="5959F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598</Words>
  <Application>Microsoft Office PowerPoint</Application>
  <PresentationFormat>Произвольный</PresentationFormat>
  <Paragraphs>152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Arial Black</vt:lpstr>
      <vt:lpstr>Calibri</vt:lpstr>
      <vt:lpstr>2_Тема Office</vt:lpstr>
      <vt:lpstr>Архипелаг 2022: #НастоящееБудущее</vt:lpstr>
      <vt:lpstr>Проблема</vt:lpstr>
      <vt:lpstr>Решение</vt:lpstr>
      <vt:lpstr>Продукт</vt:lpstr>
      <vt:lpstr>Конкуренты</vt:lpstr>
      <vt:lpstr>Рынок</vt:lpstr>
      <vt:lpstr>Рынок</vt:lpstr>
      <vt:lpstr>Бизнес-модель</vt:lpstr>
      <vt:lpstr>Текущие результаты</vt:lpstr>
      <vt:lpstr>Предложение для Партнера</vt:lpstr>
      <vt:lpstr>Интеллектуальная собственность</vt:lpstr>
      <vt:lpstr>Команда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Вячеслав</dc:creator>
  <cp:lastModifiedBy>Екатерина Горелкина</cp:lastModifiedBy>
  <cp:revision>33</cp:revision>
  <dcterms:modified xsi:type="dcterms:W3CDTF">2022-07-14T06:38:25Z</dcterms:modified>
</cp:coreProperties>
</file>