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iWNoTJ2H4omQU2P/a6aE3GPn018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7E0BEEA-FF5F-41E4-9488-C849B73081C2}">
  <a:tblStyle styleId="{77E0BEEA-FF5F-41E4-9488-C849B73081C2}" styleName="Table_0">
    <a:wholeTbl>
      <a:tcTxStyle b="off" i="off">
        <a:font>
          <a:latin typeface="Gilroy"/>
          <a:ea typeface="Gilroy"/>
          <a:cs typeface="Gilroy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 b="off" i="off"/>
      <a:tcStyle>
        <a:tcBdr/>
        <a:fill>
          <a:solidFill>
            <a:srgbClr val="F2F8F9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F2F8F9"/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Gilroy"/>
          <a:ea typeface="Gilroy"/>
          <a:cs typeface="Gilroy"/>
        </a:font>
        <a:schemeClr val="lt1"/>
      </a:tcTxStyle>
      <a:tcStyle>
        <a:tcBdr/>
        <a:fill>
          <a:solidFill>
            <a:schemeClr val="accent5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041F4800-0B02-49B6-8CB5-446F473F535A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278" y="22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26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" name="Google Shape;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6" name="Google Shape;5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5" name="Google Shape;6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6" name="Google Shape;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3" name="Google Shape;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7" name="Google Shape;9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4" name="Google Shape;1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1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21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5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7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0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0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0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0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0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0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0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0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0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0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0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0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0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0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0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-75960"/>
            <a:ext cx="12251468" cy="689244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"/>
          <p:cNvSpPr txBox="1"/>
          <p:nvPr/>
        </p:nvSpPr>
        <p:spPr>
          <a:xfrm>
            <a:off x="418116" y="2008787"/>
            <a:ext cx="8820600" cy="11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 b="1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ВЕНДИНГОВЫЙ АППАРАТ ПО РАСПЫЛЕНИЮ ПАРФЮМА</a:t>
            </a:r>
            <a:endParaRPr sz="3400" b="1" i="0" u="none" strike="noStrike" cap="non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4" name="Google Shape;4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75920" y="4265874"/>
            <a:ext cx="1191625" cy="1971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"/>
          <p:cNvSpPr txBox="1"/>
          <p:nvPr/>
        </p:nvSpPr>
        <p:spPr>
          <a:xfrm>
            <a:off x="360040" y="332656"/>
            <a:ext cx="84723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" name="Google Shape;5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2"/>
          <p:cNvSpPr txBox="1"/>
          <p:nvPr/>
        </p:nvSpPr>
        <p:spPr>
          <a:xfrm>
            <a:off x="360050" y="995625"/>
            <a:ext cx="6969600" cy="46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●"/>
            </a:pPr>
            <a:r>
              <a:rPr lang="en-US" sz="16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Возможность выбирать и использовать любимые запахи в </a:t>
            </a:r>
            <a:endParaRPr sz="16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различных ситуациях, где обычно они не доступны. Данный вендинг станет востребованным в фитнес центрах, гостиницах, банях/саунах, просто на самых популярных улицах города. </a:t>
            </a:r>
            <a:endParaRPr sz="16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●"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Удобство использования. </a:t>
            </a:r>
            <a:endParaRPr sz="16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Вендинговый аппарат для распыления </a:t>
            </a:r>
            <a:endParaRPr sz="16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духов обеспечит быстрый и легкий доступ к любимым ароматам, избавляя от необходимости открывать флакон и тратить время и деньги на поиски ароматического спрея.</a:t>
            </a:r>
            <a:endParaRPr sz="16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●"/>
            </a:pPr>
            <a:r>
              <a:rPr lang="en-US" sz="16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Экономия времени и денег</a:t>
            </a:r>
            <a:endParaRPr sz="16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Использование аппарата позволяет избежать ненужных затрат на покупку духов и их упаковку, что значительно снижает расходы.</a:t>
            </a:r>
            <a:endParaRPr sz="16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●"/>
            </a:pPr>
            <a:r>
              <a:rPr lang="en-US" sz="16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Повышение уровня сервиса</a:t>
            </a:r>
            <a:endParaRPr sz="16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Предоставление клиентам возможности быстро и легко воспользоваться услугой ароматизации создаст положительное впечатление о заведении и способствует повышению лояльности клиентов.</a:t>
            </a:r>
            <a:endParaRPr sz="16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3" name="Google Shape;53;p2"/>
          <p:cNvPicPr preferRelativeResize="0"/>
          <p:nvPr/>
        </p:nvPicPr>
        <p:blipFill rotWithShape="1">
          <a:blip r:embed="rId4">
            <a:alphaModFix/>
          </a:blip>
          <a:srcRect l="11285" t="-2218" r="11990"/>
          <a:stretch/>
        </p:blipFill>
        <p:spPr>
          <a:xfrm>
            <a:off x="7329650" y="995637"/>
            <a:ext cx="3908598" cy="433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"/>
          <p:cNvSpPr txBox="1"/>
          <p:nvPr/>
        </p:nvSpPr>
        <p:spPr>
          <a:xfrm>
            <a:off x="6199050" y="670447"/>
            <a:ext cx="4697700" cy="2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3"/>
          <p:cNvSpPr txBox="1"/>
          <p:nvPr/>
        </p:nvSpPr>
        <p:spPr>
          <a:xfrm>
            <a:off x="180350" y="127500"/>
            <a:ext cx="109062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3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проблемы и способы их решения</a:t>
            </a:r>
            <a:r>
              <a:rPr lang="en-US" sz="3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3"/>
          <p:cNvSpPr txBox="1"/>
          <p:nvPr/>
        </p:nvSpPr>
        <p:spPr>
          <a:xfrm>
            <a:off x="180350" y="850800"/>
            <a:ext cx="7101600" cy="61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После занятий в фитнес-студии вас ожидает деловая встреча или романтическое свидание. Не всегда есть возможность взять с собой любимый парфюм. Аппарат по распылению одноразовой порции аромата решит эту проблему.</a:t>
            </a:r>
            <a:endParaRPr sz="16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Это позволит вам сэкономить средства и насладиться изысканным запахом без лишних затрат. Если у вас нет возможности приобрести дорогой парфюм, вы всегда можете воспользоваться аппаратом и создать свежий и элегантный образ. </a:t>
            </a:r>
            <a:endParaRPr sz="16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Проект представляет собой инновационное решение, направленное на:</a:t>
            </a:r>
            <a:endParaRPr sz="16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Оптимизацию расходов при приобретении парфюмерной продукции</a:t>
            </a:r>
            <a:endParaRPr sz="16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Получение легкого доступа к парфюму в командировках, банях, саунах или фитнес студиях. </a:t>
            </a:r>
            <a:endParaRPr sz="16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Теперь нет необходимости приобретать дорогостоящие брендовые ароматы в полном объёме — можно использовать их по мере необходимости, что значительно снижает затраты.</a:t>
            </a:r>
            <a:endParaRPr sz="16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Кроме того, проект предоставляет возможность тем, кто не может взять свой любимый аромат с собой в командировку, баню, сауну или на фитнес, воспользоваться им в нужный момент.</a:t>
            </a:r>
            <a:endParaRPr sz="16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22860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2" name="Google Shape;62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18600" y="981075"/>
            <a:ext cx="3808700" cy="481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"/>
          <p:cNvSpPr txBox="1"/>
          <p:nvPr/>
        </p:nvSpPr>
        <p:spPr>
          <a:xfrm>
            <a:off x="508515" y="247281"/>
            <a:ext cx="84723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4"/>
          <p:cNvSpPr txBox="1"/>
          <p:nvPr/>
        </p:nvSpPr>
        <p:spPr>
          <a:xfrm>
            <a:off x="508525" y="3002975"/>
            <a:ext cx="5354100" cy="18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 часто вы забывали взять духи с собой в командировку или не имели возможности воспользоваться ими после тренировки  фитнес-зале? </a:t>
            </a:r>
            <a:endParaRPr sz="23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0" name="Google Shape;7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09625" y="3113625"/>
            <a:ext cx="5261416" cy="322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4"/>
          <p:cNvSpPr txBox="1"/>
          <p:nvPr/>
        </p:nvSpPr>
        <p:spPr>
          <a:xfrm>
            <a:off x="207750" y="1640575"/>
            <a:ext cx="28476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4"/>
          <p:cNvSpPr txBox="1"/>
          <p:nvPr/>
        </p:nvSpPr>
        <p:spPr>
          <a:xfrm>
            <a:off x="508525" y="777675"/>
            <a:ext cx="10647900" cy="16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b="1">
                <a:solidFill>
                  <a:srgbClr val="1F1F1F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 2022 году россияне купили 85,5 млн флаконов парфюмерной продукции, что почти на 28% больше, чем годом ранее, когда объем рынка измерялся 67 млн штук. Об этом свидетельствуют оператора системы маркировки «Честный знак». В деньгах продажи парфюмерии за это время выросли на 30,1%, до </a:t>
            </a:r>
            <a:r>
              <a:rPr lang="en-US" sz="2200" b="1">
                <a:solidFill>
                  <a:srgbClr val="040C2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142,9 млрд рублей</a:t>
            </a:r>
            <a:r>
              <a:rPr lang="en-US" sz="2200" b="1">
                <a:solidFill>
                  <a:srgbClr val="1F1F1F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7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" name="Google Shape;73;p4"/>
          <p:cNvSpPr txBox="1"/>
          <p:nvPr/>
        </p:nvSpPr>
        <p:spPr>
          <a:xfrm>
            <a:off x="-804250" y="-1267300"/>
            <a:ext cx="102300" cy="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7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5"/>
          <p:cNvSpPr txBox="1"/>
          <p:nvPr/>
        </p:nvSpPr>
        <p:spPr>
          <a:xfrm>
            <a:off x="400050" y="911675"/>
            <a:ext cx="10401300" cy="52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рассматриваем перспективы развития вендинговой сети как в сфере B2B, так и в сегменте B2C.</a:t>
            </a:r>
            <a:endParaRPr sz="22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первом варианте подразумевается аренда автомата с его обслуживанием для коммерческих организаций:  рестораны, гостиницы, бары, сауны, фитнес-студии и т. д.</a:t>
            </a:r>
            <a:endParaRPr sz="22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 втором, мы планируем самостоятельное размещение аппарата (с заключением договора с муниципалитетом либо коммерческими предприятиями на размещение аппарата на фасадной части зданий) на оживленных улицах города. </a:t>
            </a:r>
            <a:endParaRPr sz="22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будущем мы планируем разработать, спроектировать и разместить заказы на производство подобных аппаратов под собственным брендом. </a:t>
            </a:r>
            <a:endParaRPr sz="22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"/>
          <p:cNvSpPr txBox="1"/>
          <p:nvPr/>
        </p:nvSpPr>
        <p:spPr>
          <a:xfrm>
            <a:off x="365061" y="980728"/>
            <a:ext cx="9115200" cy="25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Придумана концепция и есть понимание MVP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Собрана команда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Проанализированы конкуренты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Исследован рынок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>
              <a:solidFill>
                <a:srgbClr val="1E10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7"/>
          <p:cNvSpPr txBox="1"/>
          <p:nvPr/>
        </p:nvSpPr>
        <p:spPr>
          <a:xfrm>
            <a:off x="628775" y="1189300"/>
            <a:ext cx="92463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Times New Roman"/>
                <a:ea typeface="Times New Roman"/>
                <a:cs typeface="Times New Roman"/>
                <a:sym typeface="Times New Roman"/>
              </a:rPr>
              <a:t>Бородкин Дмитрий. </a:t>
            </a:r>
            <a:endParaRPr sz="3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Times New Roman"/>
                <a:ea typeface="Times New Roman"/>
                <a:cs typeface="Times New Roman"/>
                <a:sym typeface="Times New Roman"/>
              </a:rPr>
              <a:t>Арсения </a:t>
            </a:r>
            <a:endParaRPr sz="3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8"/>
          <p:cNvSpPr txBox="1"/>
          <p:nvPr/>
        </p:nvSpPr>
        <p:spPr>
          <a:xfrm>
            <a:off x="519800" y="1094025"/>
            <a:ext cx="10401300" cy="30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считаем, что наиболее подходящим местом для запуска нашего стартапа станет улица Навагинская — одна из самых посещаемых туристических улиц Сочи. </a:t>
            </a:r>
            <a:endParaRPr sz="20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дальнейшем мы планируем расширить присутствие аппаратов в самых проходимых точках города, а так же зайти в сектор  B2B. </a:t>
            </a:r>
            <a:endParaRPr sz="20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Планируем оптимизацию  расходов на закупку и обслуживание оборудования засчет размещения заказов на производства оборудования под собственным брендом. 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9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9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9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9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9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9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9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9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9"/>
          <p:cNvSpPr txBox="1"/>
          <p:nvPr/>
        </p:nvSpPr>
        <p:spPr>
          <a:xfrm>
            <a:off x="532009" y="4654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lang="en-US" sz="69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8 888 888 88 88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9"/>
          <p:cNvPicPr preferRelativeResize="0"/>
          <p:nvPr/>
        </p:nvPicPr>
        <p:blipFill rotWithShape="1">
          <a:blip r:embed="rId8">
            <a:alphaModFix/>
          </a:blip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3688" y="4565448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548</Words>
  <Application>Microsoft Office PowerPoint</Application>
  <PresentationFormat>Широкоэкранный</PresentationFormat>
  <Paragraphs>45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Mikely</dc:creator>
  <cp:lastModifiedBy>Anna</cp:lastModifiedBy>
  <cp:revision>1</cp:revision>
  <dcterms:created xsi:type="dcterms:W3CDTF">2022-11-28T09:29:04Z</dcterms:created>
  <dcterms:modified xsi:type="dcterms:W3CDTF">2024-11-01T12:41:20Z</dcterms:modified>
</cp:coreProperties>
</file>