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6DA210-FB5B-4158-B5E0-FEB733F419BA}">
  <a:tblStyle styleId="{616DA210-FB5B-4158-B5E0-FEB733F419BA}" styleName="Светлый стиль 3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band2V>
      <a:tcStyle>
        <a:tcBdr/>
        <a:fill>
          <a:solidFill>
            <a:schemeClr val="tx1">
              <a:alpha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tx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5400">
              <a:solidFill>
                <a:schemeClr val="tx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Доли в обороте</a:t>
            </a:r>
          </a:p>
        </c:rich>
      </c:tx>
      <c:layout>
        <c:manualLayout>
          <c:xMode val="edge"/>
          <c:yMode val="edge"/>
          <c:x val="0.3768383807522247"/>
          <c:y val="5.70135807546493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9793999999999998E-2"/>
          <c:y val="0.38882299999999997"/>
          <c:w val="0.925875"/>
          <c:h val="0.5463630000000000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Лист1!$I$3</c:f>
              <c:strCache>
                <c:ptCount val="1"/>
                <c:pt idx="0">
                  <c:v>DDP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Лист1!$H$4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Лист1!$I$4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2C-406A-8093-1F7AA537AA0F}"/>
            </c:ext>
          </c:extLst>
        </c:ser>
        <c:ser>
          <c:idx val="1"/>
          <c:order val="1"/>
          <c:tx>
            <c:strRef>
              <c:f>Лист1!$J$3</c:f>
              <c:strCache>
                <c:ptCount val="1"/>
                <c:pt idx="0">
                  <c:v>отдел продаж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Лист1!$H$4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Лист1!$J$4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2C-406A-8093-1F7AA537AA0F}"/>
            </c:ext>
          </c:extLst>
        </c:ser>
        <c:ser>
          <c:idx val="2"/>
          <c:order val="2"/>
          <c:tx>
            <c:strRef>
              <c:f>Лист1!$K$3</c:f>
              <c:strCache>
                <c:ptCount val="1"/>
                <c:pt idx="0">
                  <c:v>маркетинг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Лист1!$H$4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Лист1!$K$4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2C-406A-8093-1F7AA537AA0F}"/>
            </c:ext>
          </c:extLst>
        </c:ser>
        <c:ser>
          <c:idx val="3"/>
          <c:order val="3"/>
          <c:tx>
            <c:strRef>
              <c:f>Лист1!$L$3</c:f>
              <c:strCache>
                <c:ptCount val="1"/>
                <c:pt idx="0">
                  <c:v>инструменты продаж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Лист1!$H$4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Лист1!$L$4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2C-406A-8093-1F7AA537AA0F}"/>
            </c:ext>
          </c:extLst>
        </c:ser>
        <c:ser>
          <c:idx val="4"/>
          <c:order val="4"/>
          <c:tx>
            <c:strRef>
              <c:f>Лист1!$M$3</c:f>
              <c:strCache>
                <c:ptCount val="1"/>
                <c:pt idx="0">
                  <c:v>налоги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Лист1!$H$4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Лист1!$M$4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2C-406A-8093-1F7AA537AA0F}"/>
            </c:ext>
          </c:extLst>
        </c:ser>
        <c:ser>
          <c:idx val="5"/>
          <c:order val="5"/>
          <c:tx>
            <c:strRef>
              <c:f>Лист1!$N$3</c:f>
              <c:strCache>
                <c:ptCount val="1"/>
                <c:pt idx="0">
                  <c:v>прибыль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Лист1!$H$4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Лист1!$N$4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2C-406A-8093-1F7AA537AA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77863680"/>
        <c:axId val="177903872"/>
      </c:barChart>
      <c:catAx>
        <c:axId val="1778636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177903872"/>
        <c:crosses val="autoZero"/>
        <c:auto val="1"/>
        <c:lblAlgn val="ctr"/>
        <c:lblOffset val="100"/>
        <c:noMultiLvlLbl val="0"/>
      </c:catAx>
      <c:valAx>
        <c:axId val="1779038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778636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2253500000000001"/>
          <c:y val="0.13000400000000001"/>
          <c:w val="0.82552599999999998"/>
          <c:h val="0.288297000000000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793999999999998E-2"/>
          <c:y val="0.38882299999999997"/>
          <c:w val="0.925875"/>
          <c:h val="0.54636300000000004"/>
        </c:manualLayout>
      </c:layout>
      <c:barChart>
        <c:barDir val="bar"/>
        <c:grouping val="percentStack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Лист1!$I$5</c:f>
              <c:numCache>
                <c:formatCode>General</c:formatCode>
                <c:ptCount val="1"/>
                <c:pt idx="0">
                  <c:v>72000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8-4316-88BD-1A9923CA1593}"/>
            </c:ext>
          </c:extLst>
        </c:ser>
        <c:ser>
          <c:idx val="1"/>
          <c:order val="1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Лист1!$J$5</c:f>
              <c:numCache>
                <c:formatCode>General</c:formatCode>
                <c:ptCount val="1"/>
                <c:pt idx="0">
                  <c:v>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48-4316-88BD-1A9923CA1593}"/>
            </c:ext>
          </c:extLst>
        </c:ser>
        <c:ser>
          <c:idx val="2"/>
          <c:order val="2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Лист1!$K$5</c:f>
              <c:numCache>
                <c:formatCode>General</c:formatCode>
                <c:ptCount val="1"/>
                <c:pt idx="0">
                  <c:v>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48-4316-88BD-1A9923CA1593}"/>
            </c:ext>
          </c:extLst>
        </c:ser>
        <c:ser>
          <c:idx val="3"/>
          <c:order val="3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Лист1!$L$5</c:f>
              <c:numCache>
                <c:formatCode>General</c:formatCode>
                <c:ptCount val="1"/>
                <c:pt idx="0">
                  <c:v>24000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48-4316-88BD-1A9923CA1593}"/>
            </c:ext>
          </c:extLst>
        </c:ser>
        <c:ser>
          <c:idx val="4"/>
          <c:order val="4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Лист1!$M$5</c:f>
              <c:numCache>
                <c:formatCode>General</c:formatCode>
                <c:ptCount val="1"/>
                <c:pt idx="0">
                  <c:v>24000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48-4316-88BD-1A9923CA1593}"/>
            </c:ext>
          </c:extLst>
        </c:ser>
        <c:ser>
          <c:idx val="5"/>
          <c:order val="5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Лист1!$N$5</c:f>
              <c:numCache>
                <c:formatCode>General</c:formatCode>
                <c:ptCount val="1"/>
                <c:pt idx="0">
                  <c:v>48000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48-4316-88BD-1A9923CA15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85507840"/>
        <c:axId val="185509376"/>
      </c:barChart>
      <c:catAx>
        <c:axId val="185507840"/>
        <c:scaling>
          <c:orientation val="minMax"/>
        </c:scaling>
        <c:delete val="1"/>
        <c:axPos val="l"/>
        <c:majorTickMark val="none"/>
        <c:minorTickMark val="none"/>
        <c:tickLblPos val="nextTo"/>
        <c:crossAx val="185509376"/>
        <c:crosses val="autoZero"/>
        <c:auto val="1"/>
        <c:lblAlgn val="ctr"/>
        <c:lblOffset val="100"/>
        <c:noMultiLvlLbl val="0"/>
      </c:catAx>
      <c:valAx>
        <c:axId val="18550937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85507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143000" y="1122362"/>
            <a:ext cx="6858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3602037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7" y="4589463"/>
            <a:ext cx="78867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49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365125"/>
            <a:ext cx="7886700" cy="1325562"/>
          </a:xfrm>
        </p:spPr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1" y="1681162"/>
            <a:ext cx="3868339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1" y="2505074"/>
            <a:ext cx="3868339" cy="3684587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681162"/>
            <a:ext cx="3887390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0" y="2505074"/>
            <a:ext cx="3887390" cy="3684587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457200"/>
            <a:ext cx="294917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87390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0" y="2057399"/>
            <a:ext cx="294917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457200"/>
            <a:ext cx="294917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3887390" y="987425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0" y="2057399"/>
            <a:ext cx="294917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5" y="365125"/>
            <a:ext cx="1971675" cy="5811838"/>
          </a:xfrm>
        </p:spPr>
        <p:txBody>
          <a:bodyPr vert="eaVert"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49" y="365125"/>
            <a:ext cx="5800725" cy="5811838"/>
          </a:xfrm>
        </p:spPr>
        <p:txBody>
          <a:bodyPr vert="eaVert"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6764FA">
                <a:alpha val="60000"/>
              </a:srgbClr>
            </a:gs>
            <a:gs pos="56000">
              <a:srgbClr val="FFFFFF">
                <a:alpha val="60000"/>
              </a:srgbClr>
            </a:gs>
          </a:gsLst>
          <a:lin ang="750000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49" y="365125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49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49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11.12.2024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82880" y="793505"/>
            <a:ext cx="8961120" cy="113414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>
                <a:solidFill>
                  <a:schemeClr val="tx1"/>
                </a:solidFill>
                <a:latin typeface="+mn-lt"/>
              </a:rPr>
              <a:t>Агентство дополненной реальности </a:t>
            </a:r>
            <a:r>
              <a:rPr lang="en-US" b="1">
                <a:solidFill>
                  <a:schemeClr val="tx1"/>
                </a:solidFill>
                <a:latin typeface="+mn-lt"/>
              </a:rPr>
              <a:t>DmAR</a:t>
            </a:r>
            <a:endParaRPr lang="en-US" b="1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70523" y="5581649"/>
            <a:ext cx="6307452" cy="1171271"/>
          </a:xfrm>
        </p:spPr>
        <p:txBody>
          <a:bodyPr/>
          <a:lstStyle/>
          <a:p>
            <a:pPr algn="l">
              <a:defRPr/>
            </a:pPr>
            <a:r>
              <a:rPr lang="ru-RU" sz="2000">
                <a:solidFill>
                  <a:schemeClr val="tx1">
                    <a:lumMod val="95000"/>
                    <a:lumOff val="5000"/>
                  </a:schemeClr>
                </a:solidFill>
              </a:rPr>
              <a:t>Автор:</a:t>
            </a:r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 Востриков Евгений Викторович.</a:t>
            </a:r>
          </a:p>
          <a:p>
            <a:pPr algn="l">
              <a:defRPr/>
            </a:pPr>
            <a:r>
              <a:rPr lang="ru-RU" sz="2000">
                <a:solidFill>
                  <a:schemeClr val="tx1">
                    <a:lumMod val="95000"/>
                    <a:lumOff val="5000"/>
                  </a:schemeClr>
                </a:solidFill>
              </a:rPr>
              <a:t>Наставник:</a:t>
            </a:r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 Черешков Алексей Владиславович.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ubtitle 2"/>
          <p:cNvSpPr txBox="1"/>
          <p:nvPr/>
        </p:nvSpPr>
        <p:spPr bwMode="auto">
          <a:xfrm>
            <a:off x="6861609" y="6431341"/>
            <a:ext cx="2282391" cy="426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000">
                <a:solidFill>
                  <a:schemeClr val="tx1">
                    <a:lumMod val="95000"/>
                    <a:lumOff val="5000"/>
                  </a:schemeClr>
                </a:solidFill>
              </a:rPr>
              <a:t>03.12.2024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27341840" name="Рисунок 62734183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06099" y="2133599"/>
            <a:ext cx="3685199" cy="3080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59582" y="-24976"/>
            <a:ext cx="8693523" cy="776393"/>
          </a:xfrm>
        </p:spPr>
        <p:txBody>
          <a:bodyPr/>
          <a:lstStyle/>
          <a:p>
            <a:pPr>
              <a:defRPr/>
            </a:pPr>
            <a:r>
              <a:rPr lang="ru-RU"/>
              <a:t>Бизнес-модель по А.Остервальдер</a:t>
            </a:r>
          </a:p>
        </p:txBody>
      </p:sp>
      <p:pic>
        <p:nvPicPr>
          <p:cNvPr id="883339341" name="Рисунок 88333934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7045" y="652356"/>
            <a:ext cx="9065028" cy="61982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49" y="-244475"/>
            <a:ext cx="7886700" cy="1325562"/>
          </a:xfrm>
        </p:spPr>
        <p:txBody>
          <a:bodyPr/>
          <a:lstStyle/>
          <a:p>
            <a:pPr>
              <a:defRPr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407772" y="1194348"/>
            <a:ext cx="801201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200" dirty="0"/>
              <a:t>Рынок оказания фото, видео услуги, производства и брендирования сувениров характеризуется большой конкуренцией и является однотипным с точки зрения полученного результата.</a:t>
            </a:r>
            <a:endParaRPr sz="2000" dirty="0"/>
          </a:p>
          <a:p>
            <a:pPr algn="just">
              <a:defRPr/>
            </a:pPr>
            <a:r>
              <a:rPr lang="ru-RU" sz="2200" dirty="0"/>
              <a:t>Сегодня как фотография так и сувенирная продукция требует цифровизации в соответствие современным технологиям.</a:t>
            </a:r>
          </a:p>
          <a:p>
            <a:pPr algn="just">
              <a:defRPr/>
            </a:pPr>
            <a:endParaRPr sz="2000" dirty="0"/>
          </a:p>
          <a:p>
            <a:pPr algn="just">
              <a:defRPr/>
            </a:pPr>
            <a:r>
              <a:rPr lang="ru-RU" sz="2200" dirty="0"/>
              <a:t>Для фотографов оказывающих услуги по созданию выпускных фотоальбомов существуют горячий сезон. </a:t>
            </a:r>
          </a:p>
          <a:p>
            <a:pPr algn="just">
              <a:defRPr/>
            </a:pPr>
            <a:r>
              <a:rPr lang="ru-RU" sz="2200" dirty="0"/>
              <a:t>Аналогично для производителей брендированной продукции в период праздников является горяч сезоном. </a:t>
            </a:r>
          </a:p>
          <a:p>
            <a:pPr algn="just">
              <a:defRPr/>
            </a:pPr>
            <a:endParaRPr lang="ru-RU" sz="2200" dirty="0"/>
          </a:p>
          <a:p>
            <a:pPr algn="just">
              <a:defRPr/>
            </a:pPr>
            <a:r>
              <a:rPr lang="ru-RU" sz="2200" b="0" i="0" u="none" strike="noStrike" cap="none" spc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большом количестве заказов, доход увеличивается линейно потраченному времени без увеличения прибыли.</a:t>
            </a:r>
            <a:r>
              <a:rPr lang="ru-RU" sz="2000" dirty="0"/>
              <a:t>   </a:t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Решение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0270" y="1590850"/>
            <a:ext cx="7828159" cy="3749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 dirty="0"/>
              <a:t>Использование технологии позволяющей оживить фотографии и сувенирную продукцию повышает конкурентоспособность за счёт </a:t>
            </a:r>
            <a:r>
              <a:rPr lang="en-US" sz="2000" dirty="0"/>
              <a:t>WOW </a:t>
            </a:r>
            <a:r>
              <a:rPr lang="ru-RU" sz="2000" dirty="0"/>
              <a:t>эффекта от продукта. Повышается лояльность потенциального клиента за счёт необычного предложения. </a:t>
            </a:r>
            <a:endParaRPr dirty="0"/>
          </a:p>
          <a:p>
            <a:pPr algn="just">
              <a:defRPr/>
            </a:pPr>
            <a:r>
              <a:rPr lang="ru-RU" sz="2000" dirty="0"/>
              <a:t>Технология позволяет хранить цифровой контент не менее 30 лет и воспроизводить с использования любого устройства с камерой без установки дополнительного ПО. </a:t>
            </a:r>
            <a:endParaRPr lang="en-US" sz="2000" dirty="0"/>
          </a:p>
          <a:p>
            <a:pPr algn="just">
              <a:defRPr/>
            </a:pPr>
            <a:endParaRPr lang="en-US" sz="2000" dirty="0"/>
          </a:p>
          <a:p>
            <a:pPr algn="just">
              <a:defRPr/>
            </a:pPr>
            <a:r>
              <a:rPr lang="ru-RU" sz="2000" dirty="0"/>
              <a:t>Благодаря дружественному интерфейсу платформы дополненной реальности создать оживающую фото займёт мене 5 минут и с задачей справится любой человек. И при этом повышается прибыль исполнителя.   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Ценностное предложение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20480" y="1513022"/>
            <a:ext cx="8104113" cy="4358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/>
              <a:t>Реализация лицензии на использование специализированной платформы дополненной реальности российского производства. </a:t>
            </a:r>
            <a:endParaRPr/>
          </a:p>
          <a:p>
            <a:pPr algn="just">
              <a:defRPr/>
            </a:pPr>
            <a:br>
              <a:rPr lang="ru-RU" sz="2000"/>
            </a:br>
            <a:r>
              <a:rPr lang="ru-RU" sz="2000"/>
              <a:t>Хранения видео материалов большого объёма не менее 30 лет. Гарантия полной стоимости лицензии по договору с разработчиком. </a:t>
            </a:r>
            <a:endParaRPr/>
          </a:p>
          <a:p>
            <a:pPr algn="just">
              <a:defRPr/>
            </a:pPr>
            <a:endParaRPr lang="ru-RU" sz="2000"/>
          </a:p>
          <a:p>
            <a:pPr algn="just">
              <a:defRPr/>
            </a:pPr>
            <a:r>
              <a:rPr lang="ru-RU" sz="2000"/>
              <a:t>Возможность воспроизводить аудио/видео контент при наведении камеры смартфона на бумажную фотографию или сувенир без регистрации и установки дополнительных приложении. </a:t>
            </a:r>
            <a:endParaRPr/>
          </a:p>
          <a:p>
            <a:pPr algn="just">
              <a:defRPr/>
            </a:pPr>
            <a:br>
              <a:rPr lang="ru-RU" sz="2000"/>
            </a:br>
            <a:r>
              <a:rPr lang="ru-RU" sz="2000"/>
              <a:t>Создания «оживающих фотографии и сувениров» не требует привлечение квалифицированных специалистов и занимаем минимальное время благодаря удобному интерфейсу.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49" y="-377658"/>
            <a:ext cx="8140212" cy="1325563"/>
          </a:xfrm>
        </p:spPr>
        <p:txBody>
          <a:bodyPr/>
          <a:lstStyle/>
          <a:p>
            <a:pPr>
              <a:defRPr/>
            </a:pPr>
            <a:r>
              <a:rPr lang="ru-RU" dirty="0"/>
              <a:t>Целевой рынок и возможности</a:t>
            </a:r>
            <a:endParaRPr dirty="0"/>
          </a:p>
        </p:txBody>
      </p:sp>
      <p:pic>
        <p:nvPicPr>
          <p:cNvPr id="2060" name="Picture 12" descr="https://vadim-galkin.ru/wp-content/uploads/2012/11/216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977733" y="2090475"/>
            <a:ext cx="4912121" cy="28707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 bwMode="auto">
          <a:xfrm>
            <a:off x="725711" y="703845"/>
            <a:ext cx="7940394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 dirty="0"/>
              <a:t>Емкость рынка фотоуслуги в РФ составляет около 2,5 млрд. рублей. (на основе прогнозов роста рынка и данных 2022 года) </a:t>
            </a:r>
            <a:br>
              <a:rPr lang="ru-RU" sz="2000" b="1" dirty="0"/>
            </a:br>
            <a:r>
              <a:rPr lang="ru-RU" sz="2000" b="1" dirty="0"/>
              <a:t>Распределение по отраслям.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54412" y="4823923"/>
            <a:ext cx="8580600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B</a:t>
            </a:r>
            <a:r>
              <a:rPr lang="ru-RU"/>
              <a:t>2</a:t>
            </a:r>
            <a:r>
              <a:rPr lang="en-US"/>
              <a:t>B</a:t>
            </a:r>
            <a:r>
              <a:rPr lang="ru-RU"/>
              <a:t>2</a:t>
            </a:r>
            <a:r>
              <a:rPr lang="en-US"/>
              <a:t>C</a:t>
            </a:r>
            <a:endParaRPr/>
          </a:p>
          <a:p>
            <a:pPr>
              <a:defRPr/>
            </a:pPr>
            <a:r>
              <a:rPr lang="ru-RU"/>
              <a:t>Фотографы (ИП или СЗ), фотостудии - те кто занимается фото/видео съёмкой и созданием фотоальбомов выпускников и мероприятий составляет от 10% или 250 млн.руб в год.</a:t>
            </a:r>
            <a:br>
              <a:rPr lang="ru-RU"/>
            </a:br>
            <a:r>
              <a:rPr lang="ru-RU"/>
              <a:t>Благодаря технологии, рост рынка дополнительно составит от 6% до 30% ежегодно.</a:t>
            </a:r>
            <a:endParaRPr/>
          </a:p>
          <a:p>
            <a:pPr>
              <a:defRPr/>
            </a:pPr>
            <a:r>
              <a:rPr lang="ru-RU"/>
              <a:t>Цель занять 2% рынка в 2025.  В 2026 занять до 5%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3563589" name="Заголовок 1"/>
          <p:cNvSpPr>
            <a:spLocks noGrp="1"/>
          </p:cNvSpPr>
          <p:nvPr>
            <p:ph type="title"/>
          </p:nvPr>
        </p:nvSpPr>
        <p:spPr bwMode="auto">
          <a:xfrm>
            <a:off x="637684" y="13606"/>
            <a:ext cx="8140212" cy="775607"/>
          </a:xfrm>
        </p:spPr>
        <p:txBody>
          <a:bodyPr/>
          <a:lstStyle/>
          <a:p>
            <a:pPr>
              <a:defRPr/>
            </a:pPr>
            <a:r>
              <a:rPr lang="ru-RU"/>
              <a:t>Целевой рынок и возможности</a:t>
            </a:r>
            <a:endParaRPr/>
          </a:p>
        </p:txBody>
      </p:sp>
      <p:sp>
        <p:nvSpPr>
          <p:cNvPr id="136052365" name="TextBox 6"/>
          <p:cNvSpPr txBox="1"/>
          <p:nvPr/>
        </p:nvSpPr>
        <p:spPr bwMode="auto">
          <a:xfrm>
            <a:off x="791231" y="716463"/>
            <a:ext cx="7955154" cy="132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/>
              <a:t>Емкость 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рынок брендированной продукции в 2023 достиг 70 млрд рублей. </a:t>
            </a:r>
            <a:br>
              <a:rPr lang="ru-RU" sz="2000" b="0" i="1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lang="ru-RU" sz="2000" b="0" i="1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Ежегодный базовый прирост составляет </a:t>
            </a:r>
            <a:r>
              <a:rPr lang="en-US" sz="2000" b="0" i="1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10-15%</a:t>
            </a:r>
            <a:endParaRPr sz="2000" b="1"/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b="1"/>
          </a:p>
        </p:txBody>
      </p:sp>
      <p:sp>
        <p:nvSpPr>
          <p:cNvPr id="394656378" name="TextBox 7"/>
          <p:cNvSpPr txBox="1"/>
          <p:nvPr/>
        </p:nvSpPr>
        <p:spPr bwMode="auto">
          <a:xfrm>
            <a:off x="407949" y="6436176"/>
            <a:ext cx="860327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По данным анализ от </a:t>
            </a:r>
            <a:r>
              <a:rPr lang="ru-RU" sz="13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CберМаркетинг </a:t>
            </a:r>
            <a:r>
              <a:rPr sz="13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 </a:t>
            </a:r>
            <a:r>
              <a:rPr lang="ru-RU" sz="13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медиахолдинг </a:t>
            </a:r>
            <a:r>
              <a:rPr sz="13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Rambler&amp;Co</a:t>
            </a:r>
            <a:r>
              <a:rPr lang="en-US"/>
              <a:t> </a:t>
            </a:r>
            <a:endParaRPr/>
          </a:p>
        </p:txBody>
      </p:sp>
      <p:pic>
        <p:nvPicPr>
          <p:cNvPr id="1083076499" name="Рисунок 108307649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1131" y="1782535"/>
            <a:ext cx="4530832" cy="4517571"/>
          </a:xfrm>
          <a:prstGeom prst="rect">
            <a:avLst/>
          </a:prstGeom>
        </p:spPr>
      </p:pic>
      <p:sp>
        <p:nvSpPr>
          <p:cNvPr id="1994143517" name="TextBox 6"/>
          <p:cNvSpPr txBox="1"/>
          <p:nvPr/>
        </p:nvSpPr>
        <p:spPr bwMode="auto">
          <a:xfrm>
            <a:off x="4571997" y="2370459"/>
            <a:ext cx="4174389" cy="297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Из анализа рынка видно что 75% подходит для внедрения технологии.</a:t>
            </a:r>
            <a:endParaRPr lang="ru-RU" sz="16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 2025 году емкость рынка составит 66 млрд. руб. </a:t>
            </a:r>
            <a:endParaRPr lang="ru-RU" sz="16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Цель занять 0,05% рынка в 2025.  В 2026 занять до 0,1%</a:t>
            </a:r>
            <a:endParaRPr lang="ru-RU" sz="16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Что составит 3,3 млн руб. 2025 год</a:t>
            </a:r>
            <a:endParaRPr lang="ru-RU" sz="16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6,6 млн. руб 2026 год. </a:t>
            </a:r>
            <a:endParaRPr lang="ru-RU" sz="16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300" b="0" i="1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-115165"/>
            <a:ext cx="8233996" cy="1325563"/>
          </a:xfrm>
        </p:spPr>
        <p:txBody>
          <a:bodyPr/>
          <a:lstStyle/>
          <a:p>
            <a:pPr>
              <a:defRPr/>
            </a:pPr>
            <a:r>
              <a:rPr lang="ru-RU" dirty="0"/>
              <a:t>Модель дохода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568406" y="1336449"/>
            <a:ext cx="7296284" cy="5882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/>
              <a:t>Продажа лицензии на использование платформы дополненной реальности фото студиям, частным фотографам и производителям брендированной сувенирной продукции.  </a:t>
            </a:r>
          </a:p>
          <a:p>
            <a:pPr>
              <a:defRPr/>
            </a:pPr>
            <a:r>
              <a:rPr lang="ru-RU" sz="2000"/>
              <a:t>Удалённая продажа с подписанием договора через ЭДО.</a:t>
            </a:r>
            <a:endParaRPr/>
          </a:p>
          <a:p>
            <a:pPr>
              <a:defRPr/>
            </a:pPr>
            <a:r>
              <a:rPr lang="ru-RU" sz="2000"/>
              <a:t>Предоставление внутренней рассрочки для покупателя.</a:t>
            </a:r>
            <a:endParaRPr/>
          </a:p>
          <a:p>
            <a:pPr marL="342900" indent="-342900" algn="ctr">
              <a:buFont typeface="Arial"/>
              <a:buChar char="•"/>
              <a:defRPr/>
            </a:pPr>
            <a:endParaRPr lang="ru-RU" sz="2000"/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2000"/>
              <a:t>Предполагается формирование интереса в соответствующих кругах путём предоставления маркетинговых материалов.</a:t>
            </a:r>
            <a:endParaRPr/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2000"/>
              <a:t>Рассылки в мессенджеры и автоабзвоны. </a:t>
            </a:r>
            <a:endParaRPr/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2000"/>
              <a:t>Таргетированная реклама в социальных сетях.</a:t>
            </a:r>
            <a:endParaRPr/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2000"/>
              <a:t>Вирусные рекламы в социальных сетях. </a:t>
            </a:r>
            <a:endParaRPr/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2000"/>
              <a:t>Сарафанное-радио через рекомендации. </a:t>
            </a:r>
            <a:endParaRPr/>
          </a:p>
          <a:p>
            <a:pPr algn="ctr">
              <a:defRPr/>
            </a:pPr>
            <a:br>
              <a:rPr lang="ru-RU" sz="2000"/>
            </a:br>
            <a:endParaRPr lang="ru-RU" sz="2000"/>
          </a:p>
          <a:p>
            <a:pPr algn="ctr">
              <a:defRPr/>
            </a:pPr>
            <a:br>
              <a:rPr lang="ru-RU" sz="2000"/>
            </a:br>
            <a:r>
              <a:rPr lang="ru-RU" sz="2000"/>
              <a:t> </a:t>
            </a:r>
            <a:br>
              <a:rPr lang="ru-RU" sz="2000"/>
            </a:br>
            <a:r>
              <a:rPr lang="ru-RU" sz="200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3880" y="-376279"/>
            <a:ext cx="8011258" cy="1325563"/>
          </a:xfrm>
        </p:spPr>
        <p:txBody>
          <a:bodyPr/>
          <a:lstStyle/>
          <a:p>
            <a:pPr>
              <a:defRPr/>
            </a:pPr>
            <a:r>
              <a:rPr lang="ru-RU"/>
              <a:t>Дорожная карта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594335" y="1688121"/>
            <a:ext cx="5874339" cy="146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Какие основные цели вы уже достигли, и какие последующие шаги вы планируете предпринять? Если у вас уже есть продажи и ранние пользователи, использующие ваш продукт, расскажите об этом здесь. </a:t>
            </a: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5B773B-949F-4078-8838-9AF9AAE07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99" y="566574"/>
            <a:ext cx="8087539" cy="62075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6592" y="-357617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ru-RU"/>
              <a:t>Конкуренция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92085" y="4514697"/>
            <a:ext cx="8000586" cy="222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Платформа разработана в РФ. Не подвержено </a:t>
            </a:r>
            <a:r>
              <a:rPr lang="ru-RU" sz="1400" dirty="0" err="1"/>
              <a:t>санационным</a:t>
            </a:r>
            <a:r>
              <a:rPr lang="ru-RU" sz="1400" dirty="0"/>
              <a:t> рискам.</a:t>
            </a:r>
            <a:endParaRPr sz="1400" dirty="0"/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Работа через </a:t>
            </a:r>
            <a:r>
              <a:rPr lang="en-US" sz="1400" dirty="0"/>
              <a:t>Web </a:t>
            </a:r>
            <a:r>
              <a:rPr lang="ru-RU" sz="1400" dirty="0"/>
              <a:t>интерфейс и приложение. </a:t>
            </a:r>
            <a:endParaRPr sz="1400" dirty="0"/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Нет ограничения по объёму данных</a:t>
            </a:r>
            <a:endParaRPr sz="1400" dirty="0"/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Нет дополнительных оплат за музыку и кнопки действия</a:t>
            </a:r>
            <a:endParaRPr sz="1400" dirty="0"/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Интуитивно понятный интерфейс</a:t>
            </a:r>
            <a:endParaRPr sz="1400" dirty="0"/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Тех поддержка двух уровневая. 24/7</a:t>
            </a:r>
            <a:endParaRPr sz="1400" dirty="0"/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Гарантия работы 30 лет закреплена в договоре.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Платформа вход в ТОП 10 крупнейших AR сред.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Продукт внесён в реестр российского ПО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sz="1400" dirty="0"/>
              <a:t>Разработчик платформы является резидентом </a:t>
            </a:r>
            <a:r>
              <a:rPr lang="ru-RU" sz="1400" dirty="0" err="1"/>
              <a:t>Sk</a:t>
            </a:r>
            <a:r>
              <a:rPr lang="ru-RU" sz="1400" dirty="0"/>
              <a:t> Сколково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62857" y="608781"/>
          <a:ext cx="8548915" cy="354711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461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4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3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1" u="none" strike="noStrike"/>
                        <a:t>Наименование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1" u="none" strike="noStrike"/>
                        <a:t>Особенность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1" u="none" strike="noStrike"/>
                        <a:t>Недостатки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1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Оживи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ТОО «Аркорп»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Не работает без установки приложения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Оплата за каждый проект. Низкая цена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Регистрация домена платформы иностранное. Черногория.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Есть само оживайки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Тех. Поддержка не отвечает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Материалы для фотографов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Регистраия Юр лица в Казахстане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WebAr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ООО «МИКСАР ДЕВЕЛОПМЕНТ»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Ограничение по объёму 1 Гб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43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 1000 сцен за 60000 т.р.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Мало гибкости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Работа через приложение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Установка ПО для разработчика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Сложный интерфейс разработчика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Реализация за доп. оплату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Stories 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000 АР СТУДИО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Ограничение по объёму 1 Гб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AR studio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000 АР СТУДИО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Нестабильная работа приложения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Различные тарифы, есть и дешевле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u="none" strike="noStrike"/>
                        <a:t>Хранение данных на серверах Amazon иностранных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92085" y="4097803"/>
            <a:ext cx="7927146" cy="45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/>
              <a:t>Агентство </a:t>
            </a:r>
            <a:r>
              <a:rPr lang="en-US" sz="2400" b="1" dirty="0" err="1"/>
              <a:t>DmAr</a:t>
            </a:r>
            <a:r>
              <a:rPr lang="en-US" sz="2400" b="1" dirty="0"/>
              <a:t> </a:t>
            </a:r>
            <a:r>
              <a:rPr lang="ru-RU" sz="2400" b="1" dirty="0"/>
              <a:t>предлагает: </a:t>
            </a:r>
          </a:p>
        </p:txBody>
      </p:sp>
      <p:pic>
        <p:nvPicPr>
          <p:cNvPr id="1473496977" name="Рисунок 147349697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274376" y="5492809"/>
            <a:ext cx="1733549" cy="10667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0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ru-RU"/>
              <a:t>Маркетинг и стратегия продаж</a:t>
            </a:r>
            <a:endParaRPr/>
          </a:p>
        </p:txBody>
      </p:sp>
      <p:pic>
        <p:nvPicPr>
          <p:cNvPr id="4" name="Рисунок 3" descr="https://317704.selcdn.ru/at.7330180/aa0920ab-9631-4a32-9656-ce0941a752cf?temp_url_sig=2ae5afb38b7eeb74b50c137918dee2fea48bba40&amp;temp_url_expires=1719888474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322287" y="904248"/>
            <a:ext cx="6821714" cy="595363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0" y="2612223"/>
            <a:ext cx="2555595" cy="2804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/>
              <a:t>Основные источники лидов:</a:t>
            </a:r>
            <a:endParaRPr/>
          </a:p>
          <a:p>
            <a:pPr marL="342900" indent="-342900">
              <a:buAutoNum type="arabicParenR"/>
              <a:defRPr/>
            </a:pPr>
            <a:r>
              <a:rPr lang="ru-RU" sz="2000" b="1"/>
              <a:t>Рассылки</a:t>
            </a:r>
            <a:endParaRPr/>
          </a:p>
          <a:p>
            <a:pPr marL="342900" indent="-342900">
              <a:buAutoNum type="arabicParenR"/>
              <a:defRPr/>
            </a:pPr>
            <a:r>
              <a:rPr lang="ru-RU" sz="2000" b="1"/>
              <a:t>Автообзвоны</a:t>
            </a:r>
          </a:p>
          <a:p>
            <a:pPr marL="342900" indent="-342900">
              <a:buAutoNum type="arabicParenR"/>
              <a:defRPr/>
            </a:pPr>
            <a:r>
              <a:rPr lang="ru-RU" sz="2000" b="1"/>
              <a:t>Инвайтинг</a:t>
            </a:r>
          </a:p>
          <a:p>
            <a:pPr marL="342900" indent="-342900">
              <a:buAutoNum type="arabicParenR"/>
              <a:defRPr/>
            </a:pPr>
            <a:r>
              <a:rPr lang="ru-RU" sz="2000" b="1"/>
              <a:t>Таргетированная реклама</a:t>
            </a:r>
            <a:endParaRPr/>
          </a:p>
          <a:p>
            <a:pPr marL="342900" indent="-342900">
              <a:buAutoNum type="arabicParenR"/>
              <a:defRPr/>
            </a:pPr>
            <a:r>
              <a:rPr lang="ru-RU" sz="2000" b="1"/>
              <a:t>Рекомендации</a:t>
            </a:r>
          </a:p>
          <a:p>
            <a:pPr marL="342900" indent="-342900">
              <a:buAutoNum type="arabicParenR"/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70593" y="-258614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ru-RU" dirty="0"/>
              <a:t>Финансы</a:t>
            </a:r>
            <a:endParaRPr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689572"/>
              </p:ext>
            </p:extLst>
          </p:nvPr>
        </p:nvGraphicFramePr>
        <p:xfrm>
          <a:off x="0" y="2069574"/>
          <a:ext cx="9010579" cy="4009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5581" y="776882"/>
            <a:ext cx="9011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/>
              <a:t>В отчётный период «месяц» исходя из ресурсного плана 1-го специалиста по продажам</a:t>
            </a:r>
            <a:endParaRPr dirty="0"/>
          </a:p>
          <a:p>
            <a:pPr>
              <a:defRPr/>
            </a:pPr>
            <a:r>
              <a:rPr lang="ru-RU" b="1" dirty="0"/>
              <a:t>планируется 4-ри продажи лицензии по цене 60 тыс. руб. </a:t>
            </a:r>
            <a:endParaRPr dirty="0"/>
          </a:p>
          <a:p>
            <a:pPr>
              <a:defRPr/>
            </a:pPr>
            <a:r>
              <a:rPr lang="ru-RU" b="1" dirty="0"/>
              <a:t>Итоговый оборот  240 000 руб.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7039152"/>
              </p:ext>
            </p:extLst>
          </p:nvPr>
        </p:nvGraphicFramePr>
        <p:xfrm>
          <a:off x="5584" y="3441535"/>
          <a:ext cx="9010579" cy="3508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678977" y="-350044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ru-RU"/>
              <a:t>Команда / контакты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370008" y="4559449"/>
            <a:ext cx="8161461" cy="256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ru-RU"/>
              <a:t>Более 15 лет руководства крупных IT проектах с бюджетом более млрд. руб</a:t>
            </a:r>
          </a:p>
          <a:p>
            <a:pPr marL="285750" indent="-285750">
              <a:buFontTx/>
              <a:buChar char="-"/>
              <a:defRPr/>
            </a:pPr>
            <a:r>
              <a:rPr lang="ru-RU"/>
              <a:t>5 успешно реализованных Стартапов</a:t>
            </a:r>
          </a:p>
          <a:p>
            <a:pPr marL="285750" indent="-285750">
              <a:buFontTx/>
              <a:buChar char="-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Опыт малого и среднего бизнеса:</a:t>
            </a:r>
            <a:endParaRPr lang="ru-RU"/>
          </a:p>
          <a:p>
            <a:pPr>
              <a:defRPr/>
            </a:pPr>
            <a:r>
              <a:rPr lang="ru-RU"/>
              <a:t>Поставка и реализация медицинского оборудования в РК;</a:t>
            </a:r>
          </a:p>
          <a:p>
            <a:pPr>
              <a:defRPr/>
            </a:pPr>
            <a:r>
              <a:rPr lang="ru-RU"/>
              <a:t>Поставки и продажа детских игрушек из КНР;</a:t>
            </a:r>
            <a:endParaRPr/>
          </a:p>
          <a:p>
            <a:pPr>
              <a:defRPr/>
            </a:pPr>
            <a:r>
              <a:rPr lang="ru-RU"/>
              <a:t>Обучающий центр. Повышение квалификации;</a:t>
            </a:r>
          </a:p>
          <a:p>
            <a:pPr>
              <a:defRPr/>
            </a:pPr>
            <a:r>
              <a:rPr lang="ru-RU"/>
              <a:t>Производство сувенирной продукции. </a:t>
            </a:r>
          </a:p>
          <a:p>
            <a:pPr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60375" y="671039"/>
            <a:ext cx="2314532" cy="38884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4" descr="blob:https://web.telegram.org/b0c049ca-ccac-44ec-a7c4-bf3536957a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AutoShape 6" descr="blob:https://web.telegram.org/b0c049ca-ccac-44ec-a7c4-bf3536957a1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 bwMode="auto">
          <a:xfrm>
            <a:off x="6637000" y="3297944"/>
            <a:ext cx="2214299" cy="146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/>
              <a:t>Доступно к тестированию. </a:t>
            </a:r>
            <a:br>
              <a:rPr lang="ru-RU" dirty="0"/>
            </a:br>
            <a:r>
              <a:rPr lang="ru-RU" dirty="0"/>
              <a:t>Моя фотография оживёт.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7" name="AutoShape 8" descr="blob:https://web.telegram.org/b0c049ca-ccac-44ec-a7c4-bf3536957a1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1" name="TextBox 10"/>
          <p:cNvSpPr txBox="1"/>
          <p:nvPr/>
        </p:nvSpPr>
        <p:spPr bwMode="auto">
          <a:xfrm>
            <a:off x="2993508" y="1974505"/>
            <a:ext cx="2914097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/>
              <a:t>Востриков Евгений.</a:t>
            </a:r>
            <a:br>
              <a:rPr lang="ru-RU" sz="2000"/>
            </a:br>
            <a:r>
              <a:rPr lang="ru-RU" sz="2000"/>
              <a:t>8 909 46 11 511 </a:t>
            </a:r>
            <a:endParaRPr/>
          </a:p>
          <a:p>
            <a:pPr algn="ctr">
              <a:defRPr/>
            </a:pPr>
            <a:r>
              <a:rPr lang="ru-RU" sz="2000"/>
              <a:t>Для идей и сотрудничества.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27FF80-0BDE-436F-8DF9-E87563BAED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437" y="7937"/>
            <a:ext cx="3343564" cy="33435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8143</TotalTime>
  <Words>865</Words>
  <Application>Microsoft Office PowerPoint</Application>
  <DocSecurity>0</DocSecurity>
  <PresentationFormat>Экран (4:3)</PresentationFormat>
  <Paragraphs>131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Liberation Sans</vt:lpstr>
      <vt:lpstr>Times New Roman</vt:lpstr>
      <vt:lpstr>Blank</vt:lpstr>
      <vt:lpstr>Агентство дополненной реальности DmAR</vt:lpstr>
      <vt:lpstr>Бизнес-модель по А.Остервальдер</vt:lpstr>
      <vt:lpstr>Проблема</vt:lpstr>
      <vt:lpstr>Решение</vt:lpstr>
      <vt:lpstr>Ценностное предложение</vt:lpstr>
      <vt:lpstr>Целевой рынок и возможности</vt:lpstr>
      <vt:lpstr>Целевой рынок и возможности</vt:lpstr>
      <vt:lpstr>Модель дохода</vt:lpstr>
      <vt:lpstr>Дорожная карта</vt:lpstr>
      <vt:lpstr>Конкуренция</vt:lpstr>
      <vt:lpstr>Маркетинг и стратегия продаж</vt:lpstr>
      <vt:lpstr>Финансы</vt:lpstr>
      <vt:lpstr>Команда / контакты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subject/>
  <dc:creator>user</dc:creator>
  <cp:keywords/>
  <dc:description/>
  <cp:lastModifiedBy>Востриков Евгений Викторович</cp:lastModifiedBy>
  <cp:revision>62</cp:revision>
  <dcterms:created xsi:type="dcterms:W3CDTF">2018-09-04T12:10:47Z</dcterms:created>
  <dcterms:modified xsi:type="dcterms:W3CDTF">2024-12-11T13:07:31Z</dcterms:modified>
  <cp:category/>
  <dc:identifier/>
  <cp:contentStatus/>
  <dc:language/>
  <cp:version/>
</cp:coreProperties>
</file>