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70" r:id="rId5"/>
    <p:sldId id="259" r:id="rId6"/>
    <p:sldId id="265" r:id="rId7"/>
    <p:sldId id="263" r:id="rId8"/>
    <p:sldId id="261" r:id="rId9"/>
    <p:sldId id="267" r:id="rId10"/>
    <p:sldId id="264" r:id="rId11"/>
    <p:sldId id="266" r:id="rId12"/>
    <p:sldId id="268" r:id="rId13"/>
    <p:sldId id="260" r:id="rId14"/>
    <p:sldId id="262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A259BD-6E4D-15FD-15C3-3AE29B0AFC54}" v="1150" dt="2025-11-21T20:14:29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14" y="2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31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84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03.12.2025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03.12.2025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chemeClr val="tx1"/>
                </a:solidFill>
                <a:latin typeface="Arial Narrow"/>
              </a:rPr>
              <a:t>«Создание приложения для физики»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30481" y="321982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tx1"/>
                </a:solidFill>
                <a:latin typeface="Arial Narrow"/>
              </a:rPr>
              <a:t>Лидер стартап-проекта: Подгорная Юлия</a:t>
            </a:r>
            <a:endParaRPr lang="ru-RU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Arial Narrow"/>
              </a:rPr>
              <a:t>Наставник стартап-проекта: : Овчинникова Елена Вадимовна</a:t>
            </a:r>
            <a:endParaRPr lang="ru-RU" sz="2000" dirty="0">
              <a:solidFill>
                <a:schemeClr val="tx1"/>
              </a:solidFill>
              <a:latin typeface="Arial Narrow"/>
              <a:ea typeface="Calibri"/>
              <a:cs typeface="Calibri"/>
            </a:endParaRP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30481" y="357986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</a:p>
        </p:txBody>
      </p:sp>
    </p:spTree>
    <p:extLst>
      <p:ext uri="{BB962C8B-B14F-4D97-AF65-F5344CB8AC3E}">
        <p14:creationId xmlns:p14="http://schemas.microsoft.com/office/powerpoint/2010/main" val="144045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480060" y="244026"/>
            <a:ext cx="3276451" cy="14676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100" b="1"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0060" y="1367827"/>
            <a:ext cx="3182691" cy="32773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err="1"/>
              <a:t>Фундаментальное</a:t>
            </a:r>
            <a:r>
              <a:rPr lang="en-US" sz="1600" dirty="0"/>
              <a:t> </a:t>
            </a:r>
            <a:r>
              <a:rPr lang="en-US" sz="1600" err="1"/>
              <a:t>противоречие</a:t>
            </a:r>
            <a:r>
              <a:rPr lang="en-US" sz="1600" dirty="0"/>
              <a:t> </a:t>
            </a:r>
            <a:r>
              <a:rPr lang="en-US" sz="1600" err="1"/>
              <a:t>между</a:t>
            </a:r>
            <a:r>
              <a:rPr lang="en-US" sz="1600" dirty="0"/>
              <a:t> </a:t>
            </a:r>
            <a:r>
              <a:rPr lang="en-US" sz="1600" err="1"/>
              <a:t>абстрактной</a:t>
            </a:r>
            <a:r>
              <a:rPr lang="en-US" sz="1600" dirty="0"/>
              <a:t> </a:t>
            </a:r>
            <a:r>
              <a:rPr lang="en-US" sz="1600" err="1"/>
              <a:t>природой</a:t>
            </a:r>
            <a:r>
              <a:rPr lang="en-US" sz="1600" dirty="0"/>
              <a:t> </a:t>
            </a:r>
            <a:r>
              <a:rPr lang="en-US" sz="1600" err="1"/>
              <a:t>ключевых</a:t>
            </a:r>
            <a:r>
              <a:rPr lang="en-US" sz="1600" dirty="0"/>
              <a:t> </a:t>
            </a:r>
            <a:r>
              <a:rPr lang="en-US" sz="1600" err="1"/>
              <a:t>физических</a:t>
            </a:r>
            <a:r>
              <a:rPr lang="en-US" sz="1600" dirty="0"/>
              <a:t> </a:t>
            </a:r>
            <a:r>
              <a:rPr lang="en-US" sz="1600" err="1"/>
              <a:t>понятий</a:t>
            </a:r>
            <a:r>
              <a:rPr lang="en-US" sz="1600" dirty="0"/>
              <a:t> и </a:t>
            </a:r>
            <a:r>
              <a:rPr lang="en-US" sz="1600" err="1"/>
              <a:t>недостаточной</a:t>
            </a:r>
            <a:r>
              <a:rPr lang="en-US" sz="1600" dirty="0"/>
              <a:t> </a:t>
            </a:r>
            <a:r>
              <a:rPr lang="en-US" sz="1600" err="1"/>
              <a:t>эффективностью</a:t>
            </a:r>
            <a:r>
              <a:rPr lang="en-US" sz="1600" dirty="0"/>
              <a:t> </a:t>
            </a:r>
            <a:r>
              <a:rPr lang="en-US" sz="1600" err="1"/>
              <a:t>традиционных</a:t>
            </a:r>
            <a:r>
              <a:rPr lang="en-US" sz="1600" dirty="0"/>
              <a:t> </a:t>
            </a:r>
            <a:r>
              <a:rPr lang="en-US" sz="1600" err="1"/>
              <a:t>методов</a:t>
            </a:r>
            <a:r>
              <a:rPr lang="en-US" sz="1600" dirty="0"/>
              <a:t> </a:t>
            </a:r>
            <a:r>
              <a:rPr lang="en-US" sz="1600" err="1"/>
              <a:t>обучения</a:t>
            </a:r>
            <a:r>
              <a:rPr lang="en-US" sz="1600" dirty="0"/>
              <a:t>, </a:t>
            </a:r>
            <a:r>
              <a:rPr lang="en-US" sz="1600" err="1"/>
              <a:t>что</a:t>
            </a:r>
            <a:r>
              <a:rPr lang="en-US" sz="1600" dirty="0"/>
              <a:t> </a:t>
            </a:r>
            <a:r>
              <a:rPr lang="en-US" sz="1600" err="1"/>
              <a:t>приводит</a:t>
            </a:r>
            <a:r>
              <a:rPr lang="en-US" sz="1600" dirty="0"/>
              <a:t> к </a:t>
            </a:r>
            <a:r>
              <a:rPr lang="en-US" sz="1600" err="1"/>
              <a:t>снижению</a:t>
            </a:r>
            <a:r>
              <a:rPr lang="en-US" sz="1600" dirty="0"/>
              <a:t> </a:t>
            </a:r>
            <a:r>
              <a:rPr lang="en-US" sz="1600" err="1"/>
              <a:t>познавательного</a:t>
            </a:r>
            <a:r>
              <a:rPr lang="en-US" sz="1600" dirty="0"/>
              <a:t> </a:t>
            </a:r>
            <a:r>
              <a:rPr lang="en-US" sz="1600" err="1"/>
              <a:t>интереса</a:t>
            </a:r>
            <a:r>
              <a:rPr lang="en-US" sz="1600" dirty="0"/>
              <a:t>, </a:t>
            </a:r>
            <a:r>
              <a:rPr lang="en-US" sz="1600" err="1"/>
              <a:t>поверхностному</a:t>
            </a:r>
            <a:r>
              <a:rPr lang="en-US" sz="1600" dirty="0"/>
              <a:t> </a:t>
            </a:r>
            <a:r>
              <a:rPr lang="en-US" sz="1600" err="1"/>
              <a:t>пониманию</a:t>
            </a:r>
            <a:r>
              <a:rPr lang="en-US" sz="1600" dirty="0"/>
              <a:t> </a:t>
            </a:r>
            <a:r>
              <a:rPr lang="en-US" sz="1600" err="1"/>
              <a:t>материала</a:t>
            </a:r>
            <a:r>
              <a:rPr lang="en-US" sz="1600" dirty="0"/>
              <a:t> и </a:t>
            </a:r>
            <a:r>
              <a:rPr lang="en-US" sz="1600" err="1"/>
              <a:t>неспособности</a:t>
            </a:r>
            <a:r>
              <a:rPr lang="en-US" sz="1600" dirty="0"/>
              <a:t> </a:t>
            </a:r>
            <a:r>
              <a:rPr lang="en-US" sz="1600" err="1"/>
              <a:t>применять</a:t>
            </a:r>
            <a:r>
              <a:rPr lang="en-US" sz="1600" dirty="0"/>
              <a:t> </a:t>
            </a:r>
            <a:r>
              <a:rPr lang="en-US" sz="1600" err="1"/>
              <a:t>знания</a:t>
            </a:r>
            <a:r>
              <a:rPr lang="en-US" sz="1600" dirty="0"/>
              <a:t> </a:t>
            </a:r>
            <a:r>
              <a:rPr lang="en-US" sz="1600" err="1"/>
              <a:t>на</a:t>
            </a:r>
            <a:r>
              <a:rPr lang="en-US" sz="1600" dirty="0"/>
              <a:t> </a:t>
            </a:r>
            <a:r>
              <a:rPr lang="en-US" sz="1600" err="1"/>
              <a:t>практике</a:t>
            </a:r>
            <a:r>
              <a:rPr lang="en-US" sz="1600" dirty="0"/>
              <a:t>.</a:t>
            </a:r>
            <a:endParaRPr lang="en-US" sz="1600">
              <a:ea typeface="Calibri"/>
              <a:cs typeface="Calibri"/>
            </a:endParaRPr>
          </a:p>
        </p:txBody>
      </p:sp>
      <p:pic>
        <p:nvPicPr>
          <p:cNvPr id="2" name="Рисунок 1" descr="Изображение выглядит как снимок экрана, часы, текст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75B98E94-AD73-5F9A-A18C-03FDE243E9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75" r="14305"/>
          <a:stretch>
            <a:fillRect/>
          </a:stretch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829550" y="4767262"/>
            <a:ext cx="6858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19B0651-EE4F-4900-A07F-96A6BFA9D0F0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95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70672" y="-74027"/>
            <a:ext cx="3988182" cy="102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400" b="1"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827" y="631821"/>
            <a:ext cx="5071539" cy="4406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000" dirty="0"/>
              <a:t/>
            </a:r>
            <a:br>
              <a:rPr lang="en-US" sz="1000" dirty="0"/>
            </a:br>
            <a:r>
              <a:rPr lang="en-US" sz="1200" b="1" dirty="0">
                <a:latin typeface="Roboto"/>
                <a:ea typeface="Roboto"/>
                <a:cs typeface="Roboto"/>
              </a:rPr>
              <a:t>Вариант1</a:t>
            </a:r>
            <a:r>
              <a:rPr lang="en-US" sz="1200" dirty="0">
                <a:latin typeface="Roboto"/>
                <a:ea typeface="Roboto"/>
                <a:cs typeface="Roboto"/>
              </a:rPr>
              <a:t>:</a:t>
            </a:r>
            <a:r>
              <a:rPr lang="en-US" sz="1200" b="1" dirty="0">
                <a:latin typeface="Roboto"/>
                <a:ea typeface="Roboto"/>
                <a:cs typeface="Roboto"/>
              </a:rPr>
              <a:t> «</a:t>
            </a:r>
            <a:r>
              <a:rPr lang="en-US" sz="1200" b="1" err="1">
                <a:latin typeface="Roboto"/>
                <a:ea typeface="Roboto"/>
                <a:cs typeface="Roboto"/>
              </a:rPr>
              <a:t>Виртуальная</a:t>
            </a:r>
            <a:r>
              <a:rPr lang="en-US" sz="1200" b="1" dirty="0">
                <a:latin typeface="Roboto"/>
                <a:ea typeface="Roboto"/>
                <a:cs typeface="Roboto"/>
              </a:rPr>
              <a:t> </a:t>
            </a:r>
            <a:r>
              <a:rPr lang="en-US" sz="1200" b="1" err="1">
                <a:latin typeface="Roboto"/>
                <a:ea typeface="Roboto"/>
                <a:cs typeface="Roboto"/>
              </a:rPr>
              <a:t>Лаборатория</a:t>
            </a:r>
            <a:r>
              <a:rPr lang="en-US" sz="1200" b="1" dirty="0">
                <a:latin typeface="Roboto"/>
                <a:ea typeface="Roboto"/>
                <a:cs typeface="Roboto"/>
              </a:rPr>
              <a:t>»</a:t>
            </a:r>
            <a:r>
              <a:rPr lang="en-US" sz="1200" dirty="0">
                <a:latin typeface="Roboto"/>
                <a:ea typeface="Roboto"/>
                <a:cs typeface="Roboto"/>
              </a:rPr>
              <a:t> (</a:t>
            </a:r>
            <a:r>
              <a:rPr lang="en-US" sz="1200" err="1">
                <a:latin typeface="Roboto"/>
                <a:ea typeface="Roboto"/>
                <a:cs typeface="Roboto"/>
              </a:rPr>
              <a:t>Инструмент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для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визуализации</a:t>
            </a:r>
            <a:r>
              <a:rPr lang="en-US" sz="1200" dirty="0">
                <a:latin typeface="Roboto"/>
                <a:ea typeface="Roboto"/>
                <a:cs typeface="Roboto"/>
              </a:rPr>
              <a:t> и </a:t>
            </a:r>
            <a:r>
              <a:rPr lang="en-US" sz="1200" err="1">
                <a:latin typeface="Roboto"/>
                <a:ea typeface="Roboto"/>
                <a:cs typeface="Roboto"/>
              </a:rPr>
              <a:t>экспериментов</a:t>
            </a:r>
            <a:r>
              <a:rPr lang="en-US" sz="1200" dirty="0">
                <a:latin typeface="Roboto"/>
                <a:ea typeface="Roboto"/>
                <a:cs typeface="Roboto"/>
              </a:rPr>
              <a:t>)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/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err="1">
                <a:latin typeface="Roboto"/>
                <a:ea typeface="Roboto"/>
                <a:cs typeface="Roboto"/>
              </a:rPr>
              <a:t>Это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ядро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комплекса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предназначенное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для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преодоления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абстрактности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понятий</a:t>
            </a:r>
            <a:r>
              <a:rPr lang="en-US" sz="1200" dirty="0">
                <a:latin typeface="Roboto"/>
                <a:ea typeface="Roboto"/>
                <a:cs typeface="Roboto"/>
              </a:rPr>
              <a:t>.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/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>· </a:t>
            </a:r>
            <a:r>
              <a:rPr lang="en-US" sz="1200" err="1">
                <a:latin typeface="Roboto"/>
                <a:ea typeface="Roboto"/>
                <a:cs typeface="Roboto"/>
              </a:rPr>
              <a:t>Что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это</a:t>
            </a:r>
            <a:r>
              <a:rPr lang="en-US" sz="1200" dirty="0">
                <a:latin typeface="Roboto"/>
                <a:ea typeface="Roboto"/>
                <a:cs typeface="Roboto"/>
              </a:rPr>
              <a:t>? </a:t>
            </a:r>
            <a:r>
              <a:rPr lang="en-US" sz="1200" err="1">
                <a:latin typeface="Roboto"/>
                <a:ea typeface="Roboto"/>
                <a:cs typeface="Roboto"/>
              </a:rPr>
              <a:t>Онлайн-платформа</a:t>
            </a:r>
            <a:r>
              <a:rPr lang="en-US" sz="1200" dirty="0">
                <a:latin typeface="Roboto"/>
                <a:ea typeface="Roboto"/>
                <a:cs typeface="Roboto"/>
              </a:rPr>
              <a:t> с 3D-симуляциями </a:t>
            </a:r>
            <a:r>
              <a:rPr lang="en-US" sz="1200" err="1">
                <a:latin typeface="Roboto"/>
                <a:ea typeface="Roboto"/>
                <a:cs typeface="Roboto"/>
              </a:rPr>
              <a:t>физических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явлений</a:t>
            </a:r>
            <a:r>
              <a:rPr lang="en-US" sz="1200" dirty="0">
                <a:latin typeface="Roboto"/>
                <a:ea typeface="Roboto"/>
                <a:cs typeface="Roboto"/>
              </a:rPr>
              <a:t> и </a:t>
            </a:r>
            <a:r>
              <a:rPr lang="en-US" sz="1200" err="1">
                <a:latin typeface="Roboto"/>
                <a:ea typeface="Roboto"/>
                <a:cs typeface="Roboto"/>
              </a:rPr>
              <a:t>процессов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которые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невозможно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или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сложно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воспроизвести</a:t>
            </a:r>
            <a:r>
              <a:rPr lang="en-US" sz="1200" dirty="0">
                <a:latin typeface="Roboto"/>
                <a:ea typeface="Roboto"/>
                <a:cs typeface="Roboto"/>
              </a:rPr>
              <a:t> в </a:t>
            </a:r>
            <a:r>
              <a:rPr lang="en-US" sz="1200" err="1">
                <a:latin typeface="Roboto"/>
                <a:ea typeface="Roboto"/>
                <a:cs typeface="Roboto"/>
              </a:rPr>
              <a:t>школьной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лаборатории</a:t>
            </a:r>
            <a:r>
              <a:rPr lang="en-US" sz="1200" dirty="0">
                <a:latin typeface="Roboto"/>
                <a:ea typeface="Roboto"/>
                <a:cs typeface="Roboto"/>
              </a:rPr>
              <a:t> (</a:t>
            </a:r>
            <a:r>
              <a:rPr lang="en-US" sz="1200" err="1">
                <a:latin typeface="Roboto"/>
                <a:ea typeface="Roboto"/>
                <a:cs typeface="Roboto"/>
              </a:rPr>
              <a:t>например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движение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спутников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цепные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ядерные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реакции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поведение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электромагнитных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волн</a:t>
            </a:r>
            <a:r>
              <a:rPr lang="en-US" sz="1200" dirty="0">
                <a:latin typeface="Roboto"/>
                <a:ea typeface="Roboto"/>
                <a:cs typeface="Roboto"/>
              </a:rPr>
              <a:t>).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>· </a:t>
            </a:r>
            <a:r>
              <a:rPr lang="en-US" sz="1200" err="1">
                <a:latin typeface="Roboto"/>
                <a:ea typeface="Roboto"/>
                <a:cs typeface="Roboto"/>
              </a:rPr>
              <a:t>Как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это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работает</a:t>
            </a:r>
            <a:r>
              <a:rPr lang="en-US" sz="1200" dirty="0">
                <a:latin typeface="Roboto"/>
                <a:ea typeface="Roboto"/>
                <a:cs typeface="Roboto"/>
              </a:rPr>
              <a:t>?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>  · </a:t>
            </a:r>
            <a:r>
              <a:rPr lang="en-US" sz="1200" err="1">
                <a:latin typeface="Roboto"/>
                <a:ea typeface="Roboto"/>
                <a:cs typeface="Roboto"/>
              </a:rPr>
              <a:t>Ученик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не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просто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видит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статичную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картинку</a:t>
            </a:r>
            <a:r>
              <a:rPr lang="en-US" sz="1200" dirty="0">
                <a:latin typeface="Roboto"/>
                <a:ea typeface="Roboto"/>
                <a:cs typeface="Roboto"/>
              </a:rPr>
              <a:t> «</a:t>
            </a:r>
            <a:r>
              <a:rPr lang="en-US" sz="1200" err="1">
                <a:latin typeface="Roboto"/>
                <a:ea typeface="Roboto"/>
                <a:cs typeface="Roboto"/>
              </a:rPr>
              <a:t>ядра</a:t>
            </a:r>
            <a:r>
              <a:rPr lang="en-US" sz="1200" dirty="0">
                <a:latin typeface="Roboto"/>
                <a:ea typeface="Roboto"/>
                <a:cs typeface="Roboto"/>
              </a:rPr>
              <a:t> и </a:t>
            </a:r>
            <a:r>
              <a:rPr lang="en-US" sz="1200" err="1">
                <a:latin typeface="Roboto"/>
                <a:ea typeface="Roboto"/>
                <a:cs typeface="Roboto"/>
              </a:rPr>
              <a:t>электронов</a:t>
            </a:r>
            <a:r>
              <a:rPr lang="en-US" sz="1200" dirty="0">
                <a:latin typeface="Roboto"/>
                <a:ea typeface="Roboto"/>
                <a:cs typeface="Roboto"/>
              </a:rPr>
              <a:t>», а </a:t>
            </a:r>
            <a:r>
              <a:rPr lang="en-US" sz="1200" err="1">
                <a:latin typeface="Roboto"/>
                <a:ea typeface="Roboto"/>
                <a:cs typeface="Roboto"/>
              </a:rPr>
              <a:t>может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самозадать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параметры</a:t>
            </a:r>
            <a:r>
              <a:rPr lang="en-US" sz="1200" dirty="0">
                <a:latin typeface="Roboto"/>
                <a:ea typeface="Roboto"/>
                <a:cs typeface="Roboto"/>
              </a:rPr>
              <a:t> (</a:t>
            </a:r>
            <a:r>
              <a:rPr lang="en-US" sz="1200" err="1">
                <a:latin typeface="Roboto"/>
                <a:ea typeface="Roboto"/>
                <a:cs typeface="Roboto"/>
              </a:rPr>
              <a:t>напряженность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поля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массу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объекта</a:t>
            </a:r>
            <a:r>
              <a:rPr lang="en-US" sz="1200" dirty="0">
                <a:latin typeface="Roboto"/>
                <a:ea typeface="Roboto"/>
                <a:cs typeface="Roboto"/>
              </a:rPr>
              <a:t>) и в </a:t>
            </a:r>
            <a:r>
              <a:rPr lang="en-US" sz="1200" err="1">
                <a:latin typeface="Roboto"/>
                <a:ea typeface="Roboto"/>
                <a:cs typeface="Roboto"/>
              </a:rPr>
              <a:t>реальном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времени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наблюдать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как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меняется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траектория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скорость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взаимодействие</a:t>
            </a:r>
            <a:r>
              <a:rPr lang="en-US" sz="1200" dirty="0">
                <a:latin typeface="Roboto"/>
                <a:ea typeface="Roboto"/>
                <a:cs typeface="Roboto"/>
              </a:rPr>
              <a:t>.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>  · </a:t>
            </a:r>
            <a:r>
              <a:rPr lang="en-US" sz="1200" err="1">
                <a:latin typeface="Roboto"/>
                <a:ea typeface="Roboto"/>
                <a:cs typeface="Roboto"/>
              </a:rPr>
              <a:t>Пример</a:t>
            </a:r>
            <a:r>
              <a:rPr lang="en-US" sz="1200" dirty="0">
                <a:latin typeface="Roboto"/>
                <a:ea typeface="Roboto"/>
                <a:cs typeface="Roboto"/>
              </a:rPr>
              <a:t>: </a:t>
            </a:r>
            <a:r>
              <a:rPr lang="en-US" sz="1200" err="1">
                <a:latin typeface="Roboto"/>
                <a:ea typeface="Roboto"/>
                <a:cs typeface="Roboto"/>
              </a:rPr>
              <a:t>Тема</a:t>
            </a:r>
            <a:r>
              <a:rPr lang="en-US" sz="1200" dirty="0">
                <a:latin typeface="Roboto"/>
                <a:ea typeface="Roboto"/>
                <a:cs typeface="Roboto"/>
              </a:rPr>
              <a:t> «</a:t>
            </a:r>
            <a:r>
              <a:rPr lang="en-US" sz="1200" err="1">
                <a:latin typeface="Roboto"/>
                <a:ea typeface="Roboto"/>
                <a:cs typeface="Roboto"/>
              </a:rPr>
              <a:t>Закон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Ома</a:t>
            </a:r>
            <a:r>
              <a:rPr lang="en-US" sz="1200" dirty="0">
                <a:latin typeface="Roboto"/>
                <a:ea typeface="Roboto"/>
                <a:cs typeface="Roboto"/>
              </a:rPr>
              <a:t>». </a:t>
            </a:r>
            <a:r>
              <a:rPr lang="en-US" sz="1200" err="1">
                <a:latin typeface="Roboto"/>
                <a:ea typeface="Roboto"/>
                <a:cs typeface="Roboto"/>
              </a:rPr>
              <a:t>Ученик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собирает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цепь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из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виртуальных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элементов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меняет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сопротивление</a:t>
            </a:r>
            <a:r>
              <a:rPr lang="en-US" sz="1200" dirty="0">
                <a:latin typeface="Roboto"/>
                <a:ea typeface="Roboto"/>
                <a:cs typeface="Roboto"/>
              </a:rPr>
              <a:t> и </a:t>
            </a:r>
            <a:r>
              <a:rPr lang="en-US" sz="1200" err="1">
                <a:latin typeface="Roboto"/>
                <a:ea typeface="Roboto"/>
                <a:cs typeface="Roboto"/>
              </a:rPr>
              <a:t>напряжение</a:t>
            </a:r>
            <a:r>
              <a:rPr lang="en-US" sz="1200" dirty="0">
                <a:latin typeface="Roboto"/>
                <a:ea typeface="Roboto"/>
                <a:cs typeface="Roboto"/>
              </a:rPr>
              <a:t>, а </a:t>
            </a:r>
            <a:r>
              <a:rPr lang="en-US" sz="1200" err="1">
                <a:latin typeface="Roboto"/>
                <a:ea typeface="Roboto"/>
                <a:cs typeface="Roboto"/>
              </a:rPr>
              <a:t>на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экране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анимированный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поток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электронов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меняет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свою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скорость</a:t>
            </a:r>
            <a:r>
              <a:rPr lang="en-US" sz="1200" dirty="0">
                <a:latin typeface="Roboto"/>
                <a:ea typeface="Roboto"/>
                <a:cs typeface="Roboto"/>
              </a:rPr>
              <a:t>, а </a:t>
            </a:r>
            <a:r>
              <a:rPr lang="en-US" sz="1200" err="1">
                <a:latin typeface="Roboto"/>
                <a:ea typeface="Roboto"/>
                <a:cs typeface="Roboto"/>
              </a:rPr>
              <a:t>лампочка</a:t>
            </a:r>
            <a:r>
              <a:rPr lang="en-US" sz="1200" dirty="0">
                <a:latin typeface="Roboto"/>
                <a:ea typeface="Roboto"/>
                <a:cs typeface="Roboto"/>
              </a:rPr>
              <a:t> — </a:t>
            </a:r>
            <a:r>
              <a:rPr lang="en-US" sz="1200" err="1">
                <a:latin typeface="Roboto"/>
                <a:ea typeface="Roboto"/>
                <a:cs typeface="Roboto"/>
              </a:rPr>
              <a:t>яркость</a:t>
            </a:r>
            <a:r>
              <a:rPr lang="en-US" sz="1200" dirty="0">
                <a:latin typeface="Roboto"/>
                <a:ea typeface="Roboto"/>
                <a:cs typeface="Roboto"/>
              </a:rPr>
              <a:t>.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r>
              <a:rPr lang="en-US" sz="1200" dirty="0">
                <a:latin typeface="Roboto"/>
                <a:ea typeface="Roboto"/>
                <a:cs typeface="Roboto"/>
              </a:rPr>
              <a:t>· </a:t>
            </a:r>
            <a:r>
              <a:rPr lang="en-US" sz="1200" err="1">
                <a:latin typeface="Roboto"/>
                <a:ea typeface="Roboto"/>
                <a:cs typeface="Roboto"/>
              </a:rPr>
              <a:t>Решаемая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проблема</a:t>
            </a:r>
            <a:r>
              <a:rPr lang="en-US" sz="1200" dirty="0">
                <a:latin typeface="Roboto"/>
                <a:ea typeface="Roboto"/>
                <a:cs typeface="Roboto"/>
              </a:rPr>
              <a:t>: </a:t>
            </a:r>
            <a:r>
              <a:rPr lang="en-US" sz="1200" err="1">
                <a:latin typeface="Roboto"/>
                <a:ea typeface="Roboto"/>
                <a:cs typeface="Roboto"/>
              </a:rPr>
              <a:t>Преодоление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когнитивного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барьера</a:t>
            </a:r>
            <a:r>
              <a:rPr lang="en-US" sz="1200" dirty="0">
                <a:latin typeface="Roboto"/>
                <a:ea typeface="Roboto"/>
                <a:cs typeface="Roboto"/>
              </a:rPr>
              <a:t>. </a:t>
            </a:r>
            <a:r>
              <a:rPr lang="en-US" sz="1200" err="1">
                <a:latin typeface="Roboto"/>
                <a:ea typeface="Roboto"/>
                <a:cs typeface="Roboto"/>
              </a:rPr>
              <a:t>Абстрактные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формулы</a:t>
            </a:r>
            <a:r>
              <a:rPr lang="en-US" sz="1200" dirty="0">
                <a:latin typeface="Roboto"/>
                <a:ea typeface="Roboto"/>
                <a:cs typeface="Roboto"/>
              </a:rPr>
              <a:t> (</a:t>
            </a:r>
            <a:r>
              <a:rPr lang="en-US" sz="1200" err="1">
                <a:latin typeface="Roboto"/>
                <a:ea typeface="Roboto"/>
                <a:cs typeface="Roboto"/>
              </a:rPr>
              <a:t>например</a:t>
            </a:r>
            <a:r>
              <a:rPr lang="en-US" sz="1200" dirty="0">
                <a:latin typeface="Roboto"/>
                <a:ea typeface="Roboto"/>
                <a:cs typeface="Roboto"/>
              </a:rPr>
              <a:t>, F = G*(m1*m2)/r²) </a:t>
            </a:r>
            <a:r>
              <a:rPr lang="en-US" sz="1200" err="1">
                <a:latin typeface="Roboto"/>
                <a:ea typeface="Roboto"/>
                <a:cs typeface="Roboto"/>
              </a:rPr>
              <a:t>оживают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когда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ученик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видит</a:t>
            </a:r>
            <a:r>
              <a:rPr lang="en-US" sz="1200" dirty="0">
                <a:latin typeface="Roboto"/>
                <a:ea typeface="Roboto"/>
                <a:cs typeface="Roboto"/>
              </a:rPr>
              <a:t>, </a:t>
            </a:r>
            <a:r>
              <a:rPr lang="en-US" sz="1200" err="1">
                <a:latin typeface="Roboto"/>
                <a:ea typeface="Roboto"/>
                <a:cs typeface="Roboto"/>
              </a:rPr>
              <a:t>как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два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тела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начинают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притягиваться</a:t>
            </a:r>
            <a:r>
              <a:rPr lang="en-US" sz="1200" dirty="0">
                <a:latin typeface="Roboto"/>
                <a:ea typeface="Roboto"/>
                <a:cs typeface="Roboto"/>
              </a:rPr>
              <a:t> с </a:t>
            </a:r>
            <a:r>
              <a:rPr lang="en-US" sz="1200" err="1">
                <a:latin typeface="Roboto"/>
                <a:ea typeface="Roboto"/>
                <a:cs typeface="Roboto"/>
              </a:rPr>
              <a:t>разной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силой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при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изменении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массы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или</a:t>
            </a:r>
            <a:r>
              <a:rPr lang="en-US" sz="1200" dirty="0">
                <a:latin typeface="Roboto"/>
                <a:ea typeface="Roboto"/>
                <a:cs typeface="Roboto"/>
              </a:rPr>
              <a:t> </a:t>
            </a:r>
            <a:r>
              <a:rPr lang="en-US" sz="1200" err="1">
                <a:latin typeface="Roboto"/>
                <a:ea typeface="Roboto"/>
                <a:cs typeface="Roboto"/>
              </a:rPr>
              <a:t>расстояния</a:t>
            </a:r>
            <a:r>
              <a:rPr lang="en-US" sz="1200" dirty="0">
                <a:latin typeface="Roboto"/>
                <a:ea typeface="Roboto"/>
                <a:cs typeface="Roboto"/>
              </a:rPr>
              <a:t>.</a:t>
            </a:r>
            <a:br>
              <a:rPr lang="en-US" sz="1200" dirty="0">
                <a:latin typeface="Roboto"/>
                <a:ea typeface="Roboto"/>
                <a:cs typeface="Roboto"/>
              </a:rPr>
            </a:br>
            <a:endParaRPr lang="en-US" sz="1200" dirty="0">
              <a:latin typeface="Roboto"/>
              <a:ea typeface="Roboto"/>
              <a:cs typeface="Roboto"/>
            </a:endParaRPr>
          </a:p>
        </p:txBody>
      </p:sp>
      <p:pic>
        <p:nvPicPr>
          <p:cNvPr id="2" name="Рисунок 1" descr="Изображение выглядит как в помещении, мебель, стена, стол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F2665072-3FF2-DA3C-DF67-7CF519ABA6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51" r="4604" b="2"/>
          <a:stretch>
            <a:fillRect/>
          </a:stretch>
        </p:blipFill>
        <p:spPr>
          <a:xfrm>
            <a:off x="4671911" y="10"/>
            <a:ext cx="4472089" cy="51434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19B0651-EE4F-4900-A07F-96A6BFA9D0F0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112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F6FD5E6-8F40-1FE3-FE6D-DE5AC96CB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48B4551D-8F7C-A146-C1AB-B79F02E4027E}"/>
              </a:ext>
            </a:extLst>
          </p:cNvPr>
          <p:cNvSpPr txBox="1">
            <a:spLocks/>
          </p:cNvSpPr>
          <p:nvPr/>
        </p:nvSpPr>
        <p:spPr>
          <a:xfrm>
            <a:off x="628650" y="273843"/>
            <a:ext cx="3938487" cy="1355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400" b="1"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70B43AD-0B85-B456-93FE-6E9A7AE01E8F}"/>
              </a:ext>
            </a:extLst>
          </p:cNvPr>
          <p:cNvSpPr/>
          <p:nvPr/>
        </p:nvSpPr>
        <p:spPr>
          <a:xfrm>
            <a:off x="327455" y="1286594"/>
            <a:ext cx="4337410" cy="334612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" dirty="0"/>
              <a:t/>
            </a:r>
            <a:br>
              <a:rPr lang="en-US" sz="800" dirty="0"/>
            </a:br>
            <a:r>
              <a:rPr lang="en-US" sz="1100" b="1" dirty="0"/>
              <a:t>Вариант2: «</a:t>
            </a:r>
            <a:r>
              <a:rPr lang="en-US" sz="1100" b="1" err="1"/>
              <a:t>Квест</a:t>
            </a:r>
            <a:r>
              <a:rPr lang="en-US" sz="1100" b="1" dirty="0"/>
              <a:t> </a:t>
            </a:r>
            <a:r>
              <a:rPr lang="en-US" sz="1100" b="1" err="1"/>
              <a:t>Знаний</a:t>
            </a:r>
            <a:r>
              <a:rPr lang="en-US" sz="1100" b="1" dirty="0"/>
              <a:t>» </a:t>
            </a:r>
            <a:r>
              <a:rPr lang="en-US" sz="1100" dirty="0"/>
              <a:t>(</a:t>
            </a:r>
            <a:r>
              <a:rPr lang="en-US" sz="1100" err="1"/>
              <a:t>Игровая</a:t>
            </a:r>
            <a:r>
              <a:rPr lang="en-US" sz="1100" dirty="0"/>
              <a:t> </a:t>
            </a:r>
            <a:r>
              <a:rPr lang="en-US" sz="1100" err="1"/>
              <a:t>платформа</a:t>
            </a:r>
            <a:r>
              <a:rPr lang="en-US" sz="1100" dirty="0"/>
              <a:t> </a:t>
            </a:r>
            <a:r>
              <a:rPr lang="en-US" sz="1100" err="1"/>
              <a:t>для</a:t>
            </a:r>
            <a:r>
              <a:rPr lang="en-US" sz="1100" dirty="0"/>
              <a:t> </a:t>
            </a:r>
            <a:r>
              <a:rPr lang="en-US" sz="1100" err="1"/>
              <a:t>мотивации</a:t>
            </a:r>
            <a:r>
              <a:rPr lang="en-US" sz="1100" dirty="0"/>
              <a:t> и </a:t>
            </a:r>
            <a:r>
              <a:rPr lang="en-US" sz="1100" err="1"/>
              <a:t>практики</a:t>
            </a:r>
            <a:r>
              <a:rPr lang="en-US" sz="1100" dirty="0"/>
              <a:t>)</a:t>
            </a:r>
            <a:br>
              <a:rPr lang="en-US" sz="1100" dirty="0"/>
            </a:br>
            <a:r>
              <a:rPr lang="en-US" sz="1100" dirty="0"/>
              <a:t/>
            </a:r>
            <a:br>
              <a:rPr lang="en-US" sz="1100" dirty="0"/>
            </a:br>
            <a:r>
              <a:rPr lang="en-US" sz="1100" err="1"/>
              <a:t>Этот</a:t>
            </a:r>
            <a:r>
              <a:rPr lang="en-US" sz="1100" dirty="0"/>
              <a:t> </a:t>
            </a:r>
            <a:r>
              <a:rPr lang="en-US" sz="1100" err="1"/>
              <a:t>модуль</a:t>
            </a:r>
            <a:r>
              <a:rPr lang="en-US" sz="1100" dirty="0"/>
              <a:t> </a:t>
            </a:r>
            <a:r>
              <a:rPr lang="en-US" sz="1100" err="1"/>
              <a:t>борется</a:t>
            </a:r>
            <a:r>
              <a:rPr lang="en-US" sz="1100" dirty="0"/>
              <a:t> с </a:t>
            </a:r>
            <a:r>
              <a:rPr lang="en-US" sz="1100" err="1"/>
              <a:t>мотивационным</a:t>
            </a:r>
            <a:r>
              <a:rPr lang="en-US" sz="1100" dirty="0"/>
              <a:t> </a:t>
            </a:r>
            <a:r>
              <a:rPr lang="en-US" sz="1100" err="1"/>
              <a:t>кризисом</a:t>
            </a:r>
            <a:r>
              <a:rPr lang="en-US" sz="1100" dirty="0"/>
              <a:t> и </a:t>
            </a:r>
            <a:r>
              <a:rPr lang="en-US" sz="1100" err="1"/>
              <a:t>превращает</a:t>
            </a:r>
            <a:r>
              <a:rPr lang="en-US" sz="1100" dirty="0"/>
              <a:t> </a:t>
            </a:r>
            <a:r>
              <a:rPr lang="en-US" sz="1100" err="1"/>
              <a:t>пассивное</a:t>
            </a:r>
            <a:r>
              <a:rPr lang="en-US" sz="1100" dirty="0"/>
              <a:t> </a:t>
            </a:r>
            <a:r>
              <a:rPr lang="en-US" sz="1100" err="1"/>
              <a:t>обучение</a:t>
            </a:r>
            <a:r>
              <a:rPr lang="en-US" sz="1100" dirty="0"/>
              <a:t> в </a:t>
            </a:r>
            <a:r>
              <a:rPr lang="en-US" sz="1100" err="1"/>
              <a:t>активное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/>
            </a:r>
            <a:br>
              <a:rPr lang="en-US" sz="1100" dirty="0"/>
            </a:br>
            <a:r>
              <a:rPr lang="en-US" sz="1100" dirty="0"/>
              <a:t>· </a:t>
            </a:r>
            <a:r>
              <a:rPr lang="en-US" sz="1100" err="1"/>
              <a:t>Что</a:t>
            </a:r>
            <a:r>
              <a:rPr lang="en-US" sz="1100" dirty="0"/>
              <a:t> </a:t>
            </a:r>
            <a:r>
              <a:rPr lang="en-US" sz="1100" err="1"/>
              <a:t>это</a:t>
            </a:r>
            <a:r>
              <a:rPr lang="en-US" sz="1100" dirty="0"/>
              <a:t>? </a:t>
            </a:r>
            <a:r>
              <a:rPr lang="en-US" sz="1100" err="1"/>
              <a:t>Серия</a:t>
            </a:r>
            <a:r>
              <a:rPr lang="en-US" sz="1100" dirty="0"/>
              <a:t> </a:t>
            </a:r>
            <a:r>
              <a:rPr lang="en-US" sz="1100" err="1"/>
              <a:t>сюжетных</a:t>
            </a:r>
            <a:r>
              <a:rPr lang="en-US" sz="1100" dirty="0"/>
              <a:t> </a:t>
            </a:r>
            <a:r>
              <a:rPr lang="en-US" sz="1100" err="1"/>
              <a:t>игр</a:t>
            </a:r>
            <a:r>
              <a:rPr lang="en-US" sz="1100" dirty="0"/>
              <a:t> и </a:t>
            </a:r>
            <a:r>
              <a:rPr lang="en-US" sz="1100" err="1"/>
              <a:t>квестов</a:t>
            </a:r>
            <a:r>
              <a:rPr lang="en-US" sz="1100" dirty="0"/>
              <a:t>, </a:t>
            </a:r>
            <a:r>
              <a:rPr lang="en-US" sz="1100" err="1"/>
              <a:t>где</a:t>
            </a:r>
            <a:r>
              <a:rPr lang="en-US" sz="1100" dirty="0"/>
              <a:t> </a:t>
            </a:r>
            <a:r>
              <a:rPr lang="en-US" sz="1100" err="1"/>
              <a:t>для</a:t>
            </a:r>
            <a:r>
              <a:rPr lang="en-US" sz="1100" dirty="0"/>
              <a:t> </a:t>
            </a:r>
            <a:r>
              <a:rPr lang="en-US" sz="1100" err="1"/>
              <a:t>продвижения</a:t>
            </a:r>
            <a:r>
              <a:rPr lang="en-US" sz="1100" dirty="0"/>
              <a:t> </a:t>
            </a:r>
            <a:r>
              <a:rPr lang="en-US" sz="1100" err="1"/>
              <a:t>необходимо</a:t>
            </a:r>
            <a:r>
              <a:rPr lang="en-US" sz="1100" dirty="0"/>
              <a:t> </a:t>
            </a:r>
            <a:r>
              <a:rPr lang="en-US" sz="1100" err="1"/>
              <a:t>решать</a:t>
            </a:r>
            <a:r>
              <a:rPr lang="en-US" sz="1100" dirty="0"/>
              <a:t> </a:t>
            </a:r>
            <a:r>
              <a:rPr lang="en-US" sz="1100" err="1"/>
              <a:t>физические</a:t>
            </a:r>
            <a:r>
              <a:rPr lang="en-US" sz="1100" dirty="0"/>
              <a:t> </a:t>
            </a:r>
            <a:r>
              <a:rPr lang="en-US" sz="1100" err="1"/>
              <a:t>задачи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· </a:t>
            </a:r>
            <a:r>
              <a:rPr lang="en-US" sz="1100" err="1"/>
              <a:t>Как</a:t>
            </a:r>
            <a:r>
              <a:rPr lang="en-US" sz="1100" dirty="0"/>
              <a:t> </a:t>
            </a:r>
            <a:r>
              <a:rPr lang="en-US" sz="1100" err="1"/>
              <a:t>это</a:t>
            </a:r>
            <a:r>
              <a:rPr lang="en-US" sz="1100" dirty="0"/>
              <a:t> </a:t>
            </a:r>
            <a:r>
              <a:rPr lang="en-US" sz="1100" err="1"/>
              <a:t>работает</a:t>
            </a:r>
            <a:r>
              <a:rPr lang="en-US" sz="1100" dirty="0"/>
              <a:t>?</a:t>
            </a:r>
            <a:br>
              <a:rPr lang="en-US" sz="1100" dirty="0"/>
            </a:br>
            <a:r>
              <a:rPr lang="en-US" sz="1100" dirty="0"/>
              <a:t>  · </a:t>
            </a:r>
            <a:r>
              <a:rPr lang="en-US" sz="1100" err="1"/>
              <a:t>Ученик</a:t>
            </a:r>
            <a:r>
              <a:rPr lang="en-US" sz="1100" dirty="0"/>
              <a:t> </a:t>
            </a:r>
            <a:r>
              <a:rPr lang="en-US" sz="1100" err="1"/>
              <a:t>не</a:t>
            </a:r>
            <a:r>
              <a:rPr lang="en-US" sz="1100" dirty="0"/>
              <a:t> «</a:t>
            </a:r>
            <a:r>
              <a:rPr lang="en-US" sz="1100" err="1"/>
              <a:t>решает</a:t>
            </a:r>
            <a:r>
              <a:rPr lang="en-US" sz="1100" dirty="0"/>
              <a:t> </a:t>
            </a:r>
            <a:r>
              <a:rPr lang="en-US" sz="1100" err="1"/>
              <a:t>задачу</a:t>
            </a:r>
            <a:r>
              <a:rPr lang="en-US" sz="1100" dirty="0"/>
              <a:t> №5 </a:t>
            </a:r>
            <a:r>
              <a:rPr lang="en-US" sz="1100" err="1"/>
              <a:t>из</a:t>
            </a:r>
            <a:r>
              <a:rPr lang="en-US" sz="1100" dirty="0"/>
              <a:t> </a:t>
            </a:r>
            <a:r>
              <a:rPr lang="en-US" sz="1100" err="1"/>
              <a:t>учебника</a:t>
            </a:r>
            <a:r>
              <a:rPr lang="en-US" sz="1100" dirty="0"/>
              <a:t>», а «</a:t>
            </a:r>
            <a:r>
              <a:rPr lang="en-US" sz="1100" err="1"/>
              <a:t>рассчитывает</a:t>
            </a:r>
            <a:r>
              <a:rPr lang="en-US" sz="1100" dirty="0"/>
              <a:t> </a:t>
            </a:r>
            <a:r>
              <a:rPr lang="en-US" sz="1100" err="1"/>
              <a:t>траекторию</a:t>
            </a:r>
            <a:r>
              <a:rPr lang="en-US" sz="1100" dirty="0"/>
              <a:t> </a:t>
            </a:r>
            <a:r>
              <a:rPr lang="en-US" sz="1100" err="1"/>
              <a:t>полета</a:t>
            </a:r>
            <a:r>
              <a:rPr lang="en-US" sz="1100" dirty="0"/>
              <a:t> </a:t>
            </a:r>
            <a:r>
              <a:rPr lang="en-US" sz="1100" err="1"/>
              <a:t>ракеты</a:t>
            </a:r>
            <a:r>
              <a:rPr lang="en-US" sz="1100" dirty="0"/>
              <a:t>, </a:t>
            </a:r>
            <a:r>
              <a:rPr lang="en-US" sz="1100" err="1"/>
              <a:t>чтобы</a:t>
            </a:r>
            <a:r>
              <a:rPr lang="en-US" sz="1100" dirty="0"/>
              <a:t> </a:t>
            </a:r>
            <a:r>
              <a:rPr lang="en-US" sz="1100" err="1"/>
              <a:t>спасти</a:t>
            </a:r>
            <a:r>
              <a:rPr lang="en-US" sz="1100" dirty="0"/>
              <a:t> </a:t>
            </a:r>
            <a:r>
              <a:rPr lang="en-US" sz="1100" err="1"/>
              <a:t>космическую</a:t>
            </a:r>
            <a:r>
              <a:rPr lang="en-US" sz="1100" dirty="0"/>
              <a:t> </a:t>
            </a:r>
            <a:r>
              <a:rPr lang="en-US" sz="1100" err="1"/>
              <a:t>станцию</a:t>
            </a:r>
            <a:r>
              <a:rPr lang="en-US" sz="1100" dirty="0"/>
              <a:t> </a:t>
            </a:r>
            <a:r>
              <a:rPr lang="en-US" sz="1100" err="1"/>
              <a:t>от</a:t>
            </a:r>
            <a:r>
              <a:rPr lang="en-US" sz="1100" dirty="0"/>
              <a:t> </a:t>
            </a:r>
            <a:r>
              <a:rPr lang="en-US" sz="1100" err="1"/>
              <a:t>астероида</a:t>
            </a:r>
            <a:r>
              <a:rPr lang="en-US" sz="1100" dirty="0"/>
              <a:t>».</a:t>
            </a:r>
            <a:br>
              <a:rPr lang="en-US" sz="1100" dirty="0"/>
            </a:br>
            <a:r>
              <a:rPr lang="en-US" sz="1100" dirty="0"/>
              <a:t>  · </a:t>
            </a:r>
            <a:r>
              <a:rPr lang="en-US" sz="1100" err="1"/>
              <a:t>Внедряется</a:t>
            </a:r>
            <a:r>
              <a:rPr lang="en-US" sz="1100" dirty="0"/>
              <a:t> </a:t>
            </a:r>
            <a:r>
              <a:rPr lang="en-US" sz="1100" err="1"/>
              <a:t>система</a:t>
            </a:r>
            <a:r>
              <a:rPr lang="en-US" sz="1100" dirty="0"/>
              <a:t> </a:t>
            </a:r>
            <a:r>
              <a:rPr lang="en-US" sz="1100" err="1"/>
              <a:t>геймификации</a:t>
            </a:r>
            <a:r>
              <a:rPr lang="en-US" sz="1100" dirty="0"/>
              <a:t>: </a:t>
            </a:r>
            <a:r>
              <a:rPr lang="en-US" sz="1100" err="1"/>
              <a:t>очки</a:t>
            </a:r>
            <a:r>
              <a:rPr lang="en-US" sz="1100" dirty="0"/>
              <a:t> </a:t>
            </a:r>
            <a:r>
              <a:rPr lang="en-US" sz="1100" err="1"/>
              <a:t>опыта</a:t>
            </a:r>
            <a:r>
              <a:rPr lang="en-US" sz="1100" dirty="0"/>
              <a:t>, </a:t>
            </a:r>
            <a:r>
              <a:rPr lang="en-US" sz="1100" err="1"/>
              <a:t>уровни</a:t>
            </a:r>
            <a:r>
              <a:rPr lang="en-US" sz="1100" dirty="0"/>
              <a:t>, </a:t>
            </a:r>
            <a:r>
              <a:rPr lang="en-US" sz="1100" err="1"/>
              <a:t>бейджи</a:t>
            </a:r>
            <a:r>
              <a:rPr lang="en-US" sz="1100" dirty="0"/>
              <a:t> и </a:t>
            </a:r>
            <a:r>
              <a:rPr lang="en-US" sz="1100" err="1"/>
              <a:t>награды</a:t>
            </a:r>
            <a:r>
              <a:rPr lang="en-US" sz="1100" dirty="0"/>
              <a:t> </a:t>
            </a:r>
            <a:r>
              <a:rPr lang="en-US" sz="1100" err="1"/>
              <a:t>за</a:t>
            </a:r>
            <a:r>
              <a:rPr lang="en-US" sz="1100" dirty="0"/>
              <a:t> </a:t>
            </a:r>
            <a:r>
              <a:rPr lang="en-US" sz="1100" err="1"/>
              <a:t>правильные</a:t>
            </a:r>
            <a:r>
              <a:rPr lang="en-US" sz="1100" dirty="0"/>
              <a:t> </a:t>
            </a:r>
            <a:r>
              <a:rPr lang="en-US" sz="1100" err="1"/>
              <a:t>решения</a:t>
            </a:r>
            <a:r>
              <a:rPr lang="en-US" sz="1100" dirty="0"/>
              <a:t>, </a:t>
            </a:r>
            <a:r>
              <a:rPr lang="en-US" sz="1100" err="1"/>
              <a:t>прохождение</a:t>
            </a:r>
            <a:r>
              <a:rPr lang="en-US" sz="1100" dirty="0"/>
              <a:t> </a:t>
            </a:r>
            <a:r>
              <a:rPr lang="en-US" sz="1100" err="1"/>
              <a:t>тем</a:t>
            </a:r>
            <a:r>
              <a:rPr lang="en-US" sz="1100" dirty="0"/>
              <a:t> и </a:t>
            </a:r>
            <a:r>
              <a:rPr lang="en-US" sz="1100" err="1"/>
              <a:t>проведение</a:t>
            </a:r>
            <a:r>
              <a:rPr lang="en-US" sz="1100" dirty="0"/>
              <a:t> </a:t>
            </a:r>
            <a:r>
              <a:rPr lang="en-US" sz="1100" err="1"/>
              <a:t>удачных</a:t>
            </a:r>
            <a:r>
              <a:rPr lang="en-US" sz="1100" dirty="0"/>
              <a:t> </a:t>
            </a:r>
            <a:r>
              <a:rPr lang="en-US" sz="1100" err="1"/>
              <a:t>экспериментов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  · </a:t>
            </a:r>
            <a:r>
              <a:rPr lang="en-US" sz="1100" err="1"/>
              <a:t>Задачи</a:t>
            </a:r>
            <a:r>
              <a:rPr lang="en-US" sz="1100" dirty="0"/>
              <a:t> </a:t>
            </a:r>
            <a:r>
              <a:rPr lang="en-US" sz="1100" err="1"/>
              <a:t>имеют</a:t>
            </a:r>
            <a:r>
              <a:rPr lang="en-US" sz="1100" dirty="0"/>
              <a:t> </a:t>
            </a:r>
            <a:r>
              <a:rPr lang="en-US" sz="1100" err="1"/>
              <a:t>несколько</a:t>
            </a:r>
            <a:r>
              <a:rPr lang="en-US" sz="1100" dirty="0"/>
              <a:t> </a:t>
            </a:r>
            <a:r>
              <a:rPr lang="en-US" sz="1100" err="1"/>
              <a:t>путей</a:t>
            </a:r>
            <a:r>
              <a:rPr lang="en-US" sz="1100" dirty="0"/>
              <a:t> </a:t>
            </a:r>
            <a:r>
              <a:rPr lang="en-US" sz="1100" err="1"/>
              <a:t>решения</a:t>
            </a:r>
            <a:r>
              <a:rPr lang="en-US" sz="1100" dirty="0"/>
              <a:t>, </a:t>
            </a:r>
            <a:r>
              <a:rPr lang="en-US" sz="1100" err="1"/>
              <a:t>поощряя</a:t>
            </a:r>
            <a:r>
              <a:rPr lang="en-US" sz="1100" dirty="0"/>
              <a:t> </a:t>
            </a:r>
            <a:r>
              <a:rPr lang="en-US" sz="1100" err="1"/>
              <a:t>творческий</a:t>
            </a:r>
            <a:r>
              <a:rPr lang="en-US" sz="1100" dirty="0"/>
              <a:t> </a:t>
            </a:r>
            <a:r>
              <a:rPr lang="en-US" sz="1100" err="1"/>
              <a:t>подход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· </a:t>
            </a:r>
            <a:r>
              <a:rPr lang="en-US" sz="1100" err="1"/>
              <a:t>Решаемая</a:t>
            </a:r>
            <a:r>
              <a:rPr lang="en-US" sz="1100" dirty="0"/>
              <a:t> </a:t>
            </a:r>
            <a:r>
              <a:rPr lang="en-US" sz="1100" err="1"/>
              <a:t>проблема</a:t>
            </a:r>
            <a:r>
              <a:rPr lang="en-US" sz="1100" dirty="0"/>
              <a:t>: </a:t>
            </a:r>
            <a:r>
              <a:rPr lang="en-US" sz="1100" err="1"/>
              <a:t>Формирование</a:t>
            </a:r>
            <a:r>
              <a:rPr lang="en-US" sz="1100" dirty="0"/>
              <a:t> </a:t>
            </a:r>
            <a:r>
              <a:rPr lang="en-US" sz="1100" err="1"/>
              <a:t>устойчивого</a:t>
            </a:r>
            <a:r>
              <a:rPr lang="en-US" sz="1100" dirty="0"/>
              <a:t> </a:t>
            </a:r>
            <a:r>
              <a:rPr lang="en-US" sz="1100" err="1"/>
              <a:t>интереса</a:t>
            </a:r>
            <a:r>
              <a:rPr lang="en-US" sz="1100" dirty="0"/>
              <a:t>. Физика </a:t>
            </a:r>
            <a:r>
              <a:rPr lang="en-US" sz="1100" err="1"/>
              <a:t>становится</a:t>
            </a:r>
            <a:r>
              <a:rPr lang="en-US" sz="1100" dirty="0"/>
              <a:t> </a:t>
            </a:r>
            <a:r>
              <a:rPr lang="en-US" sz="1100" err="1"/>
              <a:t>не</a:t>
            </a:r>
            <a:r>
              <a:rPr lang="en-US" sz="1100" dirty="0"/>
              <a:t> </a:t>
            </a:r>
            <a:r>
              <a:rPr lang="en-US" sz="1100" err="1"/>
              <a:t>целью</a:t>
            </a:r>
            <a:r>
              <a:rPr lang="en-US" sz="1100" dirty="0"/>
              <a:t>, а </a:t>
            </a:r>
            <a:r>
              <a:rPr lang="en-US" sz="1100" err="1"/>
              <a:t>средством</a:t>
            </a:r>
            <a:r>
              <a:rPr lang="en-US" sz="1100" dirty="0"/>
              <a:t> </a:t>
            </a:r>
            <a:r>
              <a:rPr lang="en-US" sz="1100" err="1"/>
              <a:t>для</a:t>
            </a:r>
            <a:r>
              <a:rPr lang="en-US" sz="1100" dirty="0"/>
              <a:t> </a:t>
            </a:r>
            <a:r>
              <a:rPr lang="en-US" sz="1100" err="1"/>
              <a:t>достижения</a:t>
            </a:r>
            <a:r>
              <a:rPr lang="en-US" sz="1100" dirty="0"/>
              <a:t> </a:t>
            </a:r>
            <a:r>
              <a:rPr lang="en-US" sz="1100" err="1"/>
              <a:t>игровой</a:t>
            </a:r>
            <a:r>
              <a:rPr lang="en-US" sz="1100" dirty="0"/>
              <a:t> </a:t>
            </a:r>
            <a:r>
              <a:rPr lang="en-US" sz="1100" err="1"/>
              <a:t>цели</a:t>
            </a:r>
            <a:r>
              <a:rPr lang="en-US" sz="1100" dirty="0"/>
              <a:t>. </a:t>
            </a:r>
            <a:r>
              <a:rPr lang="en-US" sz="1100" err="1"/>
              <a:t>Это</a:t>
            </a:r>
            <a:r>
              <a:rPr lang="en-US" sz="1100" dirty="0"/>
              <a:t> </a:t>
            </a:r>
            <a:r>
              <a:rPr lang="en-US" sz="1100" err="1"/>
              <a:t>отвечает</a:t>
            </a:r>
            <a:r>
              <a:rPr lang="en-US" sz="1100" dirty="0"/>
              <a:t> </a:t>
            </a:r>
            <a:r>
              <a:rPr lang="en-US" sz="1100" err="1"/>
              <a:t>на</a:t>
            </a:r>
            <a:r>
              <a:rPr lang="en-US" sz="1100" dirty="0"/>
              <a:t> </a:t>
            </a:r>
            <a:r>
              <a:rPr lang="en-US" sz="1100" err="1"/>
              <a:t>вопрос</a:t>
            </a:r>
            <a:r>
              <a:rPr lang="en-US" sz="1100" dirty="0"/>
              <a:t> «</a:t>
            </a:r>
            <a:r>
              <a:rPr lang="en-US" sz="1100" err="1"/>
              <a:t>Зачем</a:t>
            </a:r>
            <a:r>
              <a:rPr lang="en-US" sz="1100" dirty="0"/>
              <a:t> </a:t>
            </a:r>
            <a:r>
              <a:rPr lang="en-US" sz="1100" err="1"/>
              <a:t>мне</a:t>
            </a:r>
            <a:r>
              <a:rPr lang="en-US" sz="1100" dirty="0"/>
              <a:t> </a:t>
            </a:r>
            <a:r>
              <a:rPr lang="en-US" sz="1100" err="1"/>
              <a:t>это</a:t>
            </a:r>
            <a:r>
              <a:rPr lang="en-US" sz="1100" dirty="0"/>
              <a:t> </a:t>
            </a:r>
            <a:r>
              <a:rPr lang="en-US" sz="1100" err="1"/>
              <a:t>нужно</a:t>
            </a:r>
            <a:r>
              <a:rPr lang="en-US" sz="1100" dirty="0"/>
              <a:t>?» — </a:t>
            </a:r>
            <a:r>
              <a:rPr lang="en-US" sz="1100" err="1"/>
              <a:t>чтобы</a:t>
            </a:r>
            <a:r>
              <a:rPr lang="en-US" sz="1100" dirty="0"/>
              <a:t> </a:t>
            </a:r>
            <a:r>
              <a:rPr lang="en-US" sz="1100" err="1"/>
              <a:t>выиграть</a:t>
            </a:r>
            <a:r>
              <a:rPr lang="en-US" sz="1100" dirty="0"/>
              <a:t>, </a:t>
            </a:r>
            <a:r>
              <a:rPr lang="en-US" sz="1100" err="1"/>
              <a:t>стать</a:t>
            </a:r>
            <a:r>
              <a:rPr lang="en-US" sz="1100" dirty="0"/>
              <a:t> </a:t>
            </a:r>
            <a:r>
              <a:rPr lang="en-US" sz="1100" err="1"/>
              <a:t>первым</a:t>
            </a:r>
            <a:r>
              <a:rPr lang="en-US" sz="1100" dirty="0"/>
              <a:t> в </a:t>
            </a:r>
            <a:r>
              <a:rPr lang="en-US" sz="1100" err="1"/>
              <a:t>классе</a:t>
            </a:r>
            <a:r>
              <a:rPr lang="en-US" sz="1100" dirty="0"/>
              <a:t>, </a:t>
            </a:r>
            <a:r>
              <a:rPr lang="en-US" sz="1100" err="1"/>
              <a:t>почувствовать</a:t>
            </a:r>
            <a:r>
              <a:rPr lang="en-US" sz="1100" dirty="0"/>
              <a:t> </a:t>
            </a:r>
            <a:r>
              <a:rPr lang="en-US" sz="1100" err="1"/>
              <a:t>себя</a:t>
            </a:r>
            <a:r>
              <a:rPr lang="en-US" sz="1100" dirty="0"/>
              <a:t> </a:t>
            </a:r>
            <a:r>
              <a:rPr lang="en-US" sz="1100" err="1"/>
              <a:t>инженером-спасателем</a:t>
            </a:r>
            <a:r>
              <a:rPr lang="en-US" sz="1100" dirty="0"/>
              <a:t>.</a:t>
            </a:r>
            <a:endParaRPr lang="ru-RU" sz="1100">
              <a:ea typeface="Calibri"/>
              <a:cs typeface="Calibri"/>
            </a:endParaRPr>
          </a:p>
        </p:txBody>
      </p:sp>
      <p:pic>
        <p:nvPicPr>
          <p:cNvPr id="3" name="Рисунок 2" descr="Изображение выглядит как снимок экрана, компьютер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B747AB3-B48B-F0C5-B628-514468C227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17" r="27209" b="-2"/>
          <a:stretch>
            <a:fillRect/>
          </a:stretch>
        </p:blipFill>
        <p:spPr>
          <a:xfrm>
            <a:off x="4671911" y="10"/>
            <a:ext cx="4472089" cy="51434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2772363-B481-E8CC-1495-B841760E0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19B0651-EE4F-4900-A07F-96A6BFA9D0F0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04373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81313"/>
            <a:ext cx="8280920" cy="267765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2000" dirty="0">
                <a:latin typeface="Arial Narrow"/>
              </a:rPr>
              <a:t>Проект может быть актуален в нескольких направлениях: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Arial Narrow"/>
              </a:rPr>
              <a:t>Образование:</a:t>
            </a:r>
            <a:r>
              <a:rPr lang="ru-RU" sz="2000" b="1" dirty="0">
                <a:latin typeface="Arial Narrow"/>
                <a:ea typeface="Roboto"/>
                <a:cs typeface="Roboto"/>
              </a:rPr>
              <a:t> </a:t>
            </a:r>
            <a:r>
              <a:rPr lang="ru-RU" sz="1600" dirty="0">
                <a:latin typeface="Gilroy"/>
                <a:ea typeface="Roboto"/>
                <a:cs typeface="Roboto"/>
              </a:rPr>
              <a:t>Визуализация сложных концепций: Физика — наука о природе, но многие ее абстрактные понятия (электромагнитные поля, теория относительности, квантовые эффекты) трудно представить. Приложения с 3D-графикой, анимацией и интерактивными моделями делают их осязаемыми.</a:t>
            </a:r>
          </a:p>
          <a:p>
            <a:pPr marL="457200" indent="-457200" algn="just">
              <a:buAutoNum type="arabicPeriod"/>
            </a:pPr>
            <a:r>
              <a:rPr lang="ru-RU" sz="1600" b="1" dirty="0">
                <a:latin typeface="Gilroy"/>
                <a:ea typeface="Roboto"/>
                <a:cs typeface="Roboto"/>
              </a:rPr>
              <a:t>Наука: </a:t>
            </a:r>
            <a:r>
              <a:rPr lang="ru-RU" sz="1600" dirty="0">
                <a:latin typeface="Roboto"/>
                <a:ea typeface="Roboto"/>
                <a:cs typeface="Roboto"/>
              </a:rPr>
              <a:t>Мобильные вычислительные комплексы: Современные смартфоны обладают значительной вычислительной мощностью. Приложения могут выполнять сложные расчеты, строить графики и моделировать процессы прямо на устройстве, что полезно для исследователей и инженеров "в поле".</a:t>
            </a:r>
          </a:p>
          <a:p>
            <a:pPr algn="just"/>
            <a:endParaRPr lang="ru-RU" sz="1600" dirty="0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27266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17690F8-CBD5-3587-2955-01C97744AEE9}"/>
              </a:ext>
            </a:extLst>
          </p:cNvPr>
          <p:cNvSpPr txBox="1"/>
          <p:nvPr/>
        </p:nvSpPr>
        <p:spPr>
          <a:xfrm>
            <a:off x="563777" y="679621"/>
            <a:ext cx="7954662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kern="1200" dirty="0">
                <a:latin typeface="Arial Narrow"/>
                <a:ea typeface="+mn-ea"/>
                <a:cs typeface="+mn-cs"/>
              </a:rPr>
              <a:t>Данный образовательный стартап ориентирован на рынок B2G и нацелен на системное решение проблемы подготовки инженерных кадров через цифровизацию школьного образования. Основными заказчиками выступают региональные министерства образования и госкорпорации, заинтересованные в ранней профориентации школьников. Продукт представляет собой </a:t>
            </a:r>
            <a:r>
              <a:rPr lang="ru-RU" sz="2000" dirty="0">
                <a:latin typeface="Arial Narrow"/>
              </a:rPr>
              <a:t>интерактивное приложение </a:t>
            </a:r>
            <a:r>
              <a:rPr lang="ru-RU" sz="2000" kern="1200" dirty="0">
                <a:latin typeface="Arial Narrow"/>
                <a:ea typeface="+mn-ea"/>
                <a:cs typeface="+mn-cs"/>
              </a:rPr>
              <a:t>по физике соответствующую задачам национальных проектов по цифровой трансформации образования. Ключевое преимущество — возможность централизованного внедрения в школах при государственной поддержке с последующим масштабированием на все регионы России. Проект обеспечивает формирование кадрового резерва для высокотехнологичных отраслей промышленности и способствует импортозамещению в сфере образовательных технологий.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88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1222" y="987574"/>
            <a:ext cx="8280919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  <a:buClr>
                <a:srgbClr val="00B0F0"/>
              </a:buClr>
            </a:pPr>
            <a:endParaRPr 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0558708-6635-284B-5663-67A0198D30B1}"/>
              </a:ext>
            </a:extLst>
          </p:cNvPr>
          <p:cNvSpPr txBox="1"/>
          <p:nvPr/>
        </p:nvSpPr>
        <p:spPr>
          <a:xfrm>
            <a:off x="778566" y="766142"/>
            <a:ext cx="5864086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Материальные:</a:t>
            </a:r>
          </a:p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 · Серверное оборудование / облачная инфраструктура</a:t>
            </a:r>
            <a:endParaRPr lang="ru-RU" sz="2000" kern="1200" dirty="0">
              <a:solidFill>
                <a:srgbClr val="000000"/>
              </a:solidFill>
              <a:latin typeface="Arial Narrow"/>
            </a:endParaRPr>
          </a:p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 · Компьютеры и лицензии ПО для разработчиков</a:t>
            </a:r>
            <a:endParaRPr lang="ru-RU" sz="2000" kern="1200" dirty="0">
              <a:solidFill>
                <a:srgbClr val="000000"/>
              </a:solidFill>
              <a:latin typeface="Arial Narrow"/>
            </a:endParaRPr>
          </a:p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 · Специализированное ПО для 3D-графики и анимации</a:t>
            </a:r>
            <a:endParaRPr lang="ru-RU" sz="2000" kern="1200" dirty="0">
              <a:solidFill>
                <a:srgbClr val="000000"/>
              </a:solidFill>
              <a:latin typeface="Arial Narrow"/>
            </a:endParaRPr>
          </a:p>
          <a:p>
            <a:pPr algn="just"/>
            <a:endParaRPr lang="ru-RU" sz="2000" dirty="0">
              <a:solidFill>
                <a:srgbClr val="000000"/>
              </a:solidFill>
              <a:latin typeface="Arial Narrow"/>
            </a:endParaRPr>
          </a:p>
          <a:p>
            <a:pPr marL="0" algn="just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Нематериальные (ключевые):</a:t>
            </a:r>
            <a:endParaRPr lang="ru-RU" dirty="0">
              <a:ea typeface="+mn-ea"/>
              <a:cs typeface="+mn-cs"/>
            </a:endParaRPr>
          </a:p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 · Контент: Методические материалы, сценарии уроков и симуляций.</a:t>
            </a:r>
            <a:endParaRPr lang="ru-RU" sz="2000" kern="1200" dirty="0">
              <a:solidFill>
                <a:srgbClr val="000000"/>
              </a:solidFill>
              <a:latin typeface="Arial Narrow"/>
            </a:endParaRPr>
          </a:p>
          <a:p>
            <a:pPr marL="0" algn="just" rtl="0"/>
            <a:r>
              <a:rPr lang="ru-RU" sz="2000" kern="120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 · Юридические услуги: Регистрация, патентование, оформление лицензий.</a:t>
            </a:r>
            <a:endParaRPr lang="ru-RU" sz="2000" kern="1200" dirty="0">
              <a:solidFill>
                <a:srgbClr val="000000"/>
              </a:solidFill>
              <a:latin typeface="Arial Narrow"/>
            </a:endParaRP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АНАЛОГИ И КОНКУРЕНТЫ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EB9DDB-D081-DC7C-F682-21A4A1D357FC}"/>
              </a:ext>
            </a:extLst>
          </p:cNvPr>
          <p:cNvSpPr txBox="1"/>
          <p:nvPr/>
        </p:nvSpPr>
        <p:spPr>
          <a:xfrm>
            <a:off x="331305" y="840685"/>
            <a:ext cx="7338390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 rtl="0"/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1. ЯКласс - цифровая образовательная платформа с интерактивными заданиями и тестами по физике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2. LECTА - платформа с электронными учебниками и интерактивными тренажерами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3. PhET (University of Colorado) - международный проект с интерактивными симуляциями по физике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4. Учи.ру - образовательная онлайн-платформа с игровыми заданиями по школьным предметам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5. TheSolution - специализированная платформа для олимпиадной подготовки по физике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6. Российская электронная школа (РЭШ) - государственная платформа с видеоуроками и тестами</a:t>
            </a:r>
            <a:b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</a:br>
            <a:r>
              <a:rPr lang="ru-RU" sz="2000" kern="120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7. Фоксфорд - онлайн-школа с курсами по физике для разных возрастов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3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ПАРТНЕРЫ, ЗАИНТЕРЕСОВАННЫЕ ОРГАНИЗАЦИИ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3548" y="1359108"/>
            <a:ext cx="8280919" cy="37856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Arial Narrow"/>
              </a:rPr>
              <a:t>Потенциальный интерес к проекту проявляют региональные министерства образования Центральной России и Урала, заинтересованные в цифровизации школьного обучения. Госкорпорации Ростех и Росатом готовы рассмотреть возможность предоставления отраслевых кейсов и финансирования в рамках программ ранней профориентации. Технопарки Кванториум в 15 регионах выразили готовность предоставить площадки для пилотного тестирования и методической поддержки. Венчурные фонды Сколково и РВК рассматривают возможность инвестирования в разработку после создания MVP проекта. Получено предварительное согласие от Агентства стратегических инициатив на экспертно-методическое сопровождение проекта при условии успешной апробации в 3-5 пилотных школах.</a:t>
            </a:r>
            <a:endParaRPr lang="ru-RU" dirty="0">
              <a:solidFill>
                <a:prstClr val="black"/>
              </a:solidFill>
            </a:endParaRPr>
          </a:p>
          <a:p>
            <a:pPr algn="just">
              <a:spcAft>
                <a:spcPts val="1200"/>
              </a:spcAft>
            </a:pPr>
            <a:endParaRPr 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518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A3D79CE-42EF-6FE4-C6FA-A1EFA19845E3}"/>
              </a:ext>
            </a:extLst>
          </p:cNvPr>
          <p:cNvSpPr txBox="1"/>
          <p:nvPr/>
        </p:nvSpPr>
        <p:spPr>
          <a:xfrm>
            <a:off x="617838" y="1112108"/>
            <a:ext cx="7398607" cy="29084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Материальные:</a:t>
            </a:r>
            <a:r>
              <a:rPr lang="en-US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· Серверное оборудование / облачная инфраструктура</a:t>
            </a:r>
            <a:r>
              <a:rPr lang="en-US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· Компьютеры и лицензии ПО для разработчиков</a:t>
            </a:r>
            <a:r>
              <a:rPr lang="en-US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· Специализированное ПО для 3D-графики и анимации</a:t>
            </a:r>
            <a:r>
              <a:rPr lang="en-US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Нематериальные (ключевые):</a:t>
            </a:r>
            <a:r>
              <a:rPr lang="ru-RU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· Контент: Методические материалы, сценарии уроков и симуляций.</a:t>
            </a:r>
            <a:r>
              <a:rPr lang="en-US" sz="2000">
                <a:latin typeface="Arial Narrow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2175"/>
              </a:lnSpc>
            </a:pPr>
            <a:r>
              <a:rPr lang="ru-RU" sz="2000" baseline="0">
                <a:latin typeface="Arial Narrow"/>
                <a:ea typeface="Segoe UI"/>
                <a:cs typeface="Segoe UI"/>
              </a:rPr>
              <a:t>· Юридические услуги: Регистрация, патентование, оформление лицензий.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9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489491"/>
            <a:ext cx="8280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ru-RU" sz="2000" dirty="0">
              <a:solidFill>
                <a:prstClr val="black"/>
              </a:solidFill>
              <a:latin typeface="Arial Narrow"/>
            </a:endParaRPr>
          </a:p>
        </p:txBody>
      </p:sp>
      <p:sp>
        <p:nvSpPr>
          <p:cNvPr id="8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98260"/>
              </p:ext>
            </p:extLst>
          </p:nvPr>
        </p:nvGraphicFramePr>
        <p:xfrm>
          <a:off x="107504" y="843557"/>
          <a:ext cx="8820472" cy="422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773"/>
                <a:gridCol w="2344284"/>
                <a:gridCol w="4210415"/>
              </a:tblGrid>
              <a:tr h="49086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Название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календарного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плана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Длительность этапа, мес.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Стоимость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руб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01460">
                <a:tc>
                  <a:txBody>
                    <a:bodyPr/>
                    <a:lstStyle/>
                    <a:p>
                      <a:r>
                        <a:rPr lang="en-US" sz="1400" dirty="0"/>
                        <a:t>1. </a:t>
                      </a:r>
                      <a:r>
                        <a:rPr lang="en-US" sz="1400" dirty="0" err="1"/>
                        <a:t>Анализ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рынка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формирование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концепции</a:t>
                      </a:r>
                      <a:r>
                        <a:rPr lang="ru-RU" sz="1400" dirty="0"/>
                        <a:t>; </a:t>
                      </a:r>
                      <a:r>
                        <a:rPr lang="en-US" sz="1400" dirty="0" err="1"/>
                        <a:t>определение</a:t>
                      </a:r>
                      <a:r>
                        <a:rPr lang="en-US" sz="1400" dirty="0"/>
                        <a:t> УТП (</a:t>
                      </a:r>
                      <a:r>
                        <a:rPr lang="en-US" sz="1400" dirty="0" err="1"/>
                        <a:t>уникального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торгового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предложения</a:t>
                      </a:r>
                      <a:r>
                        <a:rPr lang="en-US" sz="1400" dirty="0"/>
                        <a:t>); </a:t>
                      </a:r>
                      <a:r>
                        <a:rPr lang="en-US" sz="1400" dirty="0" err="1"/>
                        <a:t>составление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технического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 smtClean="0"/>
                        <a:t>задания</a:t>
                      </a:r>
                      <a:r>
                        <a:rPr lang="en-US" sz="1400" dirty="0" smtClean="0"/>
                        <a:t>; </a:t>
                      </a:r>
                      <a:r>
                        <a:rPr lang="en-US" sz="1400" dirty="0" err="1"/>
                        <a:t>поиск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 smtClean="0"/>
                        <a:t>партнёров</a:t>
                      </a:r>
                      <a:r>
                        <a:rPr lang="ru-RU" sz="1400" dirty="0" smtClean="0"/>
                        <a:t>.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Октябрь – ноябрь 2025 года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00 000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руб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41515">
                <a:tc>
                  <a:txBody>
                    <a:bodyPr/>
                    <a:lstStyle/>
                    <a:p>
                      <a:r>
                        <a:rPr lang="en-US" sz="1400" dirty="0"/>
                        <a:t>2. </a:t>
                      </a:r>
                      <a:r>
                        <a:rPr lang="en-US" sz="1400" dirty="0" err="1"/>
                        <a:t>Разработка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 smtClean="0"/>
                        <a:t>платформы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/>
                        <a:t>и </a:t>
                      </a:r>
                      <a:r>
                        <a:rPr lang="en-US" sz="1400" dirty="0" err="1"/>
                        <a:t>базового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 smtClean="0"/>
                        <a:t>контента</a:t>
                      </a:r>
                      <a:r>
                        <a:rPr lang="ru-RU" sz="1400" dirty="0" smtClean="0"/>
                        <a:t>.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 Декабрь 2025 года – январь 2026 года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r>
                        <a:rPr lang="en-US" sz="1400" dirty="0" smtClean="0"/>
                        <a:t>00 </a:t>
                      </a:r>
                      <a:r>
                        <a:rPr lang="en-US" sz="1400" dirty="0"/>
                        <a:t>000 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руб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92982">
                <a:tc>
                  <a:txBody>
                    <a:bodyPr/>
                    <a:lstStyle/>
                    <a:p>
                      <a:r>
                        <a:rPr lang="en-US" sz="1400" dirty="0"/>
                        <a:t>3. </a:t>
                      </a:r>
                      <a:r>
                        <a:rPr lang="en-US" sz="1400" dirty="0" err="1"/>
                        <a:t>Пилотное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тестирование</a:t>
                      </a:r>
                      <a:r>
                        <a:rPr lang="en-US" sz="1400" dirty="0"/>
                        <a:t> в </a:t>
                      </a:r>
                      <a:r>
                        <a:rPr lang="en-US" sz="1400" dirty="0" err="1"/>
                        <a:t>школах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доработка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 smtClean="0"/>
                        <a:t>платформы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Февраль 2026 года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00 </a:t>
                      </a:r>
                      <a:r>
                        <a:rPr lang="en-US" sz="1400" dirty="0"/>
                        <a:t>000 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руб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9925">
                <a:tc>
                  <a:txBody>
                    <a:bodyPr/>
                    <a:lstStyle/>
                    <a:p>
                      <a:r>
                        <a:rPr lang="en-US" sz="1400" dirty="0"/>
                        <a:t>4. </a:t>
                      </a:r>
                      <a:r>
                        <a:rPr lang="en-US" sz="1400" dirty="0" err="1"/>
                        <a:t>Маркетинг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привлечение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клиентов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запуск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продаж</a:t>
                      </a:r>
                      <a:r>
                        <a:rPr lang="en-US" sz="1400" dirty="0"/>
                        <a:t> </a:t>
                      </a:r>
                      <a:r>
                        <a:rPr lang="ru-RU" sz="1400" dirty="0" smtClean="0"/>
                        <a:t>.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 Март 2026 года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00 000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8742">
                <a:tc>
                  <a:txBody>
                    <a:bodyPr/>
                    <a:lstStyle/>
                    <a:p>
                      <a:r>
                        <a:rPr lang="en-US" sz="1400" dirty="0"/>
                        <a:t>ИТОГО: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 </a:t>
                      </a:r>
                      <a:r>
                        <a:rPr lang="ru-RU" sz="1400" dirty="0"/>
                        <a:t>месяцев</a:t>
                      </a:r>
                      <a:endParaRPr lang="en-U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r>
                        <a:rPr lang="en-US" sz="1400" dirty="0" smtClean="0"/>
                        <a:t>00 </a:t>
                      </a:r>
                      <a:r>
                        <a:rPr lang="en-US" sz="1400" dirty="0"/>
                        <a:t>000 </a:t>
                      </a:r>
                      <a:r>
                        <a:rPr lang="en-US" sz="1400" dirty="0" err="1"/>
                        <a:t>руб</a:t>
                      </a:r>
                      <a:r>
                        <a:rPr lang="en-US" sz="1400" dirty="0"/>
                        <a:t>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373477"/>
            <a:ext cx="8280920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ea typeface="+mn-lt"/>
                <a:cs typeface="+mn-lt"/>
              </a:rPr>
              <a:t>Через год проект будет работать в 50 школах 5 регионов с готовой платформой и 20 модулями. К этому времени мы заключим контракты с госкорпорациями на отраслевые модули. За пять лет география расширится до 85% регионов с аудиторией 500+ тысяч учеников. Мы внедрим VR-</a:t>
            </a:r>
            <a:r>
              <a:rPr lang="ru-RU" sz="2000" dirty="0" err="1">
                <a:solidFill>
                  <a:prstClr val="black"/>
                </a:solidFill>
                <a:ea typeface="+mn-lt"/>
                <a:cs typeface="+mn-lt"/>
              </a:rPr>
              <a:t>лаборатории,Квест</a:t>
            </a:r>
            <a:r>
              <a:rPr lang="ru-RU" sz="2000" dirty="0">
                <a:solidFill>
                  <a:prstClr val="black"/>
                </a:solidFill>
                <a:ea typeface="+mn-lt"/>
                <a:cs typeface="+mn-lt"/>
              </a:rPr>
              <a:t> Знаний и выйдем на рынки СНГ. Проект станет образовательной экосистемой с олимпиадами и сертификацией учителей при поддержке 30 промышленных партнёров.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Google Shape;386;p14"/>
          <p:cNvSpPr txBox="1">
            <a:spLocks/>
          </p:cNvSpPr>
          <p:nvPr/>
        </p:nvSpPr>
        <p:spPr>
          <a:xfrm>
            <a:off x="825179" y="6856956"/>
            <a:ext cx="1736542" cy="10508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Arial" pitchFamily="34" charset="0"/>
              <a:buNone/>
            </a:pPr>
            <a:r>
              <a:rPr lang="ru-RU" sz="2000"/>
              <a:t>Руководитель проекта. Маркетолог.</a:t>
            </a:r>
            <a:endParaRPr lang="ru-RU" sz="2000" dirty="0"/>
          </a:p>
        </p:txBody>
      </p:sp>
      <p:sp>
        <p:nvSpPr>
          <p:cNvPr id="8" name="Google Shape;387;p14"/>
          <p:cNvSpPr txBox="1">
            <a:spLocks/>
          </p:cNvSpPr>
          <p:nvPr/>
        </p:nvSpPr>
        <p:spPr>
          <a:xfrm>
            <a:off x="825179" y="6211826"/>
            <a:ext cx="1736542" cy="2192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300"/>
              <a:buFont typeface="Arial" pitchFamily="34" charset="0"/>
              <a:buNone/>
            </a:pPr>
            <a:r>
              <a:rPr lang="ru-RU" sz="2400" b="1"/>
              <a:t>Марина Бойтуш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5365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8239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96883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36296" y="915566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24584" y="3079533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0326" y="3094907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809208" y="2291056"/>
            <a:ext cx="2011264" cy="471537"/>
            <a:chOff x="6809208" y="2305204"/>
            <a:chExt cx="2011264" cy="471537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6809208" y="2305204"/>
              <a:ext cx="2011264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400" b="1" dirty="0">
                  <a:solidFill>
                    <a:prstClr val="black"/>
                  </a:solidFill>
                  <a:latin typeface="Arial Narrow"/>
                </a:rPr>
                <a:t>Зайцев Сергей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Реализатор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594629" y="2315656"/>
            <a:ext cx="2011264" cy="471537"/>
            <a:chOff x="6809208" y="2305204"/>
            <a:chExt cx="2011264" cy="471537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/>
                </a:rPr>
                <a:t>Семионова</a:t>
              </a:r>
              <a:r>
                <a:rPr lang="ru-RU" sz="1600" b="1" dirty="0">
                  <a:solidFill>
                    <a:prstClr val="black"/>
                  </a:solidFill>
                  <a:latin typeface="Arial Narrow"/>
                </a:rPr>
                <a:t> Дарья </a:t>
              </a:r>
              <a:endParaRPr lang="ru-RU" sz="1400" b="1" dirty="0">
                <a:solidFill>
                  <a:prstClr val="black"/>
                </a:solidFill>
                <a:latin typeface="Arial Narrow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Генератор идей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252825" y="2283718"/>
            <a:ext cx="2011264" cy="471537"/>
            <a:chOff x="6809208" y="2305204"/>
            <a:chExt cx="2011264" cy="471537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/>
                </a:rPr>
                <a:t>Солянко</a:t>
              </a:r>
              <a:r>
                <a:rPr lang="ru-RU" sz="1600" b="1" dirty="0">
                  <a:solidFill>
                    <a:prstClr val="black"/>
                  </a:solidFill>
                  <a:latin typeface="Arial Narrow"/>
                </a:rPr>
                <a:t> Евгения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Мотиватор</a:t>
              </a: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2684493" y="3094907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4595017" y="4462566"/>
            <a:ext cx="2011264" cy="471537"/>
            <a:chOff x="6809208" y="2305204"/>
            <a:chExt cx="2011264" cy="471537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/>
                </a:rPr>
                <a:t>Хамидулин</a:t>
              </a:r>
              <a:r>
                <a:rPr lang="ru-RU" sz="1600" b="1" dirty="0">
                  <a:solidFill>
                    <a:prstClr val="black"/>
                  </a:solidFill>
                  <a:latin typeface="Arial Narrow"/>
                </a:rPr>
                <a:t> Дамир</a:t>
              </a: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Координатор</a:t>
              </a:r>
              <a:endParaRPr lang="ru-RU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254925" y="4446493"/>
            <a:ext cx="2011264" cy="471537"/>
            <a:chOff x="6809208" y="2305204"/>
            <a:chExt cx="2011264" cy="471537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/>
                </a:rPr>
                <a:t>Пескова Арина</a:t>
              </a: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Контролер</a:t>
              </a:r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20465" y="4446497"/>
            <a:ext cx="2011264" cy="523220"/>
            <a:chOff x="5657925" y="2396314"/>
            <a:chExt cx="2002982" cy="709792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5657925" y="2396314"/>
              <a:ext cx="2002982" cy="70979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/>
                </a:rPr>
                <a:t>Абакумова Дарья</a:t>
              </a:r>
            </a:p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/>
                </a:rPr>
                <a:t>Аналитик-стратег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6087549" y="2632262"/>
              <a:ext cx="1279580" cy="375773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endParaRPr lang="ru-RU" sz="1200" dirty="0">
                <a:solidFill>
                  <a:prstClr val="black"/>
                </a:solidFill>
                <a:latin typeface="Arial Narrow"/>
              </a:endParaRPr>
            </a:p>
          </p:txBody>
        </p:sp>
      </p:grpSp>
      <p:pic>
        <p:nvPicPr>
          <p:cNvPr id="6" name="Рисунок 5" descr="Изображение выглядит как человек, стена, одежд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171E491-27D6-EBC2-0D1D-CAAD4AAD7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9" y="919370"/>
            <a:ext cx="1140931" cy="1366632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на открытом воздухе, человек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2E7AA0A-DE77-A25F-7393-D83C495F5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601" y="919369"/>
            <a:ext cx="1149213" cy="1374914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ческое лицо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35F1C9A-2DDF-BDDD-5BC1-713A7A483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501" y="919368"/>
            <a:ext cx="1157390" cy="137491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Человеческое лицо, человек, одежда, бровь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D715647E-CCE1-0D7A-1583-F4FF20ACD0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9791" y="911086"/>
            <a:ext cx="1161416" cy="137491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4B61198-1999-E393-C0E8-0026A77F414E}"/>
              </a:ext>
            </a:extLst>
          </p:cNvPr>
          <p:cNvSpPr/>
          <p:nvPr/>
        </p:nvSpPr>
        <p:spPr>
          <a:xfrm>
            <a:off x="7302301" y="3096098"/>
            <a:ext cx="1152128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pic>
        <p:nvPicPr>
          <p:cNvPr id="16" name="Рисунок 15" descr="Изображение выглядит как одежда, человек, джинсы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698FA3B7-41C4-3E19-7F75-E52569013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222" y="3097695"/>
            <a:ext cx="1158143" cy="136663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одежда, Человеческое лицо, плеч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0383661-3903-0D59-77A7-AAB60A303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3673" y="3097695"/>
            <a:ext cx="1151069" cy="1366632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8ECE38B1-0461-7C14-FAE0-3946FEBA55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0165" y="3097696"/>
            <a:ext cx="1137755" cy="1366632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36615425-86B3-3F7A-C2BE-5788EDBA8A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328" y="3097695"/>
            <a:ext cx="1287385" cy="13666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A1CAB16-78AD-D32D-2715-162AF2BC0F9B}"/>
              </a:ext>
            </a:extLst>
          </p:cNvPr>
          <p:cNvSpPr txBox="1"/>
          <p:nvPr/>
        </p:nvSpPr>
        <p:spPr>
          <a:xfrm>
            <a:off x="372576" y="2297856"/>
            <a:ext cx="164801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>
                <a:latin typeface="Arial Narrow"/>
                <a:ea typeface="Calibri"/>
                <a:cs typeface="Calibri"/>
              </a:rPr>
              <a:t>Власова Влада</a:t>
            </a:r>
          </a:p>
          <a:p>
            <a:r>
              <a:rPr lang="ru-RU" sz="1200" dirty="0">
                <a:latin typeface="Arial Narrow"/>
                <a:ea typeface="Calibri"/>
                <a:cs typeface="Calibri"/>
              </a:rPr>
              <a:t>Коллективист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FFA26B94-46D3-CAFF-FEC9-E400A147345D}"/>
              </a:ext>
            </a:extLst>
          </p:cNvPr>
          <p:cNvSpPr txBox="1"/>
          <p:nvPr/>
        </p:nvSpPr>
        <p:spPr>
          <a:xfrm>
            <a:off x="7239000" y="4493315"/>
            <a:ext cx="1921565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>
                <a:latin typeface="Arial Narrow"/>
              </a:rPr>
              <a:t>Дунина Ксения</a:t>
            </a:r>
            <a:endParaRPr lang="ru-RU" dirty="0"/>
          </a:p>
          <a:p>
            <a:r>
              <a:rPr lang="ru-RU" sz="1200" dirty="0">
                <a:latin typeface="Arial Narrow"/>
              </a:rPr>
              <a:t>Специалист</a:t>
            </a:r>
            <a:endParaRPr lang="ru-RU" dirty="0"/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5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«…Наименование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-проекта…»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68842" y="2353529"/>
            <a:ext cx="1399502" cy="1641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996485" y="4022943"/>
            <a:ext cx="1944216" cy="493023"/>
            <a:chOff x="6012160" y="4083918"/>
            <a:chExt cx="1944216" cy="49302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2160" y="4083918"/>
              <a:ext cx="1944216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ru-RU" sz="1400" b="1" dirty="0">
                  <a:solidFill>
                    <a:prstClr val="black"/>
                  </a:solidFill>
                  <a:latin typeface="Arial Narrow"/>
                </a:rPr>
                <a:t>Подгорная Юлия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320521" y="42999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лидер проекта</a:t>
              </a:r>
              <a:endParaRPr lang="ru-RU" sz="11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187624" y="2283718"/>
            <a:ext cx="3992714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/>
              </a:rPr>
              <a:t>8-910-578-81-99</a:t>
            </a: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/>
              </a:rPr>
              <a:t>Podgornaya2007@inbox.ru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</a:p>
        </p:txBody>
      </p:sp>
      <p:pic>
        <p:nvPicPr>
          <p:cNvPr id="2" name="Рисунок 1" descr="Изображение выглядит как человек, на открытом воздухе, дерево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30A40938-2FA9-87CC-3F0D-B26E80C4F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970" y="2352260"/>
            <a:ext cx="1397691" cy="167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684</Words>
  <Application>Microsoft Office PowerPoint</Application>
  <PresentationFormat>Экран (16:9)</PresentationFormat>
  <Paragraphs>114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Calibri</vt:lpstr>
      <vt:lpstr>Gilroy</vt:lpstr>
      <vt:lpstr>Roboto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Elene Ov</cp:lastModifiedBy>
  <cp:revision>278</cp:revision>
  <dcterms:created xsi:type="dcterms:W3CDTF">2025-10-26T09:14:30Z</dcterms:created>
  <dcterms:modified xsi:type="dcterms:W3CDTF">2025-12-03T17:07:55Z</dcterms:modified>
</cp:coreProperties>
</file>