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9" r:id="rId7"/>
    <p:sldId id="276" r:id="rId8"/>
    <p:sldId id="277" r:id="rId9"/>
    <p:sldId id="278" r:id="rId10"/>
    <p:sldId id="280" r:id="rId11"/>
    <p:sldId id="282" r:id="rId12"/>
    <p:sldId id="283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B8BA9-BD60-45AF-A2CC-18A1A4FC08D5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70C2-78F3-4AB6-A330-3BD49CFAA3DE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1 квартал 2025 года</a:t>
          </a:r>
          <a:endParaRPr lang="ru-RU" dirty="0">
            <a:solidFill>
              <a:schemeClr val="tx1"/>
            </a:solidFill>
          </a:endParaRPr>
        </a:p>
      </dgm:t>
    </dgm:pt>
    <dgm:pt modelId="{DB64BDA3-BD0C-4880-8F58-3AF95B39DEF3}" type="sibTrans" cxnId="{AB62F64E-BA97-4FE2-BA4B-9D5D8F6F9413}">
      <dgm:prSet/>
      <dgm:spPr/>
      <dgm:t>
        <a:bodyPr/>
        <a:lstStyle/>
        <a:p>
          <a:endParaRPr lang="ru-RU"/>
        </a:p>
      </dgm:t>
    </dgm:pt>
    <dgm:pt modelId="{DDBFB910-0C5E-4E08-9F6E-59F3EDD08B3B}" type="parTrans" cxnId="{AB62F64E-BA97-4FE2-BA4B-9D5D8F6F9413}">
      <dgm:prSet/>
      <dgm:spPr/>
      <dgm:t>
        <a:bodyPr/>
        <a:lstStyle/>
        <a:p>
          <a:endParaRPr lang="ru-RU"/>
        </a:p>
      </dgm:t>
    </dgm:pt>
    <dgm:pt modelId="{1DB9B4FC-6E14-4890-867A-FD3B46F81F79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2 квартал 2025 года</a:t>
          </a:r>
          <a:endParaRPr lang="ru-RU" dirty="0">
            <a:solidFill>
              <a:schemeClr val="tx1"/>
            </a:solidFill>
          </a:endParaRPr>
        </a:p>
      </dgm:t>
    </dgm:pt>
    <dgm:pt modelId="{FD0C3A8C-A734-47D0-A7D4-BB72DAF75AAD}" type="parTrans" cxnId="{07B4D8DF-134D-496D-84DD-E8A9FB10B200}">
      <dgm:prSet/>
      <dgm:spPr/>
      <dgm:t>
        <a:bodyPr/>
        <a:lstStyle/>
        <a:p>
          <a:endParaRPr lang="ru-RU"/>
        </a:p>
      </dgm:t>
    </dgm:pt>
    <dgm:pt modelId="{FE1F852A-4211-4BA7-99D5-525F5052F925}" type="sibTrans" cxnId="{07B4D8DF-134D-496D-84DD-E8A9FB10B200}">
      <dgm:prSet/>
      <dgm:spPr/>
      <dgm:t>
        <a:bodyPr/>
        <a:lstStyle/>
        <a:p>
          <a:endParaRPr lang="ru-RU"/>
        </a:p>
      </dgm:t>
    </dgm:pt>
    <dgm:pt modelId="{C7249881-FD80-4CF0-8541-4D5F0874ACD3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3 квартал 2025 года</a:t>
          </a:r>
          <a:endParaRPr lang="ru-RU" dirty="0">
            <a:solidFill>
              <a:schemeClr val="tx1"/>
            </a:solidFill>
          </a:endParaRPr>
        </a:p>
      </dgm:t>
    </dgm:pt>
    <dgm:pt modelId="{B4819B9C-7746-470E-937E-08CF78E8585D}" type="parTrans" cxnId="{D49F609D-4B64-41A5-88B9-1BE456D36C44}">
      <dgm:prSet/>
      <dgm:spPr/>
      <dgm:t>
        <a:bodyPr/>
        <a:lstStyle/>
        <a:p>
          <a:endParaRPr lang="ru-RU"/>
        </a:p>
      </dgm:t>
    </dgm:pt>
    <dgm:pt modelId="{3E1CF057-1DE9-458D-AE9A-3292FA9E9429}" type="sibTrans" cxnId="{D49F609D-4B64-41A5-88B9-1BE456D36C44}">
      <dgm:prSet/>
      <dgm:spPr/>
      <dgm:t>
        <a:bodyPr/>
        <a:lstStyle/>
        <a:p>
          <a:endParaRPr lang="ru-RU"/>
        </a:p>
      </dgm:t>
    </dgm:pt>
    <dgm:pt modelId="{29381432-55D7-45E4-BD9E-CEF356C11A1A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4 квартал 2025 года</a:t>
          </a:r>
          <a:endParaRPr lang="ru-RU" dirty="0">
            <a:solidFill>
              <a:schemeClr val="tx1"/>
            </a:solidFill>
          </a:endParaRPr>
        </a:p>
      </dgm:t>
    </dgm:pt>
    <dgm:pt modelId="{E7458E1C-737A-4741-9551-018CFED3C50C}" type="parTrans" cxnId="{424DFD43-6089-4666-A3A1-60ED499BCFD1}">
      <dgm:prSet/>
      <dgm:spPr/>
      <dgm:t>
        <a:bodyPr/>
        <a:lstStyle/>
        <a:p>
          <a:endParaRPr lang="ru-RU"/>
        </a:p>
      </dgm:t>
    </dgm:pt>
    <dgm:pt modelId="{BB490F85-E0A5-46EE-90E0-747F1ABAB40D}" type="sibTrans" cxnId="{424DFD43-6089-4666-A3A1-60ED499BCFD1}">
      <dgm:prSet/>
      <dgm:spPr/>
      <dgm:t>
        <a:bodyPr/>
        <a:lstStyle/>
        <a:p>
          <a:endParaRPr lang="ru-RU"/>
        </a:p>
      </dgm:t>
    </dgm:pt>
    <dgm:pt modelId="{4A0F6512-69CD-499A-9B3E-263C6AA29F2D}" type="pres">
      <dgm:prSet presAssocID="{67BB8BA9-BD60-45AF-A2CC-18A1A4FC08D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F582A2-49DC-49AF-B3B7-C35F3CFD950B}" type="pres">
      <dgm:prSet presAssocID="{749470C2-78F3-4AB6-A330-3BD49CFAA3DE}" presName="parTxOnly" presStyleLbl="node1" presStyleIdx="0" presStyleCnt="4" custScaleX="181362" custScaleY="194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CA216-3327-4098-A11C-76CE84AE6779}" type="pres">
      <dgm:prSet presAssocID="{DB64BDA3-BD0C-4880-8F58-3AF95B39DEF3}" presName="parSpace" presStyleCnt="0"/>
      <dgm:spPr/>
    </dgm:pt>
    <dgm:pt modelId="{F8F2FC9A-6C21-4599-9DF6-48927BBA4708}" type="pres">
      <dgm:prSet presAssocID="{1DB9B4FC-6E14-4890-867A-FD3B46F81F79}" presName="parTxOnly" presStyleLbl="node1" presStyleIdx="1" presStyleCnt="4" custScaleX="181362" custScaleY="194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7F2BA-D35C-495E-9ADB-4BFF36072379}" type="pres">
      <dgm:prSet presAssocID="{FE1F852A-4211-4BA7-99D5-525F5052F925}" presName="parSpace" presStyleCnt="0"/>
      <dgm:spPr/>
    </dgm:pt>
    <dgm:pt modelId="{A2713A9A-7523-4AA1-94D3-338BACDF5A8E}" type="pres">
      <dgm:prSet presAssocID="{C7249881-FD80-4CF0-8541-4D5F0874ACD3}" presName="parTxOnly" presStyleLbl="node1" presStyleIdx="2" presStyleCnt="4" custScaleX="181362" custScaleY="194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A34554-FD9B-4588-9914-0603C8AE05DC}" type="pres">
      <dgm:prSet presAssocID="{3E1CF057-1DE9-458D-AE9A-3292FA9E9429}" presName="parSpace" presStyleCnt="0"/>
      <dgm:spPr/>
    </dgm:pt>
    <dgm:pt modelId="{7D0492AC-BB13-44BA-918C-1B79DA113A4D}" type="pres">
      <dgm:prSet presAssocID="{29381432-55D7-45E4-BD9E-CEF356C11A1A}" presName="parTxOnly" presStyleLbl="node1" presStyleIdx="3" presStyleCnt="4" custScaleX="181362" custScaleY="194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8478CF-43BF-4C77-B31F-B794094EE861}" type="presOf" srcId="{29381432-55D7-45E4-BD9E-CEF356C11A1A}" destId="{7D0492AC-BB13-44BA-918C-1B79DA113A4D}" srcOrd="0" destOrd="0" presId="urn:microsoft.com/office/officeart/2005/8/layout/hChevron3"/>
    <dgm:cxn modelId="{D49F609D-4B64-41A5-88B9-1BE456D36C44}" srcId="{67BB8BA9-BD60-45AF-A2CC-18A1A4FC08D5}" destId="{C7249881-FD80-4CF0-8541-4D5F0874ACD3}" srcOrd="2" destOrd="0" parTransId="{B4819B9C-7746-470E-937E-08CF78E8585D}" sibTransId="{3E1CF057-1DE9-458D-AE9A-3292FA9E9429}"/>
    <dgm:cxn modelId="{1FFE6188-AA87-4036-8A02-6EE53221576E}" type="presOf" srcId="{67BB8BA9-BD60-45AF-A2CC-18A1A4FC08D5}" destId="{4A0F6512-69CD-499A-9B3E-263C6AA29F2D}" srcOrd="0" destOrd="0" presId="urn:microsoft.com/office/officeart/2005/8/layout/hChevron3"/>
    <dgm:cxn modelId="{07B4D8DF-134D-496D-84DD-E8A9FB10B200}" srcId="{67BB8BA9-BD60-45AF-A2CC-18A1A4FC08D5}" destId="{1DB9B4FC-6E14-4890-867A-FD3B46F81F79}" srcOrd="1" destOrd="0" parTransId="{FD0C3A8C-A734-47D0-A7D4-BB72DAF75AAD}" sibTransId="{FE1F852A-4211-4BA7-99D5-525F5052F925}"/>
    <dgm:cxn modelId="{424DFD43-6089-4666-A3A1-60ED499BCFD1}" srcId="{67BB8BA9-BD60-45AF-A2CC-18A1A4FC08D5}" destId="{29381432-55D7-45E4-BD9E-CEF356C11A1A}" srcOrd="3" destOrd="0" parTransId="{E7458E1C-737A-4741-9551-018CFED3C50C}" sibTransId="{BB490F85-E0A5-46EE-90E0-747F1ABAB40D}"/>
    <dgm:cxn modelId="{01924708-565B-4E71-BB10-D39F5DA80089}" type="presOf" srcId="{1DB9B4FC-6E14-4890-867A-FD3B46F81F79}" destId="{F8F2FC9A-6C21-4599-9DF6-48927BBA4708}" srcOrd="0" destOrd="0" presId="urn:microsoft.com/office/officeart/2005/8/layout/hChevron3"/>
    <dgm:cxn modelId="{AB62F64E-BA97-4FE2-BA4B-9D5D8F6F9413}" srcId="{67BB8BA9-BD60-45AF-A2CC-18A1A4FC08D5}" destId="{749470C2-78F3-4AB6-A330-3BD49CFAA3DE}" srcOrd="0" destOrd="0" parTransId="{DDBFB910-0C5E-4E08-9F6E-59F3EDD08B3B}" sibTransId="{DB64BDA3-BD0C-4880-8F58-3AF95B39DEF3}"/>
    <dgm:cxn modelId="{861D4DF9-C075-41E3-A3EF-C56FB4826924}" type="presOf" srcId="{C7249881-FD80-4CF0-8541-4D5F0874ACD3}" destId="{A2713A9A-7523-4AA1-94D3-338BACDF5A8E}" srcOrd="0" destOrd="0" presId="urn:microsoft.com/office/officeart/2005/8/layout/hChevron3"/>
    <dgm:cxn modelId="{E253FDB0-11BF-4BF3-8CDA-4CB1D29874B9}" type="presOf" srcId="{749470C2-78F3-4AB6-A330-3BD49CFAA3DE}" destId="{B2F582A2-49DC-49AF-B3B7-C35F3CFD950B}" srcOrd="0" destOrd="0" presId="urn:microsoft.com/office/officeart/2005/8/layout/hChevron3"/>
    <dgm:cxn modelId="{927C222E-C2C6-48F9-A972-1501B7614606}" type="presParOf" srcId="{4A0F6512-69CD-499A-9B3E-263C6AA29F2D}" destId="{B2F582A2-49DC-49AF-B3B7-C35F3CFD950B}" srcOrd="0" destOrd="0" presId="urn:microsoft.com/office/officeart/2005/8/layout/hChevron3"/>
    <dgm:cxn modelId="{BAA12F5A-743D-48ED-9B33-B994A8C8B7EF}" type="presParOf" srcId="{4A0F6512-69CD-499A-9B3E-263C6AA29F2D}" destId="{DF1CA216-3327-4098-A11C-76CE84AE6779}" srcOrd="1" destOrd="0" presId="urn:microsoft.com/office/officeart/2005/8/layout/hChevron3"/>
    <dgm:cxn modelId="{90F9F381-C31A-46E4-BDAF-03626C5B8837}" type="presParOf" srcId="{4A0F6512-69CD-499A-9B3E-263C6AA29F2D}" destId="{F8F2FC9A-6C21-4599-9DF6-48927BBA4708}" srcOrd="2" destOrd="0" presId="urn:microsoft.com/office/officeart/2005/8/layout/hChevron3"/>
    <dgm:cxn modelId="{EDDECD88-0DA2-4E24-9743-ED74F1F12412}" type="presParOf" srcId="{4A0F6512-69CD-499A-9B3E-263C6AA29F2D}" destId="{EB57F2BA-D35C-495E-9ADB-4BFF36072379}" srcOrd="3" destOrd="0" presId="urn:microsoft.com/office/officeart/2005/8/layout/hChevron3"/>
    <dgm:cxn modelId="{77B90B85-DF97-4227-B5EB-A508D5AA4838}" type="presParOf" srcId="{4A0F6512-69CD-499A-9B3E-263C6AA29F2D}" destId="{A2713A9A-7523-4AA1-94D3-338BACDF5A8E}" srcOrd="4" destOrd="0" presId="urn:microsoft.com/office/officeart/2005/8/layout/hChevron3"/>
    <dgm:cxn modelId="{D24B5049-100A-41F4-839E-E33002EB5C5D}" type="presParOf" srcId="{4A0F6512-69CD-499A-9B3E-263C6AA29F2D}" destId="{44A34554-FD9B-4588-9914-0603C8AE05DC}" srcOrd="5" destOrd="0" presId="urn:microsoft.com/office/officeart/2005/8/layout/hChevron3"/>
    <dgm:cxn modelId="{F82C81C7-2250-4FF5-AFE8-237D13E5D46B}" type="presParOf" srcId="{4A0F6512-69CD-499A-9B3E-263C6AA29F2D}" destId="{7D0492AC-BB13-44BA-918C-1B79DA113A4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582A2-49DC-49AF-B3B7-C35F3CFD950B}">
      <dsp:nvSpPr>
        <dsp:cNvPr id="0" name=""/>
        <dsp:cNvSpPr/>
      </dsp:nvSpPr>
      <dsp:spPr>
        <a:xfrm>
          <a:off x="4554" y="1218102"/>
          <a:ext cx="2907294" cy="12467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33338" bIns="666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1 квартал 2025 года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4554" y="1218102"/>
        <a:ext cx="2595596" cy="1246794"/>
      </dsp:txXfrm>
    </dsp:sp>
    <dsp:sp modelId="{F8F2FC9A-6C21-4599-9DF6-48927BBA4708}">
      <dsp:nvSpPr>
        <dsp:cNvPr id="0" name=""/>
        <dsp:cNvSpPr/>
      </dsp:nvSpPr>
      <dsp:spPr>
        <a:xfrm>
          <a:off x="2591242" y="1218102"/>
          <a:ext cx="2907294" cy="12467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2 квартал 2025 года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3214639" y="1218102"/>
        <a:ext cx="1660500" cy="1246794"/>
      </dsp:txXfrm>
    </dsp:sp>
    <dsp:sp modelId="{A2713A9A-7523-4AA1-94D3-338BACDF5A8E}">
      <dsp:nvSpPr>
        <dsp:cNvPr id="0" name=""/>
        <dsp:cNvSpPr/>
      </dsp:nvSpPr>
      <dsp:spPr>
        <a:xfrm>
          <a:off x="5177929" y="1218102"/>
          <a:ext cx="2907294" cy="12467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3 квартал 2025 года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801326" y="1218102"/>
        <a:ext cx="1660500" cy="1246794"/>
      </dsp:txXfrm>
    </dsp:sp>
    <dsp:sp modelId="{7D0492AC-BB13-44BA-918C-1B79DA113A4D}">
      <dsp:nvSpPr>
        <dsp:cNvPr id="0" name=""/>
        <dsp:cNvSpPr/>
      </dsp:nvSpPr>
      <dsp:spPr>
        <a:xfrm>
          <a:off x="7764617" y="1218102"/>
          <a:ext cx="2907294" cy="12467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4 квартал 2025 года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8388014" y="1218102"/>
        <a:ext cx="1660500" cy="1246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65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33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47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2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45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13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88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8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5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1778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945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1551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48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96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0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B5BF6-9AC8-4CF4-A341-749934882B8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A6AABE-986E-42D3-B020-C2C50782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77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БУЛ</a:t>
            </a:r>
            <a:endParaRPr lang="ru-RU" sz="7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ОБНАРУЖИТЕЛИ</a:t>
            </a:r>
            <a:r>
              <a:rPr lang="ru-RU" sz="2000" b="1" dirty="0" smtClean="0">
                <a:latin typeface="Arial Black" panose="020B0A04020102020204" pitchFamily="34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ДРОНОВ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981" t="16487" r="13526" b="8244"/>
          <a:stretch/>
        </p:blipFill>
        <p:spPr>
          <a:xfrm>
            <a:off x="7442552" y="0"/>
            <a:ext cx="4749448" cy="686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8286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ИДЕЯ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86857"/>
            <a:ext cx="8596668" cy="4154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Создание прибора для обнаружения БПЛА, с широкой полосой сканирования частот, с возможностью ручного и стационарного пользования, высокой вариативностью применения.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497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ПРОБЛЕМА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Взрывной рост количества и качества  БПЛА</a:t>
            </a:r>
          </a:p>
          <a:p>
            <a:r>
              <a:rPr lang="ru-RU" sz="3200" dirty="0" smtClean="0"/>
              <a:t>Бесконтрольный выпуск и пользование </a:t>
            </a:r>
            <a:r>
              <a:rPr lang="ru-RU" sz="3200" dirty="0" err="1" smtClean="0"/>
              <a:t>дронов</a:t>
            </a:r>
            <a:endParaRPr lang="ru-RU" sz="3200" dirty="0" smtClean="0"/>
          </a:p>
          <a:p>
            <a:r>
              <a:rPr lang="ru-RU" sz="3200" dirty="0" smtClean="0"/>
              <a:t>Потенциальная опасность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2494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РЕШЕНИЕ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150532"/>
            <a:ext cx="8596668" cy="388077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814E40-C85F-480B-B616-1544D75FCD2B}"/>
              </a:ext>
            </a:extLst>
          </p:cNvPr>
          <p:cNvSpPr/>
          <p:nvPr/>
        </p:nvSpPr>
        <p:spPr>
          <a:xfrm>
            <a:off x="861060" y="2033946"/>
            <a:ext cx="4960620" cy="26142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БУЛ </a:t>
            </a:r>
            <a:r>
              <a:rPr lang="ru-RU" sz="2000" dirty="0"/>
              <a:t>не </a:t>
            </a:r>
            <a:r>
              <a:rPr lang="ru-RU" sz="2000" dirty="0" smtClean="0"/>
              <a:t>уступает </a:t>
            </a:r>
            <a:r>
              <a:rPr lang="ru-RU" sz="2000" dirty="0"/>
              <a:t>по качеству и функциональности конкурентам, при гораздо низкой </a:t>
            </a:r>
            <a:r>
              <a:rPr lang="ru-RU" sz="2000" dirty="0" smtClean="0"/>
              <a:t>стоимости,</a:t>
            </a:r>
            <a:endParaRPr lang="ru-RU" sz="2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814E40-C85F-480B-B616-1544D75FCD2B}"/>
              </a:ext>
            </a:extLst>
          </p:cNvPr>
          <p:cNvSpPr/>
          <p:nvPr/>
        </p:nvSpPr>
        <p:spPr>
          <a:xfrm>
            <a:off x="6311175" y="2033946"/>
            <a:ext cx="4960620" cy="26142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Наш проект предоставит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dirty="0" smtClean="0"/>
              <a:t>Обнаружители БПЛА </a:t>
            </a:r>
            <a:r>
              <a:rPr lang="ru-RU" sz="2000" dirty="0"/>
              <a:t>доступные широкому кругу людей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dirty="0"/>
              <a:t> </a:t>
            </a:r>
            <a:r>
              <a:rPr lang="ru-RU" sz="2000" dirty="0" smtClean="0"/>
              <a:t>Расширенный возможности, адаптивное пользование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673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ПРОТОТИПЫ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888" t="22663" r="10832" b="24382"/>
          <a:stretch/>
        </p:blipFill>
        <p:spPr>
          <a:xfrm>
            <a:off x="7794172" y="856343"/>
            <a:ext cx="4225987" cy="53485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0089" r="968" b="26101"/>
          <a:stretch/>
        </p:blipFill>
        <p:spPr>
          <a:xfrm>
            <a:off x="138015" y="2130945"/>
            <a:ext cx="3564390" cy="2799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9421" t="26995" r="6040" b="23243"/>
          <a:stretch/>
        </p:blipFill>
        <p:spPr>
          <a:xfrm>
            <a:off x="4007205" y="1930400"/>
            <a:ext cx="3264452" cy="341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ТТХ ХАРАХ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28799"/>
            <a:ext cx="8596668" cy="4934310"/>
          </a:xfrm>
        </p:spPr>
        <p:txBody>
          <a:bodyPr>
            <a:normAutofit fontScale="25000" lnSpcReduction="20000"/>
          </a:bodyPr>
          <a:lstStyle/>
          <a:p>
            <a:r>
              <a:rPr lang="ru-RU" sz="4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</a:t>
            </a:r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Дальность обнаружения БПЛА до 2 км;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Автономность работы 36 часов;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Емкость аккумулятора 20000 </a:t>
            </a:r>
            <a:r>
              <a:rPr lang="ru-RU" sz="4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Мач</a:t>
            </a:r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Усилитель сигнала 40 </a:t>
            </a:r>
            <a:r>
              <a:rPr lang="ru-RU" sz="4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Дб</a:t>
            </a:r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Быстросъемные 3 антенны</a:t>
            </a:r>
            <a:r>
              <a:rPr lang="ru-RU" sz="4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ru-RU" sz="4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Быстрый режим смены поляризации (сканирования);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Возможность работы как в стационарном режиме так и в ручном;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Постоянное обновление программного обеспечения, простая установка прошивки.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Углубленная настройка сканирования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Вывод информации на экран, с возможностью фильтрации помех и шумов;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Сенсорное и аналоговое управление, без потерь функций;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Возможность сканирования от 100 МГц до 6200 МГц;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Сканирование до 10 каналов одновременно;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Обнаружение направления полёта БПЛА на узком направлении, обзор на 360 градусов (при смене антенны);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Возможность обнаружения  средств РЭБ, каналов радиосвязи, настройка </a:t>
            </a:r>
            <a:r>
              <a:rPr lang="ru-RU" sz="4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дронов</a:t>
            </a:r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для работы в зоне действия РЭБ противника;</a:t>
            </a:r>
          </a:p>
          <a:p>
            <a:r>
              <a:rPr lang="ru-RU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•	Защит от влаги и пыли.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67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398" y="143773"/>
            <a:ext cx="8596668" cy="1320800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РЫНОК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12942" y="1540163"/>
            <a:ext cx="54381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ПРИЕМУЩЕСТВА</a:t>
            </a:r>
          </a:p>
          <a:p>
            <a:r>
              <a:rPr lang="ru-RU" dirty="0" smtClean="0"/>
              <a:t>1 </a:t>
            </a:r>
            <a:r>
              <a:rPr lang="ru-RU" dirty="0"/>
              <a:t>Обнаружение направления полёта БПЛА на</a:t>
            </a:r>
          </a:p>
          <a:p>
            <a:r>
              <a:rPr lang="ru-RU" dirty="0"/>
              <a:t>узком направлении, обзор на 360 градусов (при смене антенны);</a:t>
            </a:r>
          </a:p>
          <a:p>
            <a:endParaRPr lang="ru-RU" dirty="0"/>
          </a:p>
          <a:p>
            <a:r>
              <a:rPr lang="ru-RU" dirty="0"/>
              <a:t>2 Возможность обнаружения  средств РЭБ, каналов радиосвязи, настройка </a:t>
            </a:r>
            <a:r>
              <a:rPr lang="ru-RU" dirty="0" err="1"/>
              <a:t>дронов</a:t>
            </a:r>
            <a:r>
              <a:rPr lang="ru-RU" dirty="0"/>
              <a:t> для работы в зоне действия РЭБ противника, </a:t>
            </a:r>
          </a:p>
          <a:p>
            <a:r>
              <a:rPr lang="ru-RU" dirty="0"/>
              <a:t>возможность подключения </a:t>
            </a:r>
            <a:r>
              <a:rPr lang="ru-RU" dirty="0" err="1"/>
              <a:t>настраевомого</a:t>
            </a:r>
            <a:r>
              <a:rPr lang="ru-RU" dirty="0"/>
              <a:t> РЭБ.</a:t>
            </a:r>
          </a:p>
          <a:p>
            <a:endParaRPr lang="ru-RU" dirty="0"/>
          </a:p>
          <a:p>
            <a:r>
              <a:rPr lang="ru-RU" dirty="0"/>
              <a:t>3 Возможность работы как в стационарном режиме так и в ручном;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8" y="1620164"/>
            <a:ext cx="6129298" cy="390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2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БИЗНЕСМОДЕЛЬ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Производство и разработка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обнаружителей приборов,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их дальнейшая реализация.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Производство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узлов и агрегатов, для собственного пользования и продажи.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Расширение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сотрудничество с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 РФ, ФСБ, МВД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7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rgbClr val="000000"/>
                </a:solidFill>
                <a:latin typeface="Arial Black" panose="020B0A04020102020204" pitchFamily="34" charset="0"/>
              </a:rPr>
              <a:t>ФИНАНСОВЫЕ ПЕРСПЕКТИВЫ</a:t>
            </a:r>
            <a:endParaRPr lang="ru-RU" sz="4800" dirty="0"/>
          </a:p>
        </p:txBody>
      </p:sp>
      <p:pic>
        <p:nvPicPr>
          <p:cNvPr id="4" name="Picture 2" descr="https://cdn2.slidemodel.com/wp-content/uploads/tam-sam-som-model-powerpoint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4" t="8771" r="23737" b="5402"/>
          <a:stretch/>
        </p:blipFill>
        <p:spPr bwMode="auto">
          <a:xfrm>
            <a:off x="677334" y="2033588"/>
            <a:ext cx="3849171" cy="3881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75668" y="3356977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4400" dirty="0"/>
              <a:t>TAM- </a:t>
            </a:r>
            <a:r>
              <a:rPr lang="ru-RU" sz="4400" dirty="0"/>
              <a:t>2</a:t>
            </a:r>
            <a:r>
              <a:rPr lang="pl-PL" sz="4400" dirty="0" smtClean="0"/>
              <a:t>.</a:t>
            </a:r>
            <a:r>
              <a:rPr lang="ru-RU" sz="4400" dirty="0" smtClean="0"/>
              <a:t>6</a:t>
            </a:r>
            <a:r>
              <a:rPr lang="pl-PL" sz="4400" dirty="0" smtClean="0"/>
              <a:t>00.000.000 </a:t>
            </a:r>
            <a:r>
              <a:rPr lang="pl-PL" sz="4400" dirty="0"/>
              <a:t>$.</a:t>
            </a:r>
          </a:p>
          <a:p>
            <a:r>
              <a:rPr lang="pl-PL" sz="4400" dirty="0"/>
              <a:t>SAM- </a:t>
            </a:r>
            <a:r>
              <a:rPr lang="ru-RU" sz="4400" dirty="0" smtClean="0"/>
              <a:t>30.000</a:t>
            </a:r>
            <a:r>
              <a:rPr lang="pl-PL" sz="4400" dirty="0" smtClean="0"/>
              <a:t>.000.000 </a:t>
            </a:r>
            <a:r>
              <a:rPr lang="ru-RU" sz="4400" dirty="0" smtClean="0"/>
              <a:t>Р</a:t>
            </a:r>
            <a:r>
              <a:rPr lang="pl-PL" sz="4400" dirty="0" smtClean="0"/>
              <a:t>.</a:t>
            </a:r>
            <a:endParaRPr lang="pl-PL" sz="4400" dirty="0"/>
          </a:p>
          <a:p>
            <a:r>
              <a:rPr lang="pl-PL" sz="4400" dirty="0"/>
              <a:t>SOM- </a:t>
            </a:r>
            <a:r>
              <a:rPr lang="ru-RU" sz="4400" dirty="0" smtClean="0"/>
              <a:t>200</a:t>
            </a:r>
            <a:r>
              <a:rPr lang="pl-PL" sz="4400" dirty="0" smtClean="0"/>
              <a:t>.000.000 </a:t>
            </a:r>
            <a:r>
              <a:rPr lang="ru-RU" sz="4400" dirty="0" smtClean="0"/>
              <a:t>Р.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1515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ТРЕБУЕМЫЕ ИНВЕСТИЦИИ</a:t>
            </a:r>
            <a:endParaRPr lang="ru-RU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10.000.000 Р. </a:t>
            </a:r>
          </a:p>
          <a:p>
            <a:r>
              <a:rPr lang="ru-RU" sz="2800" dirty="0" smtClean="0"/>
              <a:t>Закупка оборудования</a:t>
            </a:r>
          </a:p>
          <a:p>
            <a:r>
              <a:rPr lang="ru-RU" sz="2800" dirty="0" smtClean="0"/>
              <a:t>Закупка комплектующих</a:t>
            </a:r>
          </a:p>
          <a:p>
            <a:r>
              <a:rPr lang="ru-RU" sz="2800" dirty="0" smtClean="0"/>
              <a:t>Разработка документации, регистрация патента</a:t>
            </a:r>
          </a:p>
          <a:p>
            <a:r>
              <a:rPr lang="ru-RU" sz="2800" dirty="0" smtClean="0"/>
              <a:t>Аренда помещения</a:t>
            </a:r>
          </a:p>
          <a:p>
            <a:r>
              <a:rPr lang="ru-RU" sz="2800" dirty="0" smtClean="0"/>
              <a:t>Зарплаты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3337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ПЛАН РАЗВИТИЯ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251133"/>
              </p:ext>
            </p:extLst>
          </p:nvPr>
        </p:nvGraphicFramePr>
        <p:xfrm>
          <a:off x="677334" y="165100"/>
          <a:ext cx="10676466" cy="368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77334" y="2730500"/>
            <a:ext cx="2294466" cy="382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Доработка 3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моделей, работа со снятием форм, работа с полимерами.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02000" y="2730500"/>
            <a:ext cx="2273300" cy="382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Создание итоговых литьевых форм, отливка деталей, сборка конечного прототипа.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Разработка документации, подача на РИД.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Прохождение акселераторов ЦБСТ, АСИ.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05500" y="2730500"/>
            <a:ext cx="2294466" cy="382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Регистрация патента, сертификация и обнаружителя </a:t>
            </a:r>
            <a:r>
              <a:rPr lang="ru-RU" dirty="0" err="1" smtClean="0">
                <a:solidFill>
                  <a:schemeClr val="tx1"/>
                </a:solidFill>
              </a:rPr>
              <a:t>дронов</a:t>
            </a:r>
            <a:r>
              <a:rPr lang="ru-RU" dirty="0" smtClean="0">
                <a:solidFill>
                  <a:schemeClr val="tx1"/>
                </a:solidFill>
              </a:rPr>
              <a:t>, разработка документации и производственной линии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30166" y="2730500"/>
            <a:ext cx="2294466" cy="382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МВП, выпуск мелкосерийной партии продуктов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799" y="124985"/>
            <a:ext cx="8596668" cy="1320800"/>
          </a:xfrm>
        </p:spPr>
        <p:txBody>
          <a:bodyPr/>
          <a:lstStyle/>
          <a:p>
            <a:r>
              <a:rPr lang="ru-RU" b="1" dirty="0">
                <a:solidFill>
                  <a:srgbClr val="000000"/>
                </a:solidFill>
                <a:latin typeface="Arial Black" panose="020B0A04020102020204" pitchFamily="34" charset="0"/>
              </a:rPr>
              <a:t>КОМАНДА</a:t>
            </a:r>
            <a:endParaRPr lang="ru-RU" dirty="0"/>
          </a:p>
        </p:txBody>
      </p:sp>
      <p:pic>
        <p:nvPicPr>
          <p:cNvPr id="6" name="Picture 6" descr="https://sun9-18.userapi.com/impg/2toHBk0yOwHj-HNA_w1j8tP6tpI7eWztWQkqQQ/8yVUq4PCcEw.jpg?size=1051x2160&amp;quality=96&amp;sign=c93116958de8b4e5fc2856ff135f5c4a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" t="28042" r="7079" b="24632"/>
          <a:stretch/>
        </p:blipFill>
        <p:spPr bwMode="auto">
          <a:xfrm>
            <a:off x="1889280" y="1029483"/>
            <a:ext cx="1346888" cy="1468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25614" y="2662409"/>
            <a:ext cx="22742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БУРНАШЕВ ИЛЬЯ ОСНОВАТЕЛЬ </a:t>
            </a:r>
            <a:r>
              <a:rPr lang="ru-RU" sz="1200" b="1" dirty="0" smtClean="0"/>
              <a:t>ПРОЕКТИРОВЩИК</a:t>
            </a:r>
          </a:p>
          <a:p>
            <a:pPr algn="ctr"/>
            <a:r>
              <a:rPr lang="ru-RU" sz="1200" b="1" dirty="0" smtClean="0"/>
              <a:t>МЕНЕДЖЕР</a:t>
            </a:r>
          </a:p>
          <a:p>
            <a:pPr algn="ctr"/>
            <a:r>
              <a:rPr lang="ru-RU" sz="1200" b="1" dirty="0" smtClean="0"/>
              <a:t>СВФУ, ИП ПСД-24</a:t>
            </a:r>
            <a:endParaRPr lang="ru-RU" sz="1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89964" y="4179284"/>
            <a:ext cx="2117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70797" y="2778190"/>
            <a:ext cx="22742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ПЕТРОВ РОМАН</a:t>
            </a:r>
          </a:p>
          <a:p>
            <a:pPr algn="ctr"/>
            <a:r>
              <a:rPr lang="ru-RU" sz="1200" b="1" dirty="0" smtClean="0"/>
              <a:t>КОНСУЛЬТАН </a:t>
            </a:r>
          </a:p>
          <a:p>
            <a:pPr algn="ctr"/>
            <a:r>
              <a:rPr lang="ru-RU" sz="1200" b="1" dirty="0" smtClean="0"/>
              <a:t>ИСПЫТАТЕЛЬ, ОФИЦЕР</a:t>
            </a:r>
          </a:p>
          <a:p>
            <a:pPr algn="ctr"/>
            <a:r>
              <a:rPr lang="ru-RU" sz="1200" b="1" dirty="0" smtClean="0"/>
              <a:t> РАДИОРАЗВЕДКИ</a:t>
            </a:r>
          </a:p>
          <a:p>
            <a:pPr algn="ctr"/>
            <a:endParaRPr lang="ru-RU" sz="12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5920" t="4189" r="7985" b="35912"/>
          <a:stretch/>
        </p:blipFill>
        <p:spPr>
          <a:xfrm>
            <a:off x="3800665" y="1029483"/>
            <a:ext cx="1383174" cy="14525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355142" y="2705628"/>
            <a:ext cx="2274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ВИНОКУРОВ ТИМОФЕЙ </a:t>
            </a:r>
          </a:p>
          <a:p>
            <a:pPr algn="ctr"/>
            <a:r>
              <a:rPr lang="ru-RU" sz="1200" b="1" dirty="0" smtClean="0"/>
              <a:t>ПРОГРАМИСТ</a:t>
            </a:r>
          </a:p>
          <a:p>
            <a:pPr algn="ctr"/>
            <a:r>
              <a:rPr lang="ru-RU" sz="1200" b="1" dirty="0" smtClean="0"/>
              <a:t>РАЗРАБОТЧИК ПО</a:t>
            </a:r>
          </a:p>
          <a:p>
            <a:pPr algn="ctr"/>
            <a:r>
              <a:rPr lang="ru-RU" sz="1200" b="1" dirty="0" smtClean="0"/>
              <a:t>СВФУ ИМИ МТИ ФУГМУ-21</a:t>
            </a:r>
            <a:endParaRPr lang="ru-RU" sz="12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17767" t="3102" r="23321" b="66790"/>
          <a:stretch/>
        </p:blipFill>
        <p:spPr>
          <a:xfrm>
            <a:off x="3899316" y="3877354"/>
            <a:ext cx="1183477" cy="1468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3353945" y="5547976"/>
            <a:ext cx="2274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КОБЯКОВ СЕРГЕЙ</a:t>
            </a:r>
          </a:p>
          <a:p>
            <a:pPr algn="ctr"/>
            <a:r>
              <a:rPr lang="ru-RU" sz="1200" b="1" dirty="0" smtClean="0"/>
              <a:t>РАЗРАБОТЧИК СИСТЕМЫ СБОРКИ</a:t>
            </a:r>
            <a:endParaRPr lang="ru-RU" sz="1200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/>
          <a:srcRect t="12194" b="42538"/>
          <a:stretch/>
        </p:blipFill>
        <p:spPr>
          <a:xfrm>
            <a:off x="5822921" y="1029483"/>
            <a:ext cx="1310917" cy="1449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341269" y="2685858"/>
            <a:ext cx="2274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СТРЕЛКОВ АНТОН</a:t>
            </a:r>
          </a:p>
          <a:p>
            <a:pPr algn="ctr"/>
            <a:r>
              <a:rPr lang="ru-RU" sz="1200" b="1" dirty="0" smtClean="0"/>
              <a:t>РАЗРАБОТЧИК ЛИТЬЕВЫХ ФОРМ</a:t>
            </a:r>
          </a:p>
          <a:p>
            <a:pPr algn="ctr"/>
            <a:r>
              <a:rPr lang="ru-RU" sz="1200" b="1" dirty="0" smtClean="0"/>
              <a:t>ПОЛИМЕРЩИК </a:t>
            </a:r>
          </a:p>
          <a:p>
            <a:pPr algn="ctr"/>
            <a:r>
              <a:rPr lang="ru-RU" sz="1200" b="1" dirty="0" smtClean="0"/>
              <a:t>СВФУ, ИТИ, ПЗиСУКС-24</a:t>
            </a:r>
          </a:p>
          <a:p>
            <a:pPr algn="ctr"/>
            <a:endParaRPr lang="ru-RU" sz="1200" b="1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1335945" y="5537867"/>
            <a:ext cx="2274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ВЕРШИНИН ЕВГЕНИЙ</a:t>
            </a:r>
          </a:p>
          <a:p>
            <a:pPr algn="ctr"/>
            <a:r>
              <a:rPr lang="ru-RU" sz="1200" b="1" dirty="0" smtClean="0"/>
              <a:t>КОНУСЛЬТАНТ КОМАНДИР ВЗВОДА БПЛА, ОФИЦЕР</a:t>
            </a:r>
          </a:p>
          <a:p>
            <a:pPr algn="ctr"/>
            <a:r>
              <a:rPr lang="ru-RU" sz="1200" b="1" dirty="0" smtClean="0"/>
              <a:t>РАДИОРАЗВЕДКИ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01639" y="5557445"/>
            <a:ext cx="2274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МОСЮКОВ ВЛАДИСЛАВ</a:t>
            </a:r>
          </a:p>
          <a:p>
            <a:pPr algn="ctr"/>
            <a:r>
              <a:rPr lang="ru-RU" sz="1200" b="1" dirty="0" smtClean="0"/>
              <a:t>КОСУЛЬТАНТ, </a:t>
            </a:r>
          </a:p>
          <a:p>
            <a:pPr algn="ctr"/>
            <a:r>
              <a:rPr lang="ru-RU" sz="1200" b="1" dirty="0" smtClean="0"/>
              <a:t>ОПЕРАТОР ФПВ НА СВО</a:t>
            </a:r>
            <a:endParaRPr lang="ru-RU" sz="1200" b="1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920" y="1028260"/>
            <a:ext cx="1319240" cy="1470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697" y="3857333"/>
            <a:ext cx="1173729" cy="14446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6968" y="3877354"/>
            <a:ext cx="1243562" cy="1462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87" y="3866424"/>
            <a:ext cx="1319240" cy="1470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961880" y="5547976"/>
            <a:ext cx="2941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ХАРИТОНОВ АЛЕКСАНДР</a:t>
            </a:r>
          </a:p>
          <a:p>
            <a:pPr algn="ctr"/>
            <a:r>
              <a:rPr lang="ru-RU" sz="1200" b="1" dirty="0" smtClean="0"/>
              <a:t>КОНСУЛЬТАН </a:t>
            </a:r>
            <a:endParaRPr lang="ru-RU" sz="1200" b="1" dirty="0"/>
          </a:p>
          <a:p>
            <a:pPr algn="ctr"/>
            <a:r>
              <a:rPr lang="ru-RU" sz="1200" b="1" dirty="0"/>
              <a:t>ИСПЫТАТЕЛЬ</a:t>
            </a:r>
            <a:r>
              <a:rPr lang="ru-RU" sz="1200" b="1" dirty="0" smtClean="0"/>
              <a:t>, ОПЕРТОР ФПВ</a:t>
            </a:r>
          </a:p>
          <a:p>
            <a:pPr algn="ctr"/>
            <a:r>
              <a:rPr lang="ru-RU" sz="1200" b="1" dirty="0" smtClean="0"/>
              <a:t> ОФИЦЕР РАДИОРАЗВЕДКИ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269473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22841-D2BC-419A-BE5A-D3B2025F5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487" y="525524"/>
            <a:ext cx="10466276" cy="3076514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rgbClr val="000000"/>
                </a:solidFill>
                <a:latin typeface="Arial Black" panose="020B0A04020102020204" pitchFamily="34" charset="0"/>
              </a:rPr>
              <a:t>СПАСИБО ЗА</a:t>
            </a:r>
            <a:br>
              <a:rPr lang="ru-RU" sz="4800" b="1" dirty="0">
                <a:solidFill>
                  <a:srgbClr val="000000"/>
                </a:solidFill>
                <a:latin typeface="Arial Black" panose="020B0A04020102020204" pitchFamily="34" charset="0"/>
              </a:rPr>
            </a:br>
            <a:r>
              <a:rPr lang="ru-RU" sz="4800" b="1" dirty="0">
                <a:solidFill>
                  <a:srgbClr val="000000"/>
                </a:solidFill>
                <a:latin typeface="Arial Black" panose="020B0A04020102020204" pitchFamily="34" charset="0"/>
              </a:rPr>
              <a:t>ВНИМАНИЕ</a:t>
            </a:r>
            <a:r>
              <a:rPr lang="en-US" sz="4800" b="1" dirty="0">
                <a:solidFill>
                  <a:srgbClr val="000000"/>
                </a:solidFill>
                <a:latin typeface="Arial Black" panose="020B0A04020102020204" pitchFamily="34" charset="0"/>
              </a:rPr>
              <a:t>!</a:t>
            </a:r>
            <a:endParaRPr lang="ru-RU" sz="44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1E338D1-1B19-41C6-8106-A9026DE83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10" y="3718560"/>
            <a:ext cx="9574170" cy="153924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Телефон: </a:t>
            </a:r>
            <a:r>
              <a:rPr lang="ru-RU" b="1" dirty="0" smtClean="0">
                <a:solidFill>
                  <a:schemeClr val="tx1"/>
                </a:solidFill>
              </a:rPr>
              <a:t>89681568970</a:t>
            </a:r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Почта: </a:t>
            </a:r>
            <a:r>
              <a:rPr lang="en-US" b="1" dirty="0" smtClean="0">
                <a:solidFill>
                  <a:schemeClr val="tx1"/>
                </a:solidFill>
              </a:rPr>
              <a:t>burnah852@gmail.com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453" y="0"/>
            <a:ext cx="4859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6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2223</TotalTime>
  <Words>353</Words>
  <Application>Microsoft Office PowerPoint</Application>
  <PresentationFormat>Широкоэкранный</PresentationFormat>
  <Paragraphs>97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Trebuchet MS</vt:lpstr>
      <vt:lpstr>Wingdings 3</vt:lpstr>
      <vt:lpstr>Аспект</vt:lpstr>
      <vt:lpstr>БУЛ</vt:lpstr>
      <vt:lpstr>ИДЕЯ </vt:lpstr>
      <vt:lpstr>ПРОБЛЕМА</vt:lpstr>
      <vt:lpstr>РЕШЕНИЕ</vt:lpstr>
      <vt:lpstr>ПРОТОТИПЫ</vt:lpstr>
      <vt:lpstr>ТТХ ХАРАХ</vt:lpstr>
      <vt:lpstr>РЫНОК</vt:lpstr>
      <vt:lpstr>БИЗНЕСМОДЕЛЬ</vt:lpstr>
      <vt:lpstr>ФИНАНСОВЫЕ ПЕРСПЕКТИВЫ</vt:lpstr>
      <vt:lpstr>ТРЕБУЕМЫЕ ИНВЕСТИЦИИ</vt:lpstr>
      <vt:lpstr>ПЛАН РАЗВИТИЯ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AUGMETIC</dc:title>
  <dc:creator>Dmitriy Balakshin</dc:creator>
  <cp:lastModifiedBy>Илья</cp:lastModifiedBy>
  <cp:revision>49</cp:revision>
  <dcterms:created xsi:type="dcterms:W3CDTF">2022-09-13T11:59:49Z</dcterms:created>
  <dcterms:modified xsi:type="dcterms:W3CDTF">2025-06-09T06:45:47Z</dcterms:modified>
</cp:coreProperties>
</file>