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8" r:id="rId4"/>
    <p:sldId id="269" r:id="rId5"/>
    <p:sldId id="270" r:id="rId6"/>
    <p:sldId id="271" r:id="rId7"/>
    <p:sldId id="278" r:id="rId8"/>
    <p:sldId id="276" r:id="rId9"/>
    <p:sldId id="272" r:id="rId10"/>
    <p:sldId id="274" r:id="rId11"/>
    <p:sldId id="275" r:id="rId12"/>
  </p:sldIdLst>
  <p:sldSz cx="20104100" cy="11309350"/>
  <p:notesSz cx="20104100" cy="1130935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Arial Unicode MS" panose="020B0604020202020204" pitchFamily="34" charset="-128"/>
      <p:regular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Lato" panose="020B0604020202020204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979797"/>
    <a:srgbClr val="444444"/>
    <a:srgbClr val="FDFDFD"/>
    <a:srgbClr val="0543E8"/>
    <a:srgbClr val="CC00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6370" autoAdjust="0"/>
  </p:normalViewPr>
  <p:slideViewPr>
    <p:cSldViewPr>
      <p:cViewPr>
        <p:scale>
          <a:sx n="60" d="100"/>
          <a:sy n="60" d="100"/>
        </p:scale>
        <p:origin x="786" y="4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133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5.png"/><Relationship Id="rId7" Type="http://schemas.openxmlformats.org/officeDocument/2006/relationships/image" Target="../media/image2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186954" y="3407147"/>
            <a:ext cx="10225136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Технология получения слоистой структуры BiFeO</a:t>
            </a:r>
            <a:r>
              <a:rPr lang="ru-RU" sz="4200" b="1" kern="0" baseline="-2500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/YBa</a:t>
            </a:r>
            <a:r>
              <a:rPr lang="ru-RU" sz="4200" b="1" kern="0" baseline="-2500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Cu</a:t>
            </a:r>
            <a:r>
              <a:rPr lang="ru-RU" sz="4200" b="1" kern="0" baseline="-2500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O</a:t>
            </a:r>
            <a:r>
              <a:rPr lang="ru-RU" sz="4200" b="1" kern="0" baseline="-2500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7-δ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/SiO</a:t>
            </a:r>
            <a:r>
              <a:rPr lang="ru-RU" sz="4200" b="1" kern="0" baseline="-2500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/</a:t>
            </a:r>
            <a:r>
              <a:rPr lang="ru-RU" sz="4200" b="1" kern="0" dirty="0" err="1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Si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проявляющей </a:t>
            </a:r>
            <a:r>
              <a:rPr lang="ru-RU" sz="4200" b="1" kern="0" dirty="0" err="1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мемристивные</a:t>
            </a:r>
            <a:r>
              <a:rPr lang="ru-RU" sz="4200" b="1" kern="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свойства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763018" y="9543107"/>
            <a:ext cx="9982200" cy="20330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rgbClr val="CC00FF"/>
                </a:solidFill>
              </a:rPr>
              <a:t>Фокус-группа №1 «Функциональные и конструкционные материалы нового поколения для перспективных производственных технологий, ресурсосберегающей энергетики и медицины будущего»</a:t>
            </a:r>
            <a:endParaRPr lang="ru-RU" sz="2400" kern="0" dirty="0">
              <a:solidFill>
                <a:srgbClr val="CC00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</a:t>
            </a:r>
            <a:r>
              <a:rPr lang="en-US" sz="2800" b="1" spc="600" dirty="0">
                <a:solidFill>
                  <a:schemeClr val="bg1"/>
                </a:solidFill>
              </a:rPr>
              <a:t>3</a:t>
            </a:r>
          </a:p>
          <a:p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8" y="455359"/>
            <a:ext cx="2304255" cy="23042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360" y="6086723"/>
            <a:ext cx="4594669" cy="3063113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094004" y="6252443"/>
            <a:ext cx="10862702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4155" y="7419449"/>
            <a:ext cx="159857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Поиск эффективных материалов.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Разработке 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технологии изготовления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мемристоров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767" y="6158731"/>
            <a:ext cx="919619" cy="92978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907034" y="1608836"/>
            <a:ext cx="8348001" cy="4044350"/>
            <a:chOff x="619002" y="1168475"/>
            <a:chExt cx="8123762" cy="3574526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0" t="11431" r="3102" b="33680"/>
            <a:stretch/>
          </p:blipFill>
          <p:spPr>
            <a:xfrm>
              <a:off x="619002" y="1168475"/>
              <a:ext cx="8123762" cy="3574526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4" t="49497" r="78320" b="33680"/>
            <a:stretch/>
          </p:blipFill>
          <p:spPr>
            <a:xfrm>
              <a:off x="5011490" y="3647442"/>
              <a:ext cx="1368152" cy="1095559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35" t="49230" r="58538" b="34569"/>
            <a:stretch/>
          </p:blipFill>
          <p:spPr>
            <a:xfrm>
              <a:off x="883813" y="3624225"/>
              <a:ext cx="1254262" cy="1055042"/>
            </a:xfrm>
            <a:prstGeom prst="rect">
              <a:avLst/>
            </a:prstGeom>
          </p:spPr>
        </p:pic>
      </p:grpSp>
      <p:grpSp>
        <p:nvGrpSpPr>
          <p:cNvPr id="15" name="Группа 14"/>
          <p:cNvGrpSpPr/>
          <p:nvPr/>
        </p:nvGrpSpPr>
        <p:grpSpPr>
          <a:xfrm>
            <a:off x="11991631" y="1478211"/>
            <a:ext cx="6773387" cy="4174975"/>
            <a:chOff x="11991631" y="1478211"/>
            <a:chExt cx="6773387" cy="417497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1991631" y="1478211"/>
              <a:ext cx="6773387" cy="4174975"/>
              <a:chOff x="11991631" y="1478211"/>
              <a:chExt cx="6773387" cy="4174975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11991631" y="1478211"/>
                <a:ext cx="6773387" cy="4174975"/>
                <a:chOff x="11991631" y="1478211"/>
                <a:chExt cx="6773387" cy="4174975"/>
              </a:xfrm>
            </p:grpSpPr>
            <p:pic>
              <p:nvPicPr>
                <p:cNvPr id="6" name="Рисунок 5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91631" y="1478211"/>
                  <a:ext cx="6773387" cy="4174975"/>
                </a:xfrm>
                <a:prstGeom prst="rect">
                  <a:avLst/>
                </a:prstGeom>
              </p:spPr>
            </p:pic>
            <p:sp>
              <p:nvSpPr>
                <p:cNvPr id="16" name="Прямоугольник 15"/>
                <p:cNvSpPr/>
                <p:nvPr/>
              </p:nvSpPr>
              <p:spPr>
                <a:xfrm>
                  <a:off x="15404981" y="1608836"/>
                  <a:ext cx="938422" cy="566667"/>
                </a:xfrm>
                <a:prstGeom prst="rect">
                  <a:avLst/>
                </a:prstGeom>
                <a:solidFill>
                  <a:srgbClr val="FDFD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15308634" y="1724956"/>
                <a:ext cx="9220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rgbClr val="979797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Оксидная </a:t>
                </a:r>
              </a:p>
              <a:p>
                <a:r>
                  <a:rPr lang="ru-RU" sz="1200" b="1" dirty="0" smtClean="0">
                    <a:solidFill>
                      <a:srgbClr val="979797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пленка</a:t>
                </a:r>
              </a:p>
            </p:txBody>
          </p:sp>
        </p:grpSp>
        <p:sp>
          <p:nvSpPr>
            <p:cNvPr id="9" name="Прямоугольник 8"/>
            <p:cNvSpPr/>
            <p:nvPr/>
          </p:nvSpPr>
          <p:spPr>
            <a:xfrm>
              <a:off x="13076386" y="4574555"/>
              <a:ext cx="1440160" cy="21602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3076386" y="5366643"/>
              <a:ext cx="1852464" cy="21602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699358" y="2540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34" name="Подзаголовок 2"/>
          <p:cNvSpPr txBox="1">
            <a:spLocks/>
          </p:cNvSpPr>
          <p:nvPr/>
        </p:nvSpPr>
        <p:spPr>
          <a:xfrm>
            <a:off x="8542743" y="4048259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4A386C7-07CD-4B47-B2E0-0BA4B528DE2E}"/>
              </a:ext>
            </a:extLst>
          </p:cNvPr>
          <p:cNvSpPr txBox="1"/>
          <p:nvPr/>
        </p:nvSpPr>
        <p:spPr>
          <a:xfrm>
            <a:off x="14083118" y="8072450"/>
            <a:ext cx="301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Si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t="12715" r="14767" b="21067"/>
          <a:stretch/>
        </p:blipFill>
        <p:spPr>
          <a:xfrm>
            <a:off x="11911265" y="0"/>
            <a:ext cx="1512168" cy="15563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95066" y="1934795"/>
            <a:ext cx="18362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Разработка технологии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получении слоистых структур на основе феррита висмута методом АСО на поверхности пленок YBa</a:t>
            </a:r>
            <a:r>
              <a:rPr lang="ru-RU" sz="320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</a:t>
            </a:r>
            <a:r>
              <a:rPr lang="ru-RU" sz="320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320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7–</a:t>
            </a:r>
            <a:r>
              <a:rPr lang="ru-RU" sz="320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sz="320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возможностью управления магнитным полем, а также исследование их структуры и свойств.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r="66389"/>
          <a:stretch/>
        </p:blipFill>
        <p:spPr>
          <a:xfrm>
            <a:off x="13978679" y="4442713"/>
            <a:ext cx="2563925" cy="34292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96466" y="3673010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Установка атомно-слоевого осаждения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32159" y="4441118"/>
            <a:ext cx="2420771" cy="344580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4" name="TextBox 13"/>
          <p:cNvSpPr txBox="1"/>
          <p:nvPr/>
        </p:nvSpPr>
        <p:spPr>
          <a:xfrm>
            <a:off x="3327203" y="3898187"/>
            <a:ext cx="6950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Были поставлены следующие задачи: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2467ED47-58A6-4A49-AC12-3BFCB8880FAC}"/>
              </a:ext>
            </a:extLst>
          </p:cNvPr>
          <p:cNvGrpSpPr/>
          <p:nvPr/>
        </p:nvGrpSpPr>
        <p:grpSpPr>
          <a:xfrm>
            <a:off x="1446381" y="5404408"/>
            <a:ext cx="11220968" cy="2198317"/>
            <a:chOff x="1279354" y="4608486"/>
            <a:chExt cx="11220968" cy="2198317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435BBB60-6821-4FFD-AAA0-3E5CB9915391}"/>
                </a:ext>
              </a:extLst>
            </p:cNvPr>
            <p:cNvSpPr txBox="1"/>
            <p:nvPr/>
          </p:nvSpPr>
          <p:spPr>
            <a:xfrm>
              <a:off x="1282669" y="5248287"/>
              <a:ext cx="208216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Получение пленок YBCO методом магнетронного распыления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7495532B-545D-4F95-8BB6-BF847007D76E}"/>
                </a:ext>
              </a:extLst>
            </p:cNvPr>
            <p:cNvSpPr txBox="1"/>
            <p:nvPr/>
          </p:nvSpPr>
          <p:spPr>
            <a:xfrm>
              <a:off x="4119426" y="4804902"/>
              <a:ext cx="2416512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Исследование структуры и свойств пленок YBa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Cu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7–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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 оптимизация технологических режимов процесса осаждения феррита висмута на их поверхности методом АСО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876AB03-DB6B-4D76-A9A3-C68E5FAD74FA}"/>
                </a:ext>
              </a:extLst>
            </p:cNvPr>
            <p:cNvSpPr txBox="1"/>
            <p:nvPr/>
          </p:nvSpPr>
          <p:spPr>
            <a:xfrm>
              <a:off x="7352737" y="5090066"/>
              <a:ext cx="2030173" cy="12157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Изготовление мемристивных структур состава </a:t>
              </a:r>
              <a:r>
                <a:rPr lang="en-US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Me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14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BiFeO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YBCO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14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SiO</a:t>
              </a:r>
              <a:r>
                <a:rPr lang="ru-RU" sz="1400" baseline="-25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Si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Me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0183988" y="4804902"/>
              <a:ext cx="2316334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Исследования структуры и </a:t>
              </a:r>
              <a:r>
                <a:rPr lang="ru-RU" sz="14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мемристивного</a:t>
              </a:r>
              <a:r>
                <a:rPr lang="ru-R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эффекта тонкопленочных образцов в различных магнитных полях (постоянных)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79354" y="4608487"/>
              <a:ext cx="2023273" cy="219831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021895" y="4608487"/>
              <a:ext cx="2517358" cy="219831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338608" y="4608487"/>
              <a:ext cx="2044302" cy="219831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0182264" y="4608486"/>
              <a:ext cx="2318057" cy="219831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трелка вправо 27"/>
            <p:cNvSpPr/>
            <p:nvPr/>
          </p:nvSpPr>
          <p:spPr>
            <a:xfrm>
              <a:off x="3364833" y="5438650"/>
              <a:ext cx="657062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Стрелка вправо 34"/>
            <p:cNvSpPr/>
            <p:nvPr/>
          </p:nvSpPr>
          <p:spPr>
            <a:xfrm>
              <a:off x="6607919" y="5438650"/>
              <a:ext cx="657062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Стрелка вправо 36"/>
            <p:cNvSpPr/>
            <p:nvPr/>
          </p:nvSpPr>
          <p:spPr>
            <a:xfrm>
              <a:off x="9454056" y="5438650"/>
              <a:ext cx="657062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875694" y="1626505"/>
            <a:ext cx="8352928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95066" y="3913123"/>
            <a:ext cx="176426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получение сверхтонких слоев феррита висмута методом атомно-слоевого осаждения (АСО).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возможность воздействия магнитным полем на переключение в гибридных структурах типа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/BiFeO</a:t>
            </a:r>
            <a:r>
              <a:rPr lang="ru-RU" sz="3200" b="1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DejaVuSans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/YBCO/ SiO</a:t>
            </a:r>
            <a:r>
              <a:rPr lang="ru-RU" sz="3200" b="1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DejaVuSans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Pt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Ti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" t="7361" b="6145"/>
          <a:stretch/>
        </p:blipFill>
        <p:spPr>
          <a:xfrm>
            <a:off x="13882323" y="1322870"/>
            <a:ext cx="1991869" cy="1740022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71F1CF5-C22B-4B00-9218-11297C462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5626" y="6670848"/>
            <a:ext cx="5967798" cy="191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556358" y="563811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435" y="2117612"/>
            <a:ext cx="7521857" cy="564139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63018" y="2410241"/>
            <a:ext cx="120973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Формировании качественного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нанослоя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BiFeO3 на поверхности слоев </a:t>
            </a:r>
            <a:r>
              <a:rPr lang="ru-RU" sz="3600" b="1" kern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YBa</a:t>
            </a:r>
            <a:r>
              <a:rPr lang="ru-RU" sz="3600" b="1" kern="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r>
              <a:rPr lang="ru-RU" sz="3600" b="1" kern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Cu</a:t>
            </a:r>
            <a:r>
              <a:rPr lang="ru-RU" sz="3600" b="1" kern="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r>
              <a:rPr lang="ru-RU" sz="3600" b="1" kern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O</a:t>
            </a:r>
            <a:r>
              <a:rPr lang="ru-RU" sz="3600" b="1" kern="0" baseline="-25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7-δ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методом АСО.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Поверхностно контролируемый метод, позволяющий достичь 100%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конформность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Прецизионный контроль толщины.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Низкие температуры процессов и возможность нанесения смешанных слоев.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Удешевление технологии производств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Совместимость с любым типом подложек</a:t>
            </a:r>
          </a:p>
        </p:txBody>
      </p:sp>
    </p:spTree>
    <p:extLst>
      <p:ext uri="{BB962C8B-B14F-4D97-AF65-F5344CB8AC3E}">
        <p14:creationId xmlns:p14="http://schemas.microsoft.com/office/powerpoint/2010/main" val="361382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892" y="5380965"/>
            <a:ext cx="5651706" cy="376780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665514" y="707827"/>
            <a:ext cx="928308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Перспективы коммерциализации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619002" y="2095276"/>
            <a:ext cx="14401600" cy="84431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543E8"/>
              </a:buClr>
              <a:buFont typeface="Wingdings" panose="05000000000000000000" pitchFamily="2" charset="2"/>
              <a:buChar char="Ø"/>
            </a:pP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Потенциальные потребители:</a:t>
            </a:r>
          </a:p>
          <a:p>
            <a:pPr>
              <a:defRPr/>
            </a:pPr>
            <a:r>
              <a:rPr lang="en-US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/>
              </a:rPr>
              <a:t>-</a:t>
            </a: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/>
              </a:rPr>
              <a:t>Предприятия по производству микроэлектроники;</a:t>
            </a:r>
          </a:p>
          <a:p>
            <a:pPr marL="85725" indent="-85725">
              <a:buFontTx/>
              <a:buChar char="-"/>
              <a:defRPr/>
            </a:pP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/>
              </a:rPr>
              <a:t>Компании по производству чипов</a:t>
            </a:r>
            <a:endParaRPr lang="en-US" sz="3600" b="1" spc="3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/>
            </a:endParaRPr>
          </a:p>
          <a:p>
            <a:pPr marL="85725" indent="-85725">
              <a:buFontTx/>
              <a:buChar char="-"/>
              <a:defRPr/>
            </a:pP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/>
              </a:rPr>
              <a:t>Научно-исследовательские институты и компании</a:t>
            </a:r>
          </a:p>
          <a:p>
            <a:pPr marL="85725" indent="-85725">
              <a:buFontTx/>
              <a:buChar char="-"/>
              <a:defRPr/>
            </a:pPr>
            <a:endParaRPr lang="ru-RU" sz="3600" b="1" spc="3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/>
            </a:endParaRPr>
          </a:p>
          <a:p>
            <a:pPr marL="457200" indent="-457200">
              <a:buClr>
                <a:srgbClr val="0543E8"/>
              </a:buClr>
              <a:buFont typeface="Wingdings" panose="05000000000000000000" pitchFamily="2" charset="2"/>
              <a:buChar char="Ø"/>
            </a:pP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/>
              </a:rPr>
              <a:t>Н</a:t>
            </a: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а этапе НИОКР сложно рассчитать себестоимость продукта.</a:t>
            </a:r>
          </a:p>
          <a:p>
            <a:pPr marL="457200" indent="-457200">
              <a:buClr>
                <a:srgbClr val="0543E8"/>
              </a:buClr>
              <a:buFont typeface="Wingdings" panose="05000000000000000000" pitchFamily="2" charset="2"/>
              <a:buChar char="Ø"/>
            </a:pPr>
            <a:endParaRPr lang="ru-RU" sz="3600" b="1" spc="3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>
              <a:buClr>
                <a:srgbClr val="0543E8"/>
              </a:buClr>
            </a:pPr>
            <a:r>
              <a:rPr lang="ru-RU" sz="3600" b="1" spc="3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</a:t>
            </a:r>
          </a:p>
          <a:p>
            <a:pPr lvl="0"/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lvl="0"/>
            <a:endParaRPr lang="ru-RU" sz="3200" dirty="0">
              <a:highlight>
                <a:srgbClr val="FFFF00"/>
              </a:highlight>
              <a:latin typeface="Times New Roman"/>
              <a:ea typeface="Calibri"/>
              <a:cs typeface="Times New Roman"/>
            </a:endParaRPr>
          </a:p>
          <a:p>
            <a:pPr lvl="0"/>
            <a:endParaRPr lang="ru-RU" sz="32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4567" y="349224"/>
            <a:ext cx="1579249" cy="157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66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5665514" y="398091"/>
            <a:ext cx="928308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Рынок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42235" y="1965690"/>
            <a:ext cx="1014939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457200" defTabSz="715963">
              <a:buClr>
                <a:srgbClr val="6F1EB2"/>
              </a:buClr>
              <a:buFont typeface="Wingdings" panose="05000000000000000000" pitchFamily="2" charset="2"/>
              <a:buChar char="Ø"/>
              <a:tabLst>
                <a:tab pos="811213" algn="l"/>
              </a:tabLst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Рынок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мемристоров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 каждым годом увеличивается. В 2020 году рынок был оценен в 2,4 млрд, и, как ожидается, к 2025 году достигнет 38 млрд долларов.</a:t>
            </a:r>
          </a:p>
          <a:p>
            <a:pPr marL="720725" indent="-457200" defTabSz="715963">
              <a:buClr>
                <a:srgbClr val="6F1EB2"/>
              </a:buClr>
              <a:buFont typeface="Wingdings" panose="05000000000000000000" pitchFamily="2" charset="2"/>
              <a:buChar char="Ø"/>
              <a:tabLst>
                <a:tab pos="811213" algn="l"/>
              </a:tabLs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720725" indent="-457200" defTabSz="715963">
              <a:buClr>
                <a:srgbClr val="6F1EB2"/>
              </a:buClr>
              <a:buFont typeface="Wingdings" panose="05000000000000000000" pitchFamily="2" charset="2"/>
              <a:buChar char="Ø"/>
              <a:tabLst>
                <a:tab pos="811213" algn="l"/>
              </a:tabLs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720725" indent="-457200" defTabSz="715963">
              <a:buClr>
                <a:srgbClr val="6F1EB2"/>
              </a:buClr>
              <a:buFont typeface="Wingdings" panose="05000000000000000000" pitchFamily="2" charset="2"/>
              <a:buChar char="Ø"/>
              <a:tabLst>
                <a:tab pos="811213" algn="l"/>
              </a:tabLs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63525" defTabSz="715963">
              <a:buClr>
                <a:srgbClr val="6F1EB2"/>
              </a:buClr>
              <a:tabLst>
                <a:tab pos="811213" algn="l"/>
              </a:tabLs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63525" defTabSz="715963">
              <a:buClr>
                <a:srgbClr val="6F1EB2"/>
              </a:buClr>
              <a:tabLst>
                <a:tab pos="811213" algn="l"/>
              </a:tabLs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63525" defTabSz="715963">
              <a:buClr>
                <a:srgbClr val="6F1EB2"/>
              </a:buClr>
              <a:tabLst>
                <a:tab pos="811213" algn="l"/>
              </a:tabLs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720725" indent="-457200" defTabSz="715963">
              <a:buClr>
                <a:srgbClr val="6F1EB2"/>
              </a:buClr>
              <a:buFont typeface="Wingdings" panose="05000000000000000000" pitchFamily="2" charset="2"/>
              <a:buChar char="Ø"/>
              <a:tabLst>
                <a:tab pos="811213" algn="l"/>
              </a:tabLst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Выдающиеся игроки на этом рынке это такие компания как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HEWLETT PACKARD (HP),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AMD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Inc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Samsung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Electronics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корпорация IBM.</a:t>
            </a:r>
          </a:p>
          <a:p>
            <a:pPr marL="720725" indent="-457200" defTabSz="715963">
              <a:buClr>
                <a:srgbClr val="6F1EB2"/>
              </a:buClr>
              <a:buFont typeface="Wingdings" panose="05000000000000000000" pitchFamily="2" charset="2"/>
              <a:buChar char="Ø"/>
              <a:tabLst>
                <a:tab pos="811213" algn="l"/>
              </a:tabLst>
            </a:pP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380" y="257961"/>
            <a:ext cx="1765121" cy="101494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748" y="8638164"/>
            <a:ext cx="2451249" cy="1372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382" y="8843680"/>
            <a:ext cx="2545531" cy="12727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01" y="9051420"/>
            <a:ext cx="1672674" cy="6690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074" y="5186828"/>
            <a:ext cx="6158808" cy="34559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3" y="8910990"/>
            <a:ext cx="5486236" cy="173556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F835DD2D-EDD3-4EFD-AE60-4CA3CBDADB94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2"/>
          <a:stretch/>
        </p:blipFill>
        <p:spPr bwMode="auto">
          <a:xfrm>
            <a:off x="10987734" y="1228497"/>
            <a:ext cx="6925194" cy="37388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28913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351296" y="1690038"/>
            <a:ext cx="9372545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>
                <a:solidFill>
                  <a:srgbClr val="9933FF"/>
                </a:solidFill>
              </a:rPr>
              <a:t>стартап</a:t>
            </a:r>
            <a:r>
              <a:rPr lang="ru-RU" sz="4800" b="1" kern="0" dirty="0">
                <a:solidFill>
                  <a:srgbClr val="9933FF"/>
                </a:solidFill>
              </a:rPr>
              <a:t>-проекта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-29070" y="3566443"/>
            <a:ext cx="20133278" cy="3466913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931370" y="3934453"/>
            <a:ext cx="2880320" cy="28707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127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defPPr>
              <a:defRPr lang="ru-RU"/>
            </a:defPPr>
            <a:lvl1pPr indent="432000" algn="ctr">
              <a:lnSpc>
                <a:spcPct val="115000"/>
              </a:lnSpc>
              <a:spcAft>
                <a:spcPts val="0"/>
              </a:spcAft>
              <a:defRPr sz="2400">
                <a:ea typeface="Calibri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Оптимизация режимов молекулярно-слоевого осаждения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55C099D6-A821-409B-AA18-53C38957E1C9}"/>
              </a:ext>
            </a:extLst>
          </p:cNvPr>
          <p:cNvSpPr txBox="1">
            <a:spLocks/>
          </p:cNvSpPr>
          <p:nvPr/>
        </p:nvSpPr>
        <p:spPr>
          <a:xfrm>
            <a:off x="304800" y="3909678"/>
            <a:ext cx="3194522" cy="28954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127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defPPr>
              <a:defRPr lang="ru-RU"/>
            </a:defPPr>
            <a:lvl1pPr indent="432000" algn="ctr">
              <a:lnSpc>
                <a:spcPct val="115000"/>
              </a:lnSpc>
              <a:spcAft>
                <a:spcPts val="0"/>
              </a:spcAft>
              <a:defRPr sz="2400">
                <a:ea typeface="Calibri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Arial Narrow" panose="020B0606020202030204" pitchFamily="34" charset="0"/>
              </a:rPr>
              <a:t>Тестирование и подбор прекурсоров для молекулярно-слоевого осаждения с максимальным приростом толщины за один цикл</a:t>
            </a:r>
            <a:endParaRPr lang="en-US" b="1" dirty="0"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CB301843-D641-4DF0-9CBD-4893AC690D4C}"/>
              </a:ext>
            </a:extLst>
          </p:cNvPr>
          <p:cNvSpPr txBox="1">
            <a:spLocks/>
          </p:cNvSpPr>
          <p:nvPr/>
        </p:nvSpPr>
        <p:spPr>
          <a:xfrm>
            <a:off x="7243738" y="3922469"/>
            <a:ext cx="3436630" cy="28843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127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defPPr>
              <a:defRPr lang="ru-RU"/>
            </a:defPPr>
            <a:lvl1pPr indent="432000" algn="ctr">
              <a:lnSpc>
                <a:spcPct val="115000"/>
              </a:lnSpc>
              <a:spcAft>
                <a:spcPts val="0"/>
              </a:spcAft>
              <a:defRPr sz="2400">
                <a:ea typeface="Calibri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Согласование с партнером реального сектора экономики технических характеристик конечного продукта </a:t>
            </a:r>
            <a:endParaRPr lang="en-US" b="1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84652EF5-11C1-4A12-9280-9AB2298AF56E}"/>
              </a:ext>
            </a:extLst>
          </p:cNvPr>
          <p:cNvSpPr txBox="1">
            <a:spLocks/>
          </p:cNvSpPr>
          <p:nvPr/>
        </p:nvSpPr>
        <p:spPr>
          <a:xfrm>
            <a:off x="14228514" y="3854475"/>
            <a:ext cx="3573867" cy="29294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127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defPPr>
              <a:defRPr lang="ru-RU"/>
            </a:defPPr>
            <a:lvl1pPr indent="432000" algn="ctr">
              <a:lnSpc>
                <a:spcPct val="115000"/>
              </a:lnSpc>
              <a:spcAft>
                <a:spcPts val="0"/>
              </a:spcAft>
              <a:defRPr sz="2400">
                <a:ea typeface="Calibri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Arial Narrow" panose="020B0606020202030204" pitchFamily="34" charset="0"/>
              </a:rPr>
              <a:t>Патентование разработки и подписание лицензионных соглашений на использование технологии</a:t>
            </a:r>
          </a:p>
          <a:p>
            <a:endParaRPr lang="ru-RU" dirty="0"/>
          </a:p>
        </p:txBody>
      </p:sp>
      <p:sp>
        <p:nvSpPr>
          <p:cNvPr id="21" name="Подзаголовок 2">
            <a:extLst>
              <a:ext uri="{FF2B5EF4-FFF2-40B4-BE49-F238E27FC236}">
                <a16:creationId xmlns="" xmlns:a16="http://schemas.microsoft.com/office/drawing/2014/main" id="{9CFBE357-F300-406B-8371-F16B1CD564B3}"/>
              </a:ext>
            </a:extLst>
          </p:cNvPr>
          <p:cNvSpPr txBox="1">
            <a:spLocks/>
          </p:cNvSpPr>
          <p:nvPr/>
        </p:nvSpPr>
        <p:spPr>
          <a:xfrm>
            <a:off x="11204178" y="3878880"/>
            <a:ext cx="2563609" cy="28559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127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defPPr>
              <a:defRPr lang="ru-RU"/>
            </a:defPPr>
            <a:lvl1pPr indent="432000" algn="ctr">
              <a:lnSpc>
                <a:spcPct val="115000"/>
              </a:lnSpc>
              <a:spcAft>
                <a:spcPts val="0"/>
              </a:spcAft>
              <a:defRPr sz="2400">
                <a:ea typeface="Calibri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2200" dirty="0"/>
          </a:p>
          <a:p>
            <a:r>
              <a:rPr lang="ru-RU" b="1" dirty="0">
                <a:latin typeface="Arial Narrow" panose="020B0606020202030204" pitchFamily="34" charset="0"/>
              </a:rPr>
              <a:t>Маркетинг, участие в </a:t>
            </a:r>
            <a:r>
              <a:rPr lang="ru-RU" b="1" dirty="0" err="1">
                <a:latin typeface="Arial Narrow" panose="020B0606020202030204" pitchFamily="34" charset="0"/>
              </a:rPr>
              <a:t>выставочно</a:t>
            </a:r>
            <a:r>
              <a:rPr lang="ru-RU" b="1" dirty="0">
                <a:latin typeface="Arial Narrow" panose="020B0606020202030204" pitchFamily="34" charset="0"/>
              </a:rPr>
              <a:t>-ярмарочных мероприятиях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5496" y="3206403"/>
            <a:ext cx="1277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1-этап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8700" y="3206403"/>
            <a:ext cx="1277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2-этап</a:t>
            </a:r>
            <a:endParaRPr lang="en-US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463777" y="3206403"/>
            <a:ext cx="1226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Arial Narrow" panose="020B0606020202030204" pitchFamily="34" charset="0"/>
              </a:rPr>
              <a:t>3-этап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996266" y="3197692"/>
            <a:ext cx="1226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Arial Narrow" panose="020B0606020202030204" pitchFamily="34" charset="0"/>
              </a:rPr>
              <a:t>5-этап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599118" y="3134395"/>
            <a:ext cx="1226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Arial Narrow" panose="020B0606020202030204" pitchFamily="34" charset="0"/>
              </a:rPr>
              <a:t>4-этап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0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936858" y="983333"/>
            <a:ext cx="16230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Меры по защите прав на интеллектуальную собственность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867474" y="3143291"/>
            <a:ext cx="12313368" cy="281018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rgbClr val="0543E8"/>
              </a:buClr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/>
              </a:rPr>
              <a:t>Предполагается патентование данной технологии. </a:t>
            </a:r>
          </a:p>
          <a:p>
            <a:pPr marL="457200" lvl="0" indent="-457200">
              <a:buClr>
                <a:srgbClr val="0543E8"/>
              </a:buClr>
              <a:buFont typeface="Wingdings" panose="05000000000000000000" pitchFamily="2" charset="2"/>
              <a:buChar char="Ø"/>
            </a:pPr>
            <a:endParaRPr lang="ru-RU" sz="3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Calibri"/>
            </a:endParaRPr>
          </a:p>
          <a:p>
            <a:pPr marL="457200" lvl="0" indent="-457200">
              <a:buClr>
                <a:srgbClr val="0543E8"/>
              </a:buClr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/>
              </a:rPr>
              <a:t>Этап патентования – подана заявка на патент</a:t>
            </a:r>
            <a:endParaRPr lang="ru-RU" sz="36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91"/>
          <a:stretch/>
        </p:blipFill>
        <p:spPr>
          <a:xfrm>
            <a:off x="7060659" y="6230739"/>
            <a:ext cx="5676900" cy="379876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151" y="7199030"/>
            <a:ext cx="4304528" cy="323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6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337158" y="301039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5" r="29646" b="70529"/>
          <a:stretch/>
        </p:blipFill>
        <p:spPr>
          <a:xfrm>
            <a:off x="12644339" y="21836"/>
            <a:ext cx="1452554" cy="11554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31874" y="3580959"/>
            <a:ext cx="11174536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E1E2F"/>
                </a:solidFill>
                <a:latin typeface="+mj-lt"/>
              </a:rPr>
              <a:t>Гаджиев </a:t>
            </a:r>
            <a:r>
              <a:rPr lang="ru-RU" sz="2400" b="1" dirty="0" err="1">
                <a:solidFill>
                  <a:srgbClr val="1E1E2F"/>
                </a:solidFill>
                <a:latin typeface="+mj-lt"/>
              </a:rPr>
              <a:t>Расулула</a:t>
            </a:r>
            <a:r>
              <a:rPr lang="ru-RU" sz="2400" b="1" dirty="0">
                <a:solidFill>
                  <a:srgbClr val="1E1E2F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rgbClr val="1E1E2F"/>
                </a:solidFill>
                <a:latin typeface="+mj-lt"/>
              </a:rPr>
              <a:t>Рамазанович</a:t>
            </a:r>
            <a:r>
              <a:rPr lang="ru-RU" sz="2400" b="1" dirty="0">
                <a:solidFill>
                  <a:srgbClr val="1E1E2F"/>
                </a:solidFill>
                <a:latin typeface="+mj-lt"/>
              </a:rPr>
              <a:t> 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</a:rPr>
              <a:t>Контроль процессов </a:t>
            </a:r>
            <a:r>
              <a:rPr lang="ru-RU" sz="2400" dirty="0" smtClean="0">
                <a:solidFill>
                  <a:prstClr val="black"/>
                </a:solidFill>
              </a:rPr>
              <a:t>атомно-слоевого</a:t>
            </a:r>
            <a:endParaRPr lang="ru-RU" sz="2400" dirty="0">
              <a:solidFill>
                <a:prstClr val="black"/>
              </a:solidFill>
            </a:endParaRPr>
          </a:p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осаждения. Магистрант 2 года обучения</a:t>
            </a:r>
            <a:endParaRPr lang="ru-RU" sz="2400" dirty="0">
              <a:solidFill>
                <a:prstClr val="black"/>
              </a:solidFill>
            </a:endParaRPr>
          </a:p>
          <a:p>
            <a:pPr algn="ctr"/>
            <a:endParaRPr lang="ru-RU" sz="24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1874" y="5381159"/>
            <a:ext cx="11121487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E1E2F"/>
                </a:solidFill>
                <a:latin typeface="+mj-lt"/>
              </a:rPr>
              <a:t>Исмаилов </a:t>
            </a:r>
            <a:r>
              <a:rPr lang="ru-RU" sz="2400" b="1" dirty="0" err="1">
                <a:solidFill>
                  <a:srgbClr val="1E1E2F"/>
                </a:solidFill>
                <a:latin typeface="+mj-lt"/>
              </a:rPr>
              <a:t>Загир</a:t>
            </a:r>
            <a:r>
              <a:rPr lang="ru-RU" sz="2400" b="1" dirty="0">
                <a:solidFill>
                  <a:srgbClr val="1E1E2F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rgbClr val="1E1E2F"/>
                </a:solidFill>
                <a:latin typeface="+mj-lt"/>
              </a:rPr>
              <a:t>Лукманович</a:t>
            </a:r>
            <a:endParaRPr lang="en-US" sz="2400" b="1" dirty="0">
              <a:solidFill>
                <a:srgbClr val="1E1E2F"/>
              </a:solidFill>
              <a:latin typeface="+mj-lt"/>
            </a:endParaRPr>
          </a:p>
          <a:p>
            <a:pPr algn="ctr"/>
            <a:r>
              <a:rPr lang="en-US" sz="2400" dirty="0"/>
              <a:t> </a:t>
            </a:r>
            <a:r>
              <a:rPr lang="ru-RU" sz="2400" dirty="0"/>
              <a:t>Исследование свойств и структур.</a:t>
            </a:r>
          </a:p>
          <a:p>
            <a:pPr algn="ctr"/>
            <a:r>
              <a:rPr lang="ru-RU" sz="2400" dirty="0"/>
              <a:t> </a:t>
            </a:r>
            <a:r>
              <a:rPr lang="ru-RU" sz="2400" dirty="0" smtClean="0"/>
              <a:t>Студент 2 курса.</a:t>
            </a:r>
          </a:p>
          <a:p>
            <a:pPr algn="ctr"/>
            <a:endParaRPr lang="ru-RU" sz="24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1875" y="7150880"/>
            <a:ext cx="11157968" cy="15696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E1E2F"/>
                </a:solidFill>
                <a:latin typeface="+mj-lt"/>
              </a:rPr>
              <a:t>Хадисов </a:t>
            </a:r>
            <a:r>
              <a:rPr lang="ru-RU" sz="2400" b="1" dirty="0" err="1">
                <a:solidFill>
                  <a:srgbClr val="1E1E2F"/>
                </a:solidFill>
                <a:latin typeface="+mj-lt"/>
              </a:rPr>
              <a:t>Мовлид</a:t>
            </a:r>
            <a:r>
              <a:rPr lang="ru-RU" sz="2400" b="1" dirty="0">
                <a:solidFill>
                  <a:srgbClr val="1E1E2F"/>
                </a:solidFill>
                <a:latin typeface="+mj-lt"/>
              </a:rPr>
              <a:t> Русланович </a:t>
            </a:r>
          </a:p>
          <a:p>
            <a:pPr algn="ctr"/>
            <a:r>
              <a:rPr lang="ru-RU" sz="2400" dirty="0"/>
              <a:t>Поиск и подготовка </a:t>
            </a:r>
            <a:r>
              <a:rPr lang="ru-RU" sz="2400" dirty="0" err="1"/>
              <a:t>прекурсоров</a:t>
            </a:r>
            <a:r>
              <a:rPr lang="ru-RU" sz="2400" dirty="0"/>
              <a:t>. </a:t>
            </a:r>
          </a:p>
          <a:p>
            <a:pPr algn="ctr"/>
            <a:r>
              <a:rPr lang="ru-RU" sz="2400" dirty="0" smtClean="0"/>
              <a:t> Студент 2 курса.</a:t>
            </a:r>
            <a:endParaRPr lang="ru-RU" sz="2400" dirty="0"/>
          </a:p>
          <a:p>
            <a:endParaRPr lang="ru-RU" sz="2400" dirty="0"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403" y="5438651"/>
            <a:ext cx="1527688" cy="13607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402" y="7238851"/>
            <a:ext cx="1587985" cy="141450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4147394" y="1780759"/>
            <a:ext cx="11159016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Фараджев</a:t>
            </a:r>
            <a:r>
              <a:rPr lang="ru-RU" sz="2400" b="1" dirty="0" smtClean="0"/>
              <a:t> </a:t>
            </a:r>
            <a:r>
              <a:rPr lang="ru-RU" sz="2400" b="1" dirty="0"/>
              <a:t>Шамиль </a:t>
            </a:r>
            <a:r>
              <a:rPr lang="ru-RU" sz="2400" b="1" dirty="0" err="1"/>
              <a:t>Пиралиевич</a:t>
            </a:r>
            <a:r>
              <a:rPr lang="ru-RU" sz="2400" dirty="0"/>
              <a:t>. Руководитель.</a:t>
            </a:r>
          </a:p>
          <a:p>
            <a:pPr algn="ctr"/>
            <a:r>
              <a:rPr lang="ru-RU" sz="2400" dirty="0"/>
              <a:t>Осуществление процесса атомно-слоевого осаждения. </a:t>
            </a:r>
          </a:p>
          <a:p>
            <a:pPr algn="ctr"/>
            <a:r>
              <a:rPr lang="ru-RU" sz="2400" dirty="0"/>
              <a:t>Образование Высшее, аспирантура, инженер</a:t>
            </a:r>
            <a:r>
              <a:rPr lang="ru-RU" sz="2400" dirty="0" smtClean="0"/>
              <a:t>.</a:t>
            </a:r>
            <a:endParaRPr lang="ru-RU" sz="2200" dirty="0"/>
          </a:p>
          <a:p>
            <a:pPr algn="ctr"/>
            <a:endParaRPr lang="ru-RU" sz="2400" dirty="0" smtClean="0"/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97B1CD0B-BD9B-4008-94D7-2FFADB9A5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7" b="10953"/>
          <a:stretch/>
        </p:blipFill>
        <p:spPr bwMode="auto">
          <a:xfrm>
            <a:off x="4219402" y="1910259"/>
            <a:ext cx="1368152" cy="135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402" y="3638451"/>
            <a:ext cx="1577377" cy="140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302"/>
          <a:stretch/>
        </p:blipFill>
        <p:spPr>
          <a:xfrm>
            <a:off x="114946" y="182067"/>
            <a:ext cx="12169352" cy="104411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80" y="7628237"/>
            <a:ext cx="2274910" cy="227491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95066" y="5900396"/>
            <a:ext cx="9289032" cy="112243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2022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4819</TotalTime>
  <Words>461</Words>
  <Application>Microsoft Office PowerPoint</Application>
  <PresentationFormat>Произвольный</PresentationFormat>
  <Paragraphs>93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Calibri</vt:lpstr>
      <vt:lpstr>Symbol</vt:lpstr>
      <vt:lpstr>Arial Unicode MS</vt:lpstr>
      <vt:lpstr>Times New Roman</vt:lpstr>
      <vt:lpstr>Arial Narrow</vt:lpstr>
      <vt:lpstr>Lato</vt:lpstr>
      <vt:lpstr>Arial</vt:lpstr>
      <vt:lpstr>Wingdings</vt:lpstr>
      <vt:lpstr>DejaVuSans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XRD</cp:lastModifiedBy>
  <cp:revision>109</cp:revision>
  <dcterms:created xsi:type="dcterms:W3CDTF">2022-06-08T08:32:52Z</dcterms:created>
  <dcterms:modified xsi:type="dcterms:W3CDTF">2023-12-12T09:05:26Z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