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vnd.openxmlformats-officedocument.vmlDrawing" Extension="vml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spreadsheetml.sheet" PartName="/ppt/embeddings/Microsoft_Excel_Sheet2.xlsx"/>
  <Override ContentType="application/vnd.openxmlformats-officedocument.spreadsheetml.sheet" PartName="/ppt/embeddings/Microsoft_Excel_Sheet1.xlsx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jdod+VSsSMlqIAfnJG9NVFMnf/J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Диана Соловьева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12-02T11:05:58.496">
    <p:pos x="7680" y="0"/>
    <p:text/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ChtDX8Q"/>
      </p:ext>
    </p:extLst>
  </p:cm>
</p:cmLst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Требования потребителей к характеристикам продукта, анализ критериев потребительского выбора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Технические характеристики продукта, функциональные и эксплуатационные свойства продукта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Пользовательский сценарий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Уникальное торговое предложение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Уровень готовности продукта по шкале TRL</a:t>
            </a:r>
            <a:endParaRPr/>
          </a:p>
        </p:txBody>
      </p:sp>
      <p:sp>
        <p:nvSpPr>
          <p:cNvPr id="196" name="Google Shape;19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БИЗНЕС-МОДЕЛЬ</a:t>
            </a:r>
            <a:endParaRPr/>
          </a:p>
        </p:txBody>
      </p:sp>
      <p:sp>
        <p:nvSpPr>
          <p:cNvPr id="238" name="Google Shape;23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68" name="Google Shape;26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8" name="Google Shape;2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comments" Target="../comments/comment1.xml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2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6.png"/><Relationship Id="rId5" Type="http://schemas.openxmlformats.org/officeDocument/2006/relationships/package" Target="../embeddings/Microsoft_Excel_Sheet1.xlsx"/><Relationship Id="rId6" Type="http://schemas.openxmlformats.org/officeDocument/2006/relationships/package" Target="../embeddings/Microsoft_Excel_Sheet1.xlsx"/><Relationship Id="rId7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vmlDrawing" Target="../drawings/vmlDrawing2.vml"/><Relationship Id="rId4" Type="http://schemas.openxmlformats.org/officeDocument/2006/relationships/image" Target="../media/image6.png"/><Relationship Id="rId5" Type="http://schemas.openxmlformats.org/officeDocument/2006/relationships/package" Target="../embeddings/Microsoft_Excel_Sheet2.xlsx"/><Relationship Id="rId6" Type="http://schemas.openxmlformats.org/officeDocument/2006/relationships/package" Target="../embeddings/Microsoft_Excel_Sheet2.xlsx"/><Relationship Id="rId7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524707" y="1773762"/>
            <a:ext cx="10199518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 sz="5000"/>
              <a:t>Программное обеспечение для ранней диагностики развития атеросклероза</a:t>
            </a:r>
            <a:endParaRPr b="0" i="0" sz="5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3727628" y="4377665"/>
            <a:ext cx="3784999" cy="7242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400"/>
              <a:buFont typeface="Arial"/>
              <a:buNone/>
            </a:pPr>
            <a:r>
              <a:rPr b="0" i="1" lang="ru-RU" sz="2400" u="none" cap="none" strike="noStrike">
                <a:solidFill>
                  <a:srgbClr val="414042"/>
                </a:solidFill>
                <a:latin typeface="Calibri"/>
                <a:ea typeface="Calibri"/>
                <a:cs typeface="Calibri"/>
                <a:sym typeface="Calibri"/>
              </a:rPr>
              <a:t>Предотвращай, а не лечи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2" name="Google Shape;172;p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3" name="Google Shape;173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74" name="Google Shape;174;p2"/>
          <p:cNvSpPr/>
          <p:nvPr/>
        </p:nvSpPr>
        <p:spPr>
          <a:xfrm>
            <a:off x="685800" y="4153694"/>
            <a:ext cx="10398125" cy="1881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sng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Чья проблема?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Noto Sans Symbols"/>
              <a:buChar char="▪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Пациенты 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Noto Sans Symbols"/>
              <a:buChar char="▪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Частные медицинские организации 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Noto Sans Symbols"/>
              <a:buChar char="▪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Работодатель.</a:t>
            </a:r>
            <a:endParaRPr/>
          </a:p>
        </p:txBody>
      </p:sp>
      <p:sp>
        <p:nvSpPr>
          <p:cNvPr id="175" name="Google Shape;175;p2"/>
          <p:cNvSpPr txBox="1"/>
          <p:nvPr/>
        </p:nvSpPr>
        <p:spPr>
          <a:xfrm>
            <a:off x="735515" y="1431728"/>
            <a:ext cx="10515600" cy="48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Первичная заболеваемость – прирост составил </a:t>
            </a:r>
            <a:r>
              <a:rPr b="1" i="0" lang="ru-RU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25,6%</a:t>
            </a:r>
            <a:r>
              <a:rPr b="0" i="0" lang="ru-RU" sz="20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i="0" lang="ru-RU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 сравнении с предыдущим годом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Заболеваемость  - </a:t>
            </a:r>
            <a:r>
              <a:rPr b="1" i="0" lang="ru-RU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место в структуре заболеваний </a:t>
            </a:r>
            <a:r>
              <a:rPr b="1" i="0" lang="ru-RU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(14,9%)  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Смертность – </a:t>
            </a:r>
            <a:r>
              <a:rPr b="1" i="0" lang="ru-RU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место в структуре смертности (</a:t>
            </a:r>
            <a:r>
              <a:rPr b="1" i="0" lang="ru-RU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831 557 </a:t>
            </a: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человек  в РФ в 2022 году)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"/>
          <p:cNvSpPr txBox="1"/>
          <p:nvPr/>
        </p:nvSpPr>
        <p:spPr>
          <a:xfrm>
            <a:off x="706515" y="253014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82" name="Google Shape;182;p3"/>
          <p:cNvSpPr txBox="1"/>
          <p:nvPr/>
        </p:nvSpPr>
        <p:spPr>
          <a:xfrm>
            <a:off x="585788" y="1697351"/>
            <a:ext cx="11020424" cy="3873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Врачом первичного звена будет проведен осмотр пациента и собраны его анализы: </a:t>
            </a:r>
            <a:endParaRPr/>
          </a:p>
          <a:p>
            <a:pPr indent="-228600" lvl="0" marL="2286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Noto Sans Symbols"/>
              <a:buChar char="▪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ИМТ </a:t>
            </a:r>
            <a:endParaRPr/>
          </a:p>
          <a:p>
            <a:pPr indent="-228600" lvl="0" marL="2286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Noto Sans Symbols"/>
              <a:buChar char="▪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Липидограмма </a:t>
            </a:r>
            <a:endParaRPr/>
          </a:p>
          <a:p>
            <a:pPr indent="-228600" lvl="0" marL="2286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Noto Sans Symbols"/>
              <a:buChar char="▪"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Анализ кала на бактериальный посев, дальнейшее секвенирование выделенных микроорганизмов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На основании вышеперечисленных данных компьютерная программа высчитывает риск развития атеросклероза, далее </a:t>
            </a:r>
            <a:r>
              <a:rPr b="1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врач-терапевт оценивает риск и корректирует образ жизни пациента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414042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3" name="Google Shape;183;p3"/>
          <p:cNvCxnSpPr/>
          <p:nvPr/>
        </p:nvCxnSpPr>
        <p:spPr>
          <a:xfrm>
            <a:off x="812153" y="111026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cxnSp>
        <p:nvCxnSpPr>
          <p:cNvPr id="190" name="Google Shape;190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91" name="Google Shape;191;p4"/>
          <p:cNvSpPr txBox="1"/>
          <p:nvPr/>
        </p:nvSpPr>
        <p:spPr>
          <a:xfrm>
            <a:off x="532342" y="1635030"/>
            <a:ext cx="10702925" cy="4875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4"/>
          <p:cNvSpPr txBox="1"/>
          <p:nvPr/>
        </p:nvSpPr>
        <p:spPr>
          <a:xfrm>
            <a:off x="803275" y="2967335"/>
            <a:ext cx="1085638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Программное обеспечение для ранней диагностики основной причины (атеросклероза) развития острых сердечно-сосудистых патологий (инфаркт, инсульт)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"/>
          <p:cNvSpPr/>
          <p:nvPr/>
        </p:nvSpPr>
        <p:spPr>
          <a:xfrm>
            <a:off x="0" y="2535151"/>
            <a:ext cx="12191999" cy="2852874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0CEC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5"/>
          <p:cNvSpPr txBox="1"/>
          <p:nvPr/>
        </p:nvSpPr>
        <p:spPr>
          <a:xfrm>
            <a:off x="442346" y="452704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ПОЛЬЗОВАТЕЛЬСКИЙ СЦЕНАРИЙ</a:t>
            </a:r>
            <a:endParaRPr/>
          </a:p>
        </p:txBody>
      </p:sp>
      <p:cxnSp>
        <p:nvCxnSpPr>
          <p:cNvPr id="200" name="Google Shape;200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01" name="Google Shape;201;p5"/>
          <p:cNvSpPr/>
          <p:nvPr/>
        </p:nvSpPr>
        <p:spPr>
          <a:xfrm>
            <a:off x="143760" y="1419337"/>
            <a:ext cx="1711699" cy="857251"/>
          </a:xfrm>
          <a:prstGeom prst="roundRect">
            <a:avLst>
              <a:gd fmla="val 16667" name="adj"/>
            </a:avLst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Пациент</a:t>
            </a:r>
            <a:endParaRPr/>
          </a:p>
        </p:txBody>
      </p:sp>
      <p:sp>
        <p:nvSpPr>
          <p:cNvPr id="202" name="Google Shape;202;p5"/>
          <p:cNvSpPr/>
          <p:nvPr/>
        </p:nvSpPr>
        <p:spPr>
          <a:xfrm>
            <a:off x="143763" y="3480045"/>
            <a:ext cx="1711696" cy="910169"/>
          </a:xfrm>
          <a:prstGeom prst="roundRect">
            <a:avLst>
              <a:gd fmla="val 16667" name="adj"/>
            </a:avLst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Терапевт</a:t>
            </a:r>
            <a:endParaRPr/>
          </a:p>
        </p:txBody>
      </p:sp>
      <p:sp>
        <p:nvSpPr>
          <p:cNvPr id="203" name="Google Shape;203;p5"/>
          <p:cNvSpPr/>
          <p:nvPr/>
        </p:nvSpPr>
        <p:spPr>
          <a:xfrm>
            <a:off x="2164327" y="2823736"/>
            <a:ext cx="1711699" cy="857251"/>
          </a:xfrm>
          <a:prstGeom prst="roundRect">
            <a:avLst>
              <a:gd fmla="val 16667" name="adj"/>
            </a:avLst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Осмотр</a:t>
            </a:r>
            <a:endParaRPr/>
          </a:p>
        </p:txBody>
      </p:sp>
      <p:sp>
        <p:nvSpPr>
          <p:cNvPr id="204" name="Google Shape;204;p5"/>
          <p:cNvSpPr/>
          <p:nvPr/>
        </p:nvSpPr>
        <p:spPr>
          <a:xfrm>
            <a:off x="4292920" y="4105365"/>
            <a:ext cx="1711698" cy="857250"/>
          </a:xfrm>
          <a:prstGeom prst="roundRect">
            <a:avLst>
              <a:gd fmla="val 16667" name="adj"/>
            </a:avLst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Лаборатория</a:t>
            </a:r>
            <a:endParaRPr/>
          </a:p>
        </p:txBody>
      </p:sp>
      <p:sp>
        <p:nvSpPr>
          <p:cNvPr id="205" name="Google Shape;205;p5"/>
          <p:cNvSpPr/>
          <p:nvPr/>
        </p:nvSpPr>
        <p:spPr>
          <a:xfrm>
            <a:off x="8407354" y="3532963"/>
            <a:ext cx="1711700" cy="857250"/>
          </a:xfrm>
          <a:prstGeom prst="roundRect">
            <a:avLst>
              <a:gd fmla="val 16667" name="adj"/>
            </a:avLst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Риск</a:t>
            </a:r>
            <a:endParaRPr/>
          </a:p>
        </p:txBody>
      </p:sp>
      <p:sp>
        <p:nvSpPr>
          <p:cNvPr id="206" name="Google Shape;206;p5"/>
          <p:cNvSpPr/>
          <p:nvPr/>
        </p:nvSpPr>
        <p:spPr>
          <a:xfrm>
            <a:off x="6313487" y="3532963"/>
            <a:ext cx="1711699" cy="857251"/>
          </a:xfrm>
          <a:prstGeom prst="roundRect">
            <a:avLst>
              <a:gd fmla="val 16667" name="adj"/>
            </a:avLst>
          </a:prstGeom>
          <a:solidFill>
            <a:srgbClr val="A8D08C"/>
          </a:solidFill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</a:t>
            </a:r>
            <a:endParaRPr/>
          </a:p>
        </p:txBody>
      </p:sp>
      <p:sp>
        <p:nvSpPr>
          <p:cNvPr id="207" name="Google Shape;207;p5"/>
          <p:cNvSpPr/>
          <p:nvPr/>
        </p:nvSpPr>
        <p:spPr>
          <a:xfrm>
            <a:off x="10336537" y="2823736"/>
            <a:ext cx="1711700" cy="857250"/>
          </a:xfrm>
          <a:prstGeom prst="roundRect">
            <a:avLst>
              <a:gd fmla="val 16667" name="adj"/>
            </a:avLst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Терапевт</a:t>
            </a:r>
            <a:endParaRPr/>
          </a:p>
        </p:txBody>
      </p:sp>
      <p:sp>
        <p:nvSpPr>
          <p:cNvPr id="208" name="Google Shape;208;p5"/>
          <p:cNvSpPr/>
          <p:nvPr/>
        </p:nvSpPr>
        <p:spPr>
          <a:xfrm>
            <a:off x="2164329" y="4105364"/>
            <a:ext cx="1711697" cy="857251"/>
          </a:xfrm>
          <a:prstGeom prst="roundRect">
            <a:avLst>
              <a:gd fmla="val 16667" name="adj"/>
            </a:avLst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Лабораторные анализы</a:t>
            </a:r>
            <a:endParaRPr/>
          </a:p>
        </p:txBody>
      </p:sp>
      <p:pic>
        <p:nvPicPr>
          <p:cNvPr descr="Линия со стрелкой: изгиб против часовой стрелки" id="209" name="Google Shape;20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4976214">
            <a:off x="7843157" y="2937581"/>
            <a:ext cx="799022" cy="8460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иния со стрелкой: прямо" id="210" name="Google Shape;21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514916" y="2489097"/>
            <a:ext cx="969386" cy="7667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иния со стрелкой: небольшой изгиб" id="211" name="Google Shape;21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00293" y="4257892"/>
            <a:ext cx="709600" cy="70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иния со стрелкой: изгиб против часовой стрелки" id="212" name="Google Shape;21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6418193">
            <a:off x="3708185" y="4709945"/>
            <a:ext cx="768163" cy="768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 rot="10800000">
            <a:off x="1302063" y="2930228"/>
            <a:ext cx="812789" cy="661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4786792">
            <a:off x="4840112" y="2566595"/>
            <a:ext cx="392306" cy="1782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-1827172">
            <a:off x="10081516" y="3537854"/>
            <a:ext cx="963251" cy="969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222" name="Google Shape;222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23" name="Google Shape;223;p6"/>
          <p:cNvSpPr txBox="1"/>
          <p:nvPr/>
        </p:nvSpPr>
        <p:spPr>
          <a:xfrm>
            <a:off x="509155" y="1621371"/>
            <a:ext cx="11314545" cy="4875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1" lang="ru-RU" sz="33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Потенциальные клиенты:</a:t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TAM – количество организаций, осуществляющих медицинскую деятельность, на территории РФ = 26,6 тыс. (6,65 трлн. руб)</a:t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SAM  – количество частных медицинских организаций = 3,6 тыс. (0,9 трлн. руб.)</a:t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SOM – частные медицинские огранизации, чья выручка в 2022 году стоставила более 300 млн. руб. = 183 (45,75 млн. руб.)</a:t>
            </a:r>
            <a:endParaRPr/>
          </a:p>
          <a:p>
            <a:pPr indent="-205105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6"/>
          <p:cNvSpPr/>
          <p:nvPr/>
        </p:nvSpPr>
        <p:spPr>
          <a:xfrm>
            <a:off x="467759" y="2276090"/>
            <a:ext cx="860953" cy="512535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6"/>
          <p:cNvSpPr/>
          <p:nvPr/>
        </p:nvSpPr>
        <p:spPr>
          <a:xfrm>
            <a:off x="508000" y="3802870"/>
            <a:ext cx="780473" cy="512535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6"/>
          <p:cNvSpPr/>
          <p:nvPr/>
        </p:nvSpPr>
        <p:spPr>
          <a:xfrm>
            <a:off x="508000" y="4980361"/>
            <a:ext cx="873125" cy="512535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233" name="Google Shape;233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34" name="Google Shape;234;p7"/>
          <p:cNvGraphicFramePr/>
          <p:nvPr/>
        </p:nvGraphicFramePr>
        <p:xfrm>
          <a:off x="1515655" y="1704109"/>
          <a:ext cx="9596543" cy="4455265"/>
        </p:xfrm>
        <a:graphic>
          <a:graphicData uri="http://schemas.openxmlformats.org/presentationml/2006/ole">
            <mc:AlternateContent>
              <mc:Choice Requires="v">
                <p:oleObj r:id="rId5" imgH="4455265" imgW="9596543" progId="Excel.Sheet.12" spid="_x0000_s1">
                  <p:embed/>
                </p:oleObj>
              </mc:Choice>
              <mc:Fallback>
                <p:oleObj r:id="rId6" imgH="4455265" imgW="9596543" progId="Excel.Sheet.12">
                  <p:embed/>
                  <p:pic>
                    <p:nvPicPr>
                      <p:cNvPr id="234" name="Google Shape;234;p7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515655" y="1704109"/>
                        <a:ext cx="9596543" cy="44552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8"/>
          <p:cNvSpPr/>
          <p:nvPr/>
        </p:nvSpPr>
        <p:spPr>
          <a:xfrm>
            <a:off x="192234" y="5060373"/>
            <a:ext cx="5770419" cy="1631372"/>
          </a:xfrm>
          <a:prstGeom prst="rect">
            <a:avLst/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Проведение НИР = 300 тыс. руб.</a:t>
            </a:r>
            <a:endParaRPr/>
          </a:p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Регистрация проекта = 50 тыс. руб.</a:t>
            </a:r>
            <a:endParaRPr/>
          </a:p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Работа IT-специалистов = 800 тыс. руб.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8"/>
          <p:cNvSpPr/>
          <p:nvPr/>
        </p:nvSpPr>
        <p:spPr>
          <a:xfrm>
            <a:off x="6229348" y="5060373"/>
            <a:ext cx="5770419" cy="1631372"/>
          </a:xfrm>
          <a:prstGeom prst="rect">
            <a:avLst/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8"/>
          <p:cNvSpPr/>
          <p:nvPr/>
        </p:nvSpPr>
        <p:spPr>
          <a:xfrm>
            <a:off x="5021407" y="166254"/>
            <a:ext cx="2149185" cy="4717473"/>
          </a:xfrm>
          <a:prstGeom prst="rect">
            <a:avLst/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8"/>
          <p:cNvSpPr/>
          <p:nvPr/>
        </p:nvSpPr>
        <p:spPr>
          <a:xfrm>
            <a:off x="9746673" y="166254"/>
            <a:ext cx="2149185" cy="4717473"/>
          </a:xfrm>
          <a:prstGeom prst="rect">
            <a:avLst/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8"/>
          <p:cNvSpPr/>
          <p:nvPr/>
        </p:nvSpPr>
        <p:spPr>
          <a:xfrm>
            <a:off x="280555" y="166254"/>
            <a:ext cx="2149186" cy="4717473"/>
          </a:xfrm>
          <a:prstGeom prst="rect">
            <a:avLst/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Лаборатории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IT-компании</a:t>
            </a:r>
            <a:endParaRPr/>
          </a:p>
        </p:txBody>
      </p:sp>
      <p:sp>
        <p:nvSpPr>
          <p:cNvPr id="245" name="Google Shape;245;p8"/>
          <p:cNvSpPr/>
          <p:nvPr/>
        </p:nvSpPr>
        <p:spPr>
          <a:xfrm>
            <a:off x="2618509" y="166253"/>
            <a:ext cx="2149185" cy="2192483"/>
          </a:xfrm>
          <a:prstGeom prst="rect">
            <a:avLst/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8"/>
          <p:cNvSpPr/>
          <p:nvPr/>
        </p:nvSpPr>
        <p:spPr>
          <a:xfrm>
            <a:off x="2618509" y="2556163"/>
            <a:ext cx="2149185" cy="2306783"/>
          </a:xfrm>
          <a:prstGeom prst="rect">
            <a:avLst/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8"/>
          <p:cNvSpPr/>
          <p:nvPr/>
        </p:nvSpPr>
        <p:spPr>
          <a:xfrm>
            <a:off x="7424305" y="166253"/>
            <a:ext cx="2092036" cy="2192483"/>
          </a:xfrm>
          <a:prstGeom prst="rect">
            <a:avLst/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8"/>
          <p:cNvSpPr/>
          <p:nvPr/>
        </p:nvSpPr>
        <p:spPr>
          <a:xfrm>
            <a:off x="7424306" y="2556164"/>
            <a:ext cx="2149185" cy="2275608"/>
          </a:xfrm>
          <a:prstGeom prst="rect">
            <a:avLst/>
          </a:prstGeom>
          <a:solidFill>
            <a:srgbClr val="C4E0B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8"/>
          <p:cNvSpPr txBox="1"/>
          <p:nvPr/>
        </p:nvSpPr>
        <p:spPr>
          <a:xfrm>
            <a:off x="257392" y="287803"/>
            <a:ext cx="219551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Ключевые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партнеры</a:t>
            </a:r>
            <a:endParaRPr/>
          </a:p>
        </p:txBody>
      </p:sp>
      <p:sp>
        <p:nvSpPr>
          <p:cNvPr id="250" name="Google Shape;250;p8"/>
          <p:cNvSpPr txBox="1"/>
          <p:nvPr/>
        </p:nvSpPr>
        <p:spPr>
          <a:xfrm>
            <a:off x="2618509" y="166253"/>
            <a:ext cx="60942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Ключевые процессы </a:t>
            </a:r>
            <a:endParaRPr/>
          </a:p>
        </p:txBody>
      </p:sp>
      <p:sp>
        <p:nvSpPr>
          <p:cNvPr id="251" name="Google Shape;251;p8"/>
          <p:cNvSpPr txBox="1"/>
          <p:nvPr/>
        </p:nvSpPr>
        <p:spPr>
          <a:xfrm>
            <a:off x="2626087" y="396550"/>
            <a:ext cx="2307211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Разрабатываем референсные значения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Делаем заказ в IT- компанию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Ищем потенциальных клиентов и поддерживаем ПО</a:t>
            </a:r>
            <a:endParaRPr/>
          </a:p>
        </p:txBody>
      </p:sp>
      <p:sp>
        <p:nvSpPr>
          <p:cNvPr id="252" name="Google Shape;252;p8"/>
          <p:cNvSpPr txBox="1"/>
          <p:nvPr/>
        </p:nvSpPr>
        <p:spPr>
          <a:xfrm>
            <a:off x="2683455" y="2556163"/>
            <a:ext cx="60942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Ключевые ресурсы </a:t>
            </a:r>
            <a:endParaRPr b="1" sz="140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8"/>
          <p:cNvSpPr txBox="1"/>
          <p:nvPr/>
        </p:nvSpPr>
        <p:spPr>
          <a:xfrm>
            <a:off x="2641024" y="3062552"/>
            <a:ext cx="2149185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Проведение собственных исследований на базе ТМУ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Исследование данных НИР</a:t>
            </a:r>
            <a:endParaRPr/>
          </a:p>
        </p:txBody>
      </p:sp>
      <p:sp>
        <p:nvSpPr>
          <p:cNvPr id="254" name="Google Shape;254;p8"/>
          <p:cNvSpPr txBox="1"/>
          <p:nvPr/>
        </p:nvSpPr>
        <p:spPr>
          <a:xfrm>
            <a:off x="5005822" y="166252"/>
            <a:ext cx="241068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Достоинства предложения </a:t>
            </a:r>
            <a:endParaRPr/>
          </a:p>
        </p:txBody>
      </p:sp>
      <p:sp>
        <p:nvSpPr>
          <p:cNvPr id="255" name="Google Shape;255;p8"/>
          <p:cNvSpPr txBox="1"/>
          <p:nvPr/>
        </p:nvSpPr>
        <p:spPr>
          <a:xfrm>
            <a:off x="5042621" y="1217335"/>
            <a:ext cx="2106756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Увеличение трудоспособности и продолжительности жизни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Внедрение новых технологий диагностики возникновения сердечно-сосудистых заболеваний</a:t>
            </a:r>
            <a:endParaRPr/>
          </a:p>
        </p:txBody>
      </p:sp>
      <p:sp>
        <p:nvSpPr>
          <p:cNvPr id="256" name="Google Shape;256;p8"/>
          <p:cNvSpPr txBox="1"/>
          <p:nvPr/>
        </p:nvSpPr>
        <p:spPr>
          <a:xfrm>
            <a:off x="7412077" y="166252"/>
            <a:ext cx="268951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Отношения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 клиентами </a:t>
            </a:r>
            <a:endParaRPr/>
          </a:p>
        </p:txBody>
      </p:sp>
      <p:sp>
        <p:nvSpPr>
          <p:cNvPr id="257" name="Google Shape;257;p8"/>
          <p:cNvSpPr txBox="1"/>
          <p:nvPr/>
        </p:nvSpPr>
        <p:spPr>
          <a:xfrm>
            <a:off x="7359360" y="806814"/>
            <a:ext cx="2283402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Профосмотры в частных клиниках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Блогеры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Таргетная реклама</a:t>
            </a:r>
            <a:endParaRPr/>
          </a:p>
        </p:txBody>
      </p:sp>
      <p:sp>
        <p:nvSpPr>
          <p:cNvPr id="258" name="Google Shape;258;p8"/>
          <p:cNvSpPr txBox="1"/>
          <p:nvPr/>
        </p:nvSpPr>
        <p:spPr>
          <a:xfrm>
            <a:off x="7437295" y="2556163"/>
            <a:ext cx="271202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Каналы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взаимодействия </a:t>
            </a:r>
            <a:endParaRPr/>
          </a:p>
        </p:txBody>
      </p:sp>
      <p:sp>
        <p:nvSpPr>
          <p:cNvPr id="259" name="Google Shape;259;p8"/>
          <p:cNvSpPr txBox="1"/>
          <p:nvPr/>
        </p:nvSpPr>
        <p:spPr>
          <a:xfrm>
            <a:off x="7680612" y="3269659"/>
            <a:ext cx="1636571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Практикующие врачи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Блогеры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Реклама</a:t>
            </a:r>
            <a:endParaRPr/>
          </a:p>
        </p:txBody>
      </p:sp>
      <p:sp>
        <p:nvSpPr>
          <p:cNvPr id="260" name="Google Shape;260;p8"/>
          <p:cNvSpPr txBox="1"/>
          <p:nvPr/>
        </p:nvSpPr>
        <p:spPr>
          <a:xfrm>
            <a:off x="10149320" y="227273"/>
            <a:ext cx="147291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Сегменты ЦА </a:t>
            </a:r>
            <a:endParaRPr/>
          </a:p>
        </p:txBody>
      </p:sp>
      <p:sp>
        <p:nvSpPr>
          <p:cNvPr id="261" name="Google Shape;261;p8"/>
          <p:cNvSpPr txBox="1"/>
          <p:nvPr/>
        </p:nvSpPr>
        <p:spPr>
          <a:xfrm>
            <a:off x="9816376" y="2524990"/>
            <a:ext cx="200977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Крупные частные медицинские организации</a:t>
            </a:r>
            <a:endParaRPr/>
          </a:p>
        </p:txBody>
      </p:sp>
      <p:sp>
        <p:nvSpPr>
          <p:cNvPr id="262" name="Google Shape;262;p8"/>
          <p:cNvSpPr txBox="1"/>
          <p:nvPr/>
        </p:nvSpPr>
        <p:spPr>
          <a:xfrm>
            <a:off x="192233" y="5089590"/>
            <a:ext cx="210675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Структура издержек </a:t>
            </a:r>
            <a:endParaRPr/>
          </a:p>
        </p:txBody>
      </p:sp>
      <p:sp>
        <p:nvSpPr>
          <p:cNvPr id="263" name="Google Shape;263;p8"/>
          <p:cNvSpPr txBox="1"/>
          <p:nvPr/>
        </p:nvSpPr>
        <p:spPr>
          <a:xfrm>
            <a:off x="6267448" y="5093658"/>
            <a:ext cx="223144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Источники доходов </a:t>
            </a:r>
            <a:endParaRPr/>
          </a:p>
        </p:txBody>
      </p:sp>
      <p:sp>
        <p:nvSpPr>
          <p:cNvPr id="264" name="Google Shape;264;p8"/>
          <p:cNvSpPr txBox="1"/>
          <p:nvPr/>
        </p:nvSpPr>
        <p:spPr>
          <a:xfrm>
            <a:off x="7119935" y="5622390"/>
            <a:ext cx="398924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Разовая покупка + поддержка и содержание ПО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cxnSp>
        <p:nvCxnSpPr>
          <p:cNvPr id="271" name="Google Shape;271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72" name="Google Shape;272;p9"/>
          <p:cNvGraphicFramePr/>
          <p:nvPr/>
        </p:nvGraphicFramePr>
        <p:xfrm>
          <a:off x="2809513" y="1556616"/>
          <a:ext cx="6572973" cy="5093566"/>
        </p:xfrm>
        <a:graphic>
          <a:graphicData uri="http://schemas.openxmlformats.org/presentationml/2006/ole">
            <mc:AlternateContent>
              <mc:Choice Requires="v">
                <p:oleObj r:id="rId5" imgH="5093566" imgW="6572973" progId="Excel.Sheet.12" spid="_x0000_s1">
                  <p:embed/>
                </p:oleObj>
              </mc:Choice>
              <mc:Fallback>
                <p:oleObj r:id="rId6" imgH="5093566" imgW="6572973" progId="Excel.Sheet.12">
                  <p:embed/>
                  <p:pic>
                    <p:nvPicPr>
                      <p:cNvPr id="272" name="Google Shape;272;p9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2809513" y="1556616"/>
                        <a:ext cx="6572973" cy="50935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cxnSp>
        <p:nvCxnSpPr>
          <p:cNvPr id="279" name="Google Shape;279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280" name="Google Shape;280;p10"/>
          <p:cNvGrpSpPr/>
          <p:nvPr/>
        </p:nvGrpSpPr>
        <p:grpSpPr>
          <a:xfrm>
            <a:off x="290046" y="2075495"/>
            <a:ext cx="11611906" cy="3385093"/>
            <a:chOff x="5452" y="1251920"/>
            <a:chExt cx="11611906" cy="3385093"/>
          </a:xfrm>
        </p:grpSpPr>
        <p:sp>
          <p:nvSpPr>
            <p:cNvPr id="281" name="Google Shape;281;p10"/>
            <p:cNvSpPr/>
            <p:nvPr/>
          </p:nvSpPr>
          <p:spPr>
            <a:xfrm>
              <a:off x="5452" y="1300213"/>
              <a:ext cx="1722423" cy="3288507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0"/>
            <p:cNvSpPr txBox="1"/>
            <p:nvPr/>
          </p:nvSpPr>
          <p:spPr>
            <a:xfrm>
              <a:off x="55900" y="1350661"/>
              <a:ext cx="1621527" cy="31876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Декабрь 2023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Заключение договоренности с Тюменским ГМУ о проведении клинического исследования</a:t>
              </a:r>
              <a:endParaRPr/>
            </a:p>
          </p:txBody>
        </p:sp>
        <p:sp>
          <p:nvSpPr>
            <p:cNvPr id="283" name="Google Shape;283;p10"/>
            <p:cNvSpPr/>
            <p:nvPr/>
          </p:nvSpPr>
          <p:spPr>
            <a:xfrm>
              <a:off x="1900117" y="2730886"/>
              <a:ext cx="365153" cy="4271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599B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0"/>
            <p:cNvSpPr txBox="1"/>
            <p:nvPr/>
          </p:nvSpPr>
          <p:spPr>
            <a:xfrm>
              <a:off x="1900117" y="2816318"/>
              <a:ext cx="255607" cy="2562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0"/>
            <p:cNvSpPr/>
            <p:nvPr/>
          </p:nvSpPr>
          <p:spPr>
            <a:xfrm>
              <a:off x="2416844" y="1288070"/>
              <a:ext cx="1722423" cy="3312793"/>
            </a:xfrm>
            <a:prstGeom prst="roundRect">
              <a:avLst>
                <a:gd fmla="val 10000" name="adj"/>
              </a:avLst>
            </a:prstGeom>
            <a:solidFill>
              <a:srgbClr val="52CBC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0"/>
            <p:cNvSpPr txBox="1"/>
            <p:nvPr/>
          </p:nvSpPr>
          <p:spPr>
            <a:xfrm>
              <a:off x="2467292" y="1338518"/>
              <a:ext cx="1621527" cy="3211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Январь – май 2024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Проведение НИР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Определение референсных данных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Разработка ПО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10"/>
            <p:cNvSpPr/>
            <p:nvPr/>
          </p:nvSpPr>
          <p:spPr>
            <a:xfrm>
              <a:off x="4311510" y="2730886"/>
              <a:ext cx="365153" cy="4271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50C9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0"/>
            <p:cNvSpPr txBox="1"/>
            <p:nvPr/>
          </p:nvSpPr>
          <p:spPr>
            <a:xfrm>
              <a:off x="4311510" y="2816318"/>
              <a:ext cx="255607" cy="2562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10"/>
            <p:cNvSpPr/>
            <p:nvPr/>
          </p:nvSpPr>
          <p:spPr>
            <a:xfrm>
              <a:off x="4828237" y="1288070"/>
              <a:ext cx="1722423" cy="3312793"/>
            </a:xfrm>
            <a:prstGeom prst="roundRect">
              <a:avLst>
                <a:gd fmla="val 10000" name="adj"/>
              </a:avLst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0"/>
            <p:cNvSpPr txBox="1"/>
            <p:nvPr/>
          </p:nvSpPr>
          <p:spPr>
            <a:xfrm>
              <a:off x="4878685" y="1338518"/>
              <a:ext cx="1621527" cy="3211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Май – октябрь 2024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Регистрация и включение  в реестр инновационной продукции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IT-реализация</a:t>
              </a:r>
              <a:endParaRPr/>
            </a:p>
          </p:txBody>
        </p:sp>
        <p:sp>
          <p:nvSpPr>
            <p:cNvPr id="291" name="Google Shape;291;p10"/>
            <p:cNvSpPr/>
            <p:nvPr/>
          </p:nvSpPr>
          <p:spPr>
            <a:xfrm>
              <a:off x="6722903" y="2730886"/>
              <a:ext cx="365153" cy="4271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48BD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0"/>
            <p:cNvSpPr txBox="1"/>
            <p:nvPr/>
          </p:nvSpPr>
          <p:spPr>
            <a:xfrm>
              <a:off x="6722903" y="2816318"/>
              <a:ext cx="255607" cy="2562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0"/>
            <p:cNvSpPr/>
            <p:nvPr/>
          </p:nvSpPr>
          <p:spPr>
            <a:xfrm>
              <a:off x="7239630" y="1301113"/>
              <a:ext cx="1966335" cy="3286708"/>
            </a:xfrm>
            <a:prstGeom prst="roundRect">
              <a:avLst>
                <a:gd fmla="val 10000" name="adj"/>
              </a:avLst>
            </a:prstGeom>
            <a:solidFill>
              <a:srgbClr val="46BA4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0"/>
            <p:cNvSpPr txBox="1"/>
            <p:nvPr/>
          </p:nvSpPr>
          <p:spPr>
            <a:xfrm>
              <a:off x="7297222" y="1358705"/>
              <a:ext cx="1851151" cy="31715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Ноябрь – апрель 2025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Сертификация продукта / Получение интеллектуальной собственности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t/>
              </a:r>
              <a:endParaRPr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t/>
              </a:r>
              <a:endParaRPr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10"/>
            <p:cNvSpPr/>
            <p:nvPr/>
          </p:nvSpPr>
          <p:spPr>
            <a:xfrm>
              <a:off x="9378208" y="2730886"/>
              <a:ext cx="365153" cy="4271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6FA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0"/>
            <p:cNvSpPr txBox="1"/>
            <p:nvPr/>
          </p:nvSpPr>
          <p:spPr>
            <a:xfrm>
              <a:off x="9378208" y="2816318"/>
              <a:ext cx="255607" cy="2562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10"/>
            <p:cNvSpPr/>
            <p:nvPr/>
          </p:nvSpPr>
          <p:spPr>
            <a:xfrm>
              <a:off x="9894935" y="1251920"/>
              <a:ext cx="1722423" cy="3385093"/>
            </a:xfrm>
            <a:prstGeom prst="roundRect">
              <a:avLst>
                <a:gd fmla="val 10000" name="adj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0"/>
            <p:cNvSpPr txBox="1"/>
            <p:nvPr/>
          </p:nvSpPr>
          <p:spPr>
            <a:xfrm>
              <a:off x="9945383" y="1302368"/>
              <a:ext cx="1621527" cy="32841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Апрель</a:t>
              </a: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2025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Выход на рынок частных медицинских услуг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Заключение договоров купли и продажи ПО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t/>
              </a:r>
              <a:endParaRPr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"/>
          <p:cNvSpPr txBox="1"/>
          <p:nvPr/>
        </p:nvSpPr>
        <p:spPr>
          <a:xfrm>
            <a:off x="856774" y="1973254"/>
            <a:ext cx="6335700" cy="15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