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Helvetica Neue" panose="02000503000000020004" pitchFamily="2"/>
      <p:regular r:id="rId21"/>
      <p:bold r:id="rId22"/>
      <p:italic r:id="rId23"/>
      <p:boldItalic r:id="rId24"/>
    </p:embeddedFont>
    <p:embeddedFont>
      <p:font typeface="Raleway" pitchFamily="2" charset="0"/>
      <p:regular r:id="rId25"/>
      <p:bold r:id="rId26"/>
      <p:italic r:id="rId27"/>
      <p:boldItalic r:id="rId28"/>
    </p:embeddedFont>
    <p:embeddedFont>
      <p:font typeface="Raleway SemiBold" panose="020F050202020403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j3tqGAyHP6FgBOkkD+oUNp/HJG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01AE608-EDFA-4CDF-A533-C5F6C68387E5}">
  <a:tblStyle styleId="{701AE608-EDFA-4CDF-A533-C5F6C68387E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3"/>
  </p:normalViewPr>
  <p:slideViewPr>
    <p:cSldViewPr snapToGrid="0">
      <p:cViewPr varScale="1">
        <p:scale>
          <a:sx n="143" d="100"/>
          <a:sy n="143" d="100"/>
        </p:scale>
        <p:origin x="76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title"/>
          </p:nvPr>
        </p:nvSpPr>
        <p:spPr>
          <a:xfrm>
            <a:off x="456817" y="1018825"/>
            <a:ext cx="4655700" cy="304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/>
              <a:t>Создание онлайн-платформы для обучения и сертификации в сфере высоких технологий </a:t>
            </a:r>
            <a:r>
              <a:rPr lang="en" sz="3100" dirty="0" err="1"/>
              <a:t>TechEduPro</a:t>
            </a:r>
            <a:endParaRPr lang="ru-RU" sz="3100" dirty="0"/>
          </a:p>
        </p:txBody>
      </p:sp>
      <p:sp>
        <p:nvSpPr>
          <p:cNvPr id="107" name="Google Shape;107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2169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/>
          <p:nvPr/>
        </p:nvSpPr>
        <p:spPr>
          <a:xfrm rot="10800000">
            <a:off x="755400" y="1741800"/>
            <a:ext cx="5475900" cy="3325800"/>
          </a:xfrm>
          <a:prstGeom prst="wedgeRectCallout">
            <a:avLst>
              <a:gd name="adj1" fmla="val -22102"/>
              <a:gd name="adj2" fmla="val 58457"/>
            </a:avLst>
          </a:prstGeom>
          <a:solidFill>
            <a:srgbClr val="ADDAE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25" y="321825"/>
            <a:ext cx="265500" cy="482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755109" y="1742599"/>
            <a:ext cx="5475901" cy="306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100" dirty="0"/>
              <a:t>В современном мире высокие технологии стремительно развиваются, оказывая влияние на все сферы экономики, от производства до здравоохранения. Рынок </a:t>
            </a:r>
            <a:r>
              <a:rPr lang="en" sz="1100" dirty="0"/>
              <a:t>TechNet — </a:t>
            </a:r>
            <a:r>
              <a:rPr lang="ru-RU" sz="1100" dirty="0"/>
              <a:t>это основа индустрии 4.0, включающей такие передовые направления, как робототехника, искусственный интеллект, интернет вещей (</a:t>
            </a:r>
            <a:r>
              <a:rPr lang="en" sz="1100" dirty="0"/>
              <a:t>IoT), </a:t>
            </a:r>
            <a:r>
              <a:rPr lang="ru-RU" sz="1100" dirty="0" err="1"/>
              <a:t>киберфизические</a:t>
            </a:r>
            <a:r>
              <a:rPr lang="ru-RU" sz="1100" dirty="0"/>
              <a:t> системы и автоматизация процессов. Эти технологии формируют основу цифровой трансформации бизнеса и промышленности.</a:t>
            </a:r>
          </a:p>
          <a:p>
            <a:r>
              <a:rPr lang="ru-RU" sz="1100" dirty="0"/>
              <a:t>Однако, несмотря на быстрый рост спроса на специалистов в сфере высоких технологий, рынок труда сталкивается с острой нехваткой квалифицированных кадров. По данным исследований, более 70% компаний сталкиваются с трудностями при поиске сотрудников, обладающих необходимыми знаниями и навыками для работы с новыми технологиями. Эта проблема требует решения, способного не только закрыть кадровый дефицит, но и обеспечить работников необходимыми знаниями и актуальными компетенциями.</a:t>
            </a:r>
          </a:p>
          <a:p>
            <a:r>
              <a:rPr lang="ru-RU" sz="1100" dirty="0"/>
              <a:t>Проект "</a:t>
            </a:r>
            <a:r>
              <a:rPr lang="ru-RU" sz="1100" dirty="0" err="1"/>
              <a:t>ТехЭдуПроф</a:t>
            </a:r>
            <a:r>
              <a:rPr lang="ru-RU" sz="1100" dirty="0"/>
              <a:t>" предлагает комплексное решение этой проблемы, создавая образовательную платформу, которая предоставит доступ к современным курсам и программам сертификации в области высоких технологий. </a:t>
            </a:r>
          </a:p>
        </p:txBody>
      </p:sp>
      <p:sp>
        <p:nvSpPr>
          <p:cNvPr id="132" name="Google Shape;132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>
            <a:spLocks noGrp="1"/>
          </p:cNvSpPr>
          <p:nvPr>
            <p:ph type="title"/>
          </p:nvPr>
        </p:nvSpPr>
        <p:spPr>
          <a:xfrm>
            <a:off x="456818" y="1394995"/>
            <a:ext cx="7838608" cy="3349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br>
              <a:rPr lang="ru" sz="3000" dirty="0">
                <a:solidFill>
                  <a:schemeClr val="dk1"/>
                </a:solidFill>
              </a:rPr>
            </a:br>
            <a:r>
              <a:rPr lang="ru" sz="1800" dirty="0">
                <a:solidFill>
                  <a:schemeClr val="dk1"/>
                </a:solidFill>
              </a:rPr>
              <a:t>- </a:t>
            </a:r>
            <a:r>
              <a:rPr lang="ru-RU" sz="1800" b="1" dirty="0"/>
              <a:t>Специалисты в сфере высоких технологий (</a:t>
            </a:r>
            <a:r>
              <a:rPr lang="en" sz="1800" b="1" dirty="0"/>
              <a:t>TechNet)</a:t>
            </a:r>
            <a:r>
              <a:rPr lang="en" sz="1800" dirty="0"/>
              <a:t>, </a:t>
            </a:r>
            <a:r>
              <a:rPr lang="ru-RU" sz="1800" dirty="0"/>
              <a:t>которые хотят повысить квалификацию или освоить новые навыки.</a:t>
            </a:r>
            <a:br>
              <a:rPr lang="ru-RU" sz="1800" dirty="0"/>
            </a:br>
            <a:r>
              <a:rPr lang="ru" sz="1800" dirty="0">
                <a:solidFill>
                  <a:schemeClr val="dk1"/>
                </a:solidFill>
              </a:rPr>
              <a:t>- </a:t>
            </a:r>
            <a:r>
              <a:rPr lang="ru-RU" sz="1800" b="1" dirty="0"/>
              <a:t>Компании и предприятия</a:t>
            </a:r>
            <a:r>
              <a:rPr lang="ru-RU" sz="1800" dirty="0"/>
              <a:t>, которые нуждаются в подготовке кадров для работы с современными технологиями (робототехника, </a:t>
            </a:r>
            <a:r>
              <a:rPr lang="en" sz="1800" dirty="0"/>
              <a:t>AI, IoT </a:t>
            </a:r>
            <a:r>
              <a:rPr lang="ru-RU" sz="1800" dirty="0"/>
              <a:t>и др.).</a:t>
            </a:r>
            <a:br>
              <a:rPr lang="ru-RU" sz="1800" dirty="0"/>
            </a:br>
            <a:r>
              <a:rPr lang="ru" sz="1800" dirty="0">
                <a:solidFill>
                  <a:schemeClr val="dk1"/>
                </a:solidFill>
              </a:rPr>
              <a:t>- </a:t>
            </a:r>
            <a:r>
              <a:rPr lang="ru-RU" sz="1800" b="1" dirty="0"/>
              <a:t>Студенты технических вузов и колледжей</a:t>
            </a:r>
            <a:r>
              <a:rPr lang="ru-RU" sz="1800" dirty="0"/>
              <a:t>, которые стремятся получить востребованные навыки для старта карьеры в индустрии 4.0.</a:t>
            </a:r>
            <a:br>
              <a:rPr lang="ru-RU" sz="1800" dirty="0"/>
            </a:br>
            <a:r>
              <a:rPr lang="ru" sz="1800" dirty="0">
                <a:solidFill>
                  <a:schemeClr val="dk1"/>
                </a:solidFill>
              </a:rPr>
              <a:t>- </a:t>
            </a:r>
            <a:r>
              <a:rPr lang="ru-RU" sz="1800" b="1" dirty="0"/>
              <a:t>Люди, меняющие профессию</a:t>
            </a:r>
            <a:r>
              <a:rPr lang="ru-RU" sz="1800" dirty="0"/>
              <a:t> и желающие получить новые знания для перехода в быстрорастущие отрасли.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9" name="Google Shape;159;p4"/>
          <p:cNvSpPr txBox="1">
            <a:spLocks noGrp="1"/>
          </p:cNvSpPr>
          <p:nvPr>
            <p:ph type="body" idx="1"/>
          </p:nvPr>
        </p:nvSpPr>
        <p:spPr>
          <a:xfrm>
            <a:off x="456825" y="2479675"/>
            <a:ext cx="7379400" cy="2347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01600" indent="0">
              <a:buSzPts val="1800"/>
              <a:buNone/>
            </a:pPr>
            <a:r>
              <a:rPr lang="ru-RU" sz="1800" dirty="0"/>
              <a:t>На сегодняшний день существует острая нехватка специалистов в сфере высоких технологий. Многие компании сталкиваются с трудностями при поиске сотрудников, обладающих необходимыми знаниями и навыками для работы с новейшими технологическими решениями. Также отсутствуют доступные и современные программы, адаптированные под текущие потребности рынка.</a:t>
            </a:r>
          </a:p>
        </p:txBody>
      </p:sp>
      <p:sp>
        <p:nvSpPr>
          <p:cNvPr id="160" name="Google Shape;160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4"/>
          <p:cNvCxnSpPr/>
          <p:nvPr/>
        </p:nvCxnSpPr>
        <p:spPr>
          <a:xfrm rot="10800000" flipH="1">
            <a:off x="465500" y="2312250"/>
            <a:ext cx="8023500" cy="153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4" name="Google Shape;174;p5"/>
          <p:cNvSpPr txBox="1">
            <a:spLocks noGrp="1"/>
          </p:cNvSpPr>
          <p:nvPr>
            <p:ph type="body" idx="1"/>
          </p:nvPr>
        </p:nvSpPr>
        <p:spPr>
          <a:xfrm>
            <a:off x="456825" y="2626017"/>
            <a:ext cx="7993200" cy="209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r>
              <a:rPr lang="ru-RU" sz="1600" dirty="0"/>
              <a:t>Платформа "</a:t>
            </a:r>
            <a:r>
              <a:rPr lang="ru-RU" sz="1600" dirty="0" err="1"/>
              <a:t>ТехЭдуПроф</a:t>
            </a:r>
            <a:r>
              <a:rPr lang="ru-RU" sz="1600" dirty="0"/>
              <a:t>" решает эту проблему, предоставляя: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Курсы и программы сертификации, разработанные совместно с лидерами отрасли.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Доступ к обучению по современным направлениям высоких технологий, таким как </a:t>
            </a:r>
            <a:r>
              <a:rPr lang="en" sz="1600" dirty="0"/>
              <a:t>AI, IoT, </a:t>
            </a:r>
            <a:r>
              <a:rPr lang="ru-RU" sz="1600" dirty="0" err="1"/>
              <a:t>киберфизические</a:t>
            </a:r>
            <a:r>
              <a:rPr lang="ru-RU" sz="1600" dirty="0"/>
              <a:t> системы и автоматизация.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Возможность практических тренировок с использованием симуляторов и виртуальных лабораторий.</a:t>
            </a:r>
          </a:p>
        </p:txBody>
      </p:sp>
      <p:sp>
        <p:nvSpPr>
          <p:cNvPr id="175" name="Google Shape;175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5"/>
          <p:cNvCxnSpPr/>
          <p:nvPr/>
        </p:nvCxnSpPr>
        <p:spPr>
          <a:xfrm>
            <a:off x="450250" y="2388600"/>
            <a:ext cx="80817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9" name="Google Shape;189;p6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3515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52400" indent="0">
              <a:buNone/>
            </a:pPr>
            <a:r>
              <a:rPr lang="ru-RU" sz="1600" dirty="0"/>
              <a:t>Мы, компания </a:t>
            </a:r>
            <a:r>
              <a:rPr lang="ru-RU" sz="1600" b="1" dirty="0"/>
              <a:t>"</a:t>
            </a:r>
            <a:r>
              <a:rPr lang="ru-RU" sz="1600" b="1" dirty="0" err="1"/>
              <a:t>ТехЭдуПроф</a:t>
            </a:r>
            <a:r>
              <a:rPr lang="ru-RU" sz="1600" b="1" dirty="0"/>
              <a:t>"</a:t>
            </a:r>
            <a:r>
              <a:rPr lang="ru-RU" sz="1600" dirty="0"/>
              <a:t>, помогаем специалистам и компаниям в сфере высоких технологий решать проблему нехватки актуальных знаний и навыков с помощью онлайн-курсов, тренингов и сертификаций, которые:</a:t>
            </a:r>
          </a:p>
          <a:p>
            <a:pPr marL="152400" indent="0">
              <a:buNone/>
            </a:pPr>
            <a:r>
              <a:rPr lang="ru-RU" sz="1600" dirty="0"/>
              <a:t>Экономят время на поиски информации и обучающих программ.</a:t>
            </a:r>
          </a:p>
          <a:p>
            <a:pPr marL="152400" indent="0">
              <a:buNone/>
            </a:pPr>
            <a:r>
              <a:rPr lang="ru-RU" sz="1600" dirty="0"/>
              <a:t>Устраняют необходимость долгосрочного офлайн-обучения, предлагая гибкие онлайн-решения.</a:t>
            </a:r>
          </a:p>
          <a:p>
            <a:pPr marL="152400" indent="0">
              <a:buNone/>
            </a:pPr>
            <a:r>
              <a:rPr lang="ru-RU" sz="1600" dirty="0"/>
              <a:t>Помогают быстро адаптироваться к изменениям на рынке труда.</a:t>
            </a:r>
          </a:p>
          <a:p>
            <a:pPr marL="152400" indent="0">
              <a:buNone/>
            </a:pPr>
            <a:r>
              <a:rPr lang="ru-RU" sz="1600" b="1" dirty="0"/>
              <a:t>Ценность для компаний:</a:t>
            </a:r>
            <a:r>
              <a:rPr lang="ru-RU" sz="1600" dirty="0"/>
              <a:t> возможность оперативно обучить сотрудников новым навыкам, повысив их эффективность и производительность. </a:t>
            </a:r>
            <a:r>
              <a:rPr lang="ru-RU" sz="1600" b="1" dirty="0"/>
              <a:t>Ценность для специалистов:</a:t>
            </a:r>
            <a:r>
              <a:rPr lang="ru-RU" sz="1600" dirty="0"/>
              <a:t> получение востребованных знаний и улучшение конкурентоспособности на рынке труда.</a:t>
            </a:r>
          </a:p>
          <a:p>
            <a:pPr marL="152400" indent="0">
              <a:buNone/>
            </a:pPr>
            <a:endParaRPr lang="ru-RU" sz="1600" dirty="0"/>
          </a:p>
        </p:txBody>
      </p:sp>
      <p:sp>
        <p:nvSpPr>
          <p:cNvPr id="191" name="Google Shape;191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7"/>
          <p:cNvSpPr txBox="1"/>
          <p:nvPr/>
        </p:nvSpPr>
        <p:spPr>
          <a:xfrm>
            <a:off x="456817" y="1918947"/>
            <a:ext cx="6936600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600" dirty="0"/>
              <a:t>Рынок, на котором мы работаем, включает рынок онлайн-образования и рынок высоких технологий. Согласно исследованиям, рынок онлайн-образования растет на 15-20% ежегодно. Объем рынка </a:t>
            </a:r>
            <a:r>
              <a:rPr lang="en" sz="1600" dirty="0"/>
              <a:t>EdTech </a:t>
            </a:r>
            <a:r>
              <a:rPr lang="ru-RU" sz="1600" dirty="0"/>
              <a:t>в России оценивается более чем в 50 миллиардов рублей с ожидаемым дальнейшим ростом. Технологический сектор (</a:t>
            </a:r>
            <a:r>
              <a:rPr lang="en" sz="1600" dirty="0"/>
              <a:t>TechNet) </a:t>
            </a:r>
            <a:r>
              <a:rPr lang="ru-RU" sz="1600" dirty="0"/>
              <a:t>демонстрирует ещё более высокие темпы роста, особенно в областях, связанных с искусственным интеллектом, робототехникой и автоматизацией производства.</a:t>
            </a:r>
          </a:p>
        </p:txBody>
      </p:sp>
      <p:sp>
        <p:nvSpPr>
          <p:cNvPr id="201" name="Google Shape;201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B0CFC3-E4C3-E54E-FDB0-744195A506F0}"/>
              </a:ext>
            </a:extLst>
          </p:cNvPr>
          <p:cNvSpPr txBox="1"/>
          <p:nvPr/>
        </p:nvSpPr>
        <p:spPr>
          <a:xfrm>
            <a:off x="456825" y="1849750"/>
            <a:ext cx="758451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Основные конкуренты в России:</a:t>
            </a:r>
          </a:p>
          <a:p>
            <a:r>
              <a:rPr lang="en" sz="1600" b="1" dirty="0" err="1"/>
              <a:t>Skillbox</a:t>
            </a:r>
            <a:r>
              <a:rPr lang="en" sz="1600" dirty="0"/>
              <a:t> – </a:t>
            </a:r>
            <a:r>
              <a:rPr lang="ru-RU" sz="1600" dirty="0"/>
              <a:t>предлагает образовательные курсы по различным направлениям, включая технологические, но фокус не исключительно на высокие технологии.</a:t>
            </a:r>
          </a:p>
          <a:p>
            <a:r>
              <a:rPr lang="en" sz="1600" b="1" dirty="0" err="1"/>
              <a:t>GeekBrains</a:t>
            </a:r>
            <a:r>
              <a:rPr lang="en" sz="1600" dirty="0"/>
              <a:t> – </a:t>
            </a:r>
            <a:r>
              <a:rPr lang="ru-RU" sz="1600" dirty="0"/>
              <a:t>образовательная платформа, предлагающая курсы программирования, разработки ПО и другие технологические направления.</a:t>
            </a:r>
          </a:p>
          <a:p>
            <a:r>
              <a:rPr lang="ru-RU" sz="1600" b="1" dirty="0" err="1"/>
              <a:t>Нетология</a:t>
            </a:r>
            <a:r>
              <a:rPr lang="ru-RU" sz="1600" dirty="0"/>
              <a:t> – аналогичная платформа, также предлагающая технологические курсы, но с акцентом на программирование и маркетинг.</a:t>
            </a:r>
          </a:p>
          <a:p>
            <a:r>
              <a:rPr lang="ru-RU" sz="1600" dirty="0"/>
              <a:t>Наше отличие заключается в специализации на высокотехнологичных направлениях </a:t>
            </a:r>
            <a:r>
              <a:rPr lang="en" sz="1600" dirty="0"/>
              <a:t>TechNet, </a:t>
            </a:r>
            <a:r>
              <a:rPr lang="ru-RU" sz="1600" dirty="0"/>
              <a:t>а также использовании симуляторов и практических инструментов для обучения.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9" name="Google Shape;229;p9"/>
          <p:cNvSpPr txBox="1">
            <a:spLocks noGrp="1"/>
          </p:cNvSpPr>
          <p:nvPr>
            <p:ph type="body" idx="1"/>
          </p:nvPr>
        </p:nvSpPr>
        <p:spPr>
          <a:xfrm>
            <a:off x="224118" y="1944029"/>
            <a:ext cx="8225899" cy="282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indent="0">
              <a:buNone/>
            </a:pPr>
            <a:r>
              <a:rPr lang="ru-RU" sz="1800" dirty="0"/>
              <a:t>Наша бизнес-модель основана на нескольких источниках дохода:</a:t>
            </a:r>
          </a:p>
          <a:p>
            <a:pPr marL="152400" indent="0">
              <a:buNone/>
            </a:pPr>
            <a:r>
              <a:rPr lang="ru-RU" sz="1800" b="1" dirty="0"/>
              <a:t>Подписка на платформу</a:t>
            </a:r>
            <a:r>
              <a:rPr lang="ru-RU" sz="1800" dirty="0"/>
              <a:t> — ежемесячный доступ ко всем курсам.</a:t>
            </a:r>
          </a:p>
          <a:p>
            <a:pPr marL="152400" indent="0">
              <a:buNone/>
            </a:pPr>
            <a:r>
              <a:rPr lang="ru-RU" sz="1800" b="1" dirty="0"/>
              <a:t>Покупка курсов</a:t>
            </a:r>
            <a:r>
              <a:rPr lang="ru-RU" sz="1800" dirty="0"/>
              <a:t> — продажа индивидуальных курсов.</a:t>
            </a:r>
          </a:p>
          <a:p>
            <a:pPr marL="152400" indent="0">
              <a:buNone/>
            </a:pPr>
            <a:r>
              <a:rPr lang="ru-RU" sz="1800" b="1" dirty="0"/>
              <a:t>Сертификационные программы</a:t>
            </a:r>
            <a:r>
              <a:rPr lang="ru-RU" sz="1800" dirty="0"/>
              <a:t> — отдельная плата за прохождение сертификации.</a:t>
            </a:r>
          </a:p>
          <a:p>
            <a:pPr marL="152400" indent="0">
              <a:buNone/>
            </a:pPr>
            <a:r>
              <a:rPr lang="ru-RU" sz="1800" b="1" dirty="0"/>
              <a:t>Корпоративные лицензии</a:t>
            </a:r>
            <a:r>
              <a:rPr lang="ru-RU" sz="1800" dirty="0"/>
              <a:t> — продажа пакетов для обучения сотрудников предприятий.</a:t>
            </a:r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800" dirty="0"/>
          </a:p>
        </p:txBody>
      </p:sp>
      <p:sp>
        <p:nvSpPr>
          <p:cNvPr id="230" name="Google Shape;230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10"/>
          <p:cNvSpPr txBox="1">
            <a:spLocks noGrp="1"/>
          </p:cNvSpPr>
          <p:nvPr>
            <p:ph type="body" idx="1"/>
          </p:nvPr>
        </p:nvSpPr>
        <p:spPr>
          <a:xfrm>
            <a:off x="331312" y="1858181"/>
            <a:ext cx="7993200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indent="0">
              <a:buNone/>
            </a:pPr>
            <a:r>
              <a:rPr lang="ru-RU" sz="1800" dirty="0"/>
              <a:t>На текущий момент:</a:t>
            </a:r>
          </a:p>
          <a:p>
            <a:pPr marL="152400" indent="0">
              <a:buNone/>
            </a:pPr>
            <a:r>
              <a:rPr lang="ru-RU" sz="1800" dirty="0"/>
              <a:t>Заключены предварительные договоренности с несколькими крупными технологическими компаниями о разработке курсов на базе их технологий.</a:t>
            </a:r>
          </a:p>
          <a:p>
            <a:pPr marL="152400" indent="0">
              <a:buNone/>
            </a:pPr>
            <a:r>
              <a:rPr lang="ru-RU" sz="1800" dirty="0"/>
              <a:t>Разработан первый учебный модуль по искусственному интеллекту, проходит тестирование на группе пользователей.</a:t>
            </a:r>
          </a:p>
          <a:p>
            <a:pPr marL="152400" indent="0">
              <a:buNone/>
            </a:pPr>
            <a:r>
              <a:rPr lang="ru-RU" sz="1800" dirty="0"/>
              <a:t>Получены начальные инвестиции от венчурного фонда для разработки платформы и запуска </a:t>
            </a:r>
            <a:r>
              <a:rPr lang="en" sz="1800" dirty="0"/>
              <a:t>MVP.</a:t>
            </a:r>
          </a:p>
        </p:txBody>
      </p:sp>
      <p:sp>
        <p:nvSpPr>
          <p:cNvPr id="240" name="Google Shape;240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"/>
          <p:cNvSpPr txBox="1">
            <a:spLocks noGrp="1"/>
          </p:cNvSpPr>
          <p:nvPr>
            <p:ph type="title"/>
          </p:nvPr>
        </p:nvSpPr>
        <p:spPr>
          <a:xfrm>
            <a:off x="536772" y="84859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74871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 txBox="1"/>
          <p:nvPr/>
        </p:nvSpPr>
        <p:spPr>
          <a:xfrm>
            <a:off x="74874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868190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868134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8868134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8868134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BC2F57F-7F1C-A1D9-1E3E-0679BD2350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417525"/>
              </p:ext>
            </p:extLst>
          </p:nvPr>
        </p:nvGraphicFramePr>
        <p:xfrm>
          <a:off x="662659" y="636404"/>
          <a:ext cx="7814591" cy="444492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75990">
                  <a:extLst>
                    <a:ext uri="{9D8B030D-6E8A-4147-A177-3AD203B41FA5}">
                      <a16:colId xmlns:a16="http://schemas.microsoft.com/office/drawing/2014/main" val="2972718824"/>
                    </a:ext>
                  </a:extLst>
                </a:gridCol>
                <a:gridCol w="1901580">
                  <a:extLst>
                    <a:ext uri="{9D8B030D-6E8A-4147-A177-3AD203B41FA5}">
                      <a16:colId xmlns:a16="http://schemas.microsoft.com/office/drawing/2014/main" val="809044007"/>
                    </a:ext>
                  </a:extLst>
                </a:gridCol>
                <a:gridCol w="2483373">
                  <a:extLst>
                    <a:ext uri="{9D8B030D-6E8A-4147-A177-3AD203B41FA5}">
                      <a16:colId xmlns:a16="http://schemas.microsoft.com/office/drawing/2014/main" val="1329325587"/>
                    </a:ext>
                  </a:extLst>
                </a:gridCol>
                <a:gridCol w="1953648">
                  <a:extLst>
                    <a:ext uri="{9D8B030D-6E8A-4147-A177-3AD203B41FA5}">
                      <a16:colId xmlns:a16="http://schemas.microsoft.com/office/drawing/2014/main" val="887293394"/>
                    </a:ext>
                  </a:extLst>
                </a:gridCol>
              </a:tblGrid>
              <a:tr h="2711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Роль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Фамилия, Имя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Описание роли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Фото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extLst>
                  <a:ext uri="{0D108BD9-81ED-4DB2-BD59-A6C34878D82A}">
                    <a16:rowId xmlns:a16="http://schemas.microsoft.com/office/drawing/2014/main" val="3967965179"/>
                  </a:ext>
                </a:extLst>
              </a:tr>
              <a:tr h="10039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Лидер (</a:t>
                      </a:r>
                      <a:r>
                        <a:rPr lang="en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CEO)</a:t>
                      </a:r>
                      <a:endParaRPr lang="e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Ярмиева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Адиля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Тахировна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Руководитель и стратег проекта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extLst>
                  <a:ext uri="{0D108BD9-81ED-4DB2-BD59-A6C34878D82A}">
                    <a16:rowId xmlns:a16="http://schemas.microsoft.com/office/drawing/2014/main" val="2895236334"/>
                  </a:ext>
                </a:extLst>
              </a:tr>
              <a:tr h="101744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Технолог, Дизайнер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Денисова Алёна Павловна </a:t>
                      </a: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Ответственный за разработку платформы и пользовательского интерфейса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extLst>
                  <a:ext uri="{0D108BD9-81ED-4DB2-BD59-A6C34878D82A}">
                    <a16:rowId xmlns:a16="http://schemas.microsoft.com/office/drawing/2014/main" val="126894361"/>
                  </a:ext>
                </a:extLst>
              </a:tr>
              <a:tr h="1068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Маркетолог (</a:t>
                      </a:r>
                      <a:r>
                        <a:rPr lang="en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CMO)</a:t>
                      </a:r>
                      <a:endParaRPr lang="e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Турушева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Карина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Азихановна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Руководитель маркетинговой стратегии и продвижения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extLst>
                  <a:ext uri="{0D108BD9-81ED-4DB2-BD59-A6C34878D82A}">
                    <a16:rowId xmlns:a16="http://schemas.microsoft.com/office/drawing/2014/main" val="2489641686"/>
                  </a:ext>
                </a:extLst>
              </a:tr>
              <a:tr h="1083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Тестировщик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Шапорова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Полина Сергеевна</a:t>
                      </a: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Тестирование программ и </a:t>
                      </a:r>
                      <a:r>
                        <a:rPr lang="en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UX/UI</a:t>
                      </a:r>
                      <a:endParaRPr lang="e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9" marR="6029" marT="6029" marB="28941" anchor="b"/>
                </a:tc>
                <a:extLst>
                  <a:ext uri="{0D108BD9-81ED-4DB2-BD59-A6C34878D82A}">
                    <a16:rowId xmlns:a16="http://schemas.microsoft.com/office/drawing/2014/main" val="4253024610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C5E89C-3CF7-1C5B-569D-B78104909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329" y="1948458"/>
            <a:ext cx="667694" cy="9514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D3F467-F87B-AA05-18AB-E1837C6AD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4909" y="4027451"/>
            <a:ext cx="780741" cy="1011274"/>
          </a:xfrm>
          <a:prstGeom prst="rect">
            <a:avLst/>
          </a:prstGeom>
        </p:spPr>
      </p:pic>
      <p:pic>
        <p:nvPicPr>
          <p:cNvPr id="4" name="Рисунок 3" descr="d8c4711e-7a07-459d-ac9e-fd9e33e05073.jpeg">
            <a:extLst>
              <a:ext uri="{FF2B5EF4-FFF2-40B4-BE49-F238E27FC236}">
                <a16:creationId xmlns:a16="http://schemas.microsoft.com/office/drawing/2014/main" id="{D1256C7F-4B23-BC17-0E54-1D12CFF1D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005" y="926043"/>
            <a:ext cx="664018" cy="959709"/>
          </a:xfrm>
          <a:prstGeom prst="rect">
            <a:avLst/>
          </a:prstGeom>
        </p:spPr>
      </p:pic>
      <p:pic>
        <p:nvPicPr>
          <p:cNvPr id="7" name="Рисунок 6" descr="cd36f9ec-e98e-4c6d-a156-62374eff0d63.jpeg">
            <a:extLst>
              <a:ext uri="{FF2B5EF4-FFF2-40B4-BE49-F238E27FC236}">
                <a16:creationId xmlns:a16="http://schemas.microsoft.com/office/drawing/2014/main" id="{AEBD6A25-B953-FB7F-F533-1769E10FAE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4909" y="2937019"/>
            <a:ext cx="728534" cy="102772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CC3318F9-1A6D-2CC1-117C-3E0356A7E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916252"/>
              </p:ext>
            </p:extLst>
          </p:nvPr>
        </p:nvGraphicFramePr>
        <p:xfrm>
          <a:off x="456818" y="1344135"/>
          <a:ext cx="7817607" cy="321802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605869">
                  <a:extLst>
                    <a:ext uri="{9D8B030D-6E8A-4147-A177-3AD203B41FA5}">
                      <a16:colId xmlns:a16="http://schemas.microsoft.com/office/drawing/2014/main" val="4210870274"/>
                    </a:ext>
                  </a:extLst>
                </a:gridCol>
                <a:gridCol w="2605869">
                  <a:extLst>
                    <a:ext uri="{9D8B030D-6E8A-4147-A177-3AD203B41FA5}">
                      <a16:colId xmlns:a16="http://schemas.microsoft.com/office/drawing/2014/main" val="998922162"/>
                    </a:ext>
                  </a:extLst>
                </a:gridCol>
                <a:gridCol w="2605869">
                  <a:extLst>
                    <a:ext uri="{9D8B030D-6E8A-4147-A177-3AD203B41FA5}">
                      <a16:colId xmlns:a16="http://schemas.microsoft.com/office/drawing/2014/main" val="191848500"/>
                    </a:ext>
                  </a:extLst>
                </a:gridCol>
              </a:tblGrid>
              <a:tr h="3290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Что делаем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Срок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Ответственный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extLst>
                  <a:ext uri="{0D108BD9-81ED-4DB2-BD59-A6C34878D82A}">
                    <a16:rowId xmlns:a16="http://schemas.microsoft.com/office/drawing/2014/main" val="1209175829"/>
                  </a:ext>
                </a:extLst>
              </a:tr>
              <a:tr h="329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Запуск </a:t>
                      </a:r>
                      <a:r>
                        <a:rPr lang="en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MVP</a:t>
                      </a:r>
                      <a:endParaRPr lang="e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 месяца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Турушева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Карина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Азихановна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extLst>
                  <a:ext uri="{0D108BD9-81ED-4DB2-BD59-A6C34878D82A}">
                    <a16:rowId xmlns:a16="http://schemas.microsoft.com/office/drawing/2014/main" val="3564114868"/>
                  </a:ext>
                </a:extLst>
              </a:tr>
              <a:tr h="90092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Начало работы с корпоративными клиентами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 месяцев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Ярмиева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Адиля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Тахировна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extLst>
                  <a:ext uri="{0D108BD9-81ED-4DB2-BD59-A6C34878D82A}">
                    <a16:rowId xmlns:a16="http://schemas.microsoft.com/office/drawing/2014/main" val="453397242"/>
                  </a:ext>
                </a:extLst>
              </a:tr>
              <a:tr h="75797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Разработка дополнительных курсов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9 месяцев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Шапорова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Полина Сергеевна </a:t>
                      </a:r>
                    </a:p>
                  </a:txBody>
                  <a:tcPr marL="7904" marR="7904" marT="7904" marB="37941" anchor="b"/>
                </a:tc>
                <a:extLst>
                  <a:ext uri="{0D108BD9-81ED-4DB2-BD59-A6C34878D82A}">
                    <a16:rowId xmlns:a16="http://schemas.microsoft.com/office/drawing/2014/main" val="3990663123"/>
                  </a:ext>
                </a:extLst>
              </a:tr>
              <a:tr h="90092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Привлечение инвестиций для масштабирования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12 месяцев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4" marR="7904" marT="7904" marB="37941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Денисова Алёна Павловна </a:t>
                      </a:r>
                    </a:p>
                  </a:txBody>
                  <a:tcPr marL="7904" marR="7904" marT="7904" marB="37941" anchor="b"/>
                </a:tc>
                <a:extLst>
                  <a:ext uri="{0D108BD9-81ED-4DB2-BD59-A6C34878D82A}">
                    <a16:rowId xmlns:a16="http://schemas.microsoft.com/office/drawing/2014/main" val="41183998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13"/>
          <p:cNvSpPr txBox="1">
            <a:spLocks noGrp="1"/>
          </p:cNvSpPr>
          <p:nvPr>
            <p:ph type="body" idx="1"/>
          </p:nvPr>
        </p:nvSpPr>
        <p:spPr>
          <a:xfrm>
            <a:off x="530726" y="2387035"/>
            <a:ext cx="4655699" cy="3138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9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Telegram: @adilay_yarmieva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9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VK: https://</a:t>
            </a:r>
            <a:r>
              <a:rPr lang="en-GB" sz="1900" dirty="0" err="1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vk.com</a:t>
            </a:r>
            <a:r>
              <a:rPr lang="en-GB" sz="19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/id573921391</a:t>
            </a:r>
            <a:endParaRPr sz="190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807</Words>
  <Application>Microsoft Office PowerPoint</Application>
  <PresentationFormat>Экран (16:9)</PresentationFormat>
  <Paragraphs>90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Simple Light</vt:lpstr>
      <vt:lpstr>Simple Light</vt:lpstr>
      <vt:lpstr>Создание онлайн-платформы для обучения и сертификации в сфере высоких технологий TechEduPro</vt:lpstr>
      <vt:lpstr>Презентация PowerPoint</vt:lpstr>
      <vt:lpstr>ЦЕЛЕВАЯ АУДИТОРИЯ - Специалисты в сфере высоких технологий (TechNet), которые хотят повысить квалификацию или освоить новые навыки. - Компании и предприятия, которые нуждаются в подготовке кадров для работы с современными технологиями (робототехника, AI, IoT и др.). - Студенты технических вузов и колледжей, которые стремятся получить востребованные навыки для старта карьеры в индустрии 4.0. - Люди, меняющие профессию и желающие получить новые знания для перехода в быстрорастущие отрасли.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SURGAPP</dc:title>
  <dc:creator>Смирнова Ирина Валерьевна</dc:creator>
  <cp:lastModifiedBy>denisovaalena06@mail.ru</cp:lastModifiedBy>
  <cp:revision>8</cp:revision>
  <dcterms:modified xsi:type="dcterms:W3CDTF">2024-10-08T19:02:19Z</dcterms:modified>
</cp:coreProperties>
</file>