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2192000" cy="6858000"/>
  <p:embeddedFontLst>
    <p:embeddedFont>
      <p:font typeface="Helvetica Neue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B8F4A2A-4546-4CA5-AE7B-E2EB5BB31FA3}">
  <a:tblStyle styleId="{9B8F4A2A-4546-4CA5-AE7B-E2EB5BB31FA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7956223-0247-4156-BA6C-DE569EADF35F}" styleName="Table_1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93"/>
        <p:guide pos="150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font" Target="fonts/HelveticaNeue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HelveticaNeue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HelveticaNeue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" name="Google Shape;55;p1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2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3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6ce9ff2e1f_0_31:notes"/>
          <p:cNvSpPr txBox="1"/>
          <p:nvPr>
            <p:ph idx="1" type="body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36ce9ff2e1f_0_31:notes"/>
          <p:cNvSpPr/>
          <p:nvPr>
            <p:ph idx="2" type="sldImg"/>
          </p:nvPr>
        </p:nvSpPr>
        <p:spPr>
          <a:xfrm>
            <a:off x="4038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8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9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10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0:notes"/>
          <p:cNvSpPr txBox="1"/>
          <p:nvPr>
            <p:ph idx="12" type="sldNum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2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body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" name="Google Shape;23;p4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descr="Рисунок 9" id="24" name="Google Shape;24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" name="Google Shape;25;p4"/>
          <p:cNvGraphicFramePr/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{9B8F4A2A-4546-4CA5-AE7B-E2EB5BB31FA3}</a:tableStyleId>
              </a:tblPr>
              <a:tblGrid>
                <a:gridCol w="1785425"/>
                <a:gridCol w="1785425"/>
                <a:gridCol w="1785425"/>
                <a:gridCol w="1785425"/>
                <a:gridCol w="1785425"/>
                <a:gridCol w="1785425"/>
              </a:tblGrid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FC1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0500" marB="40500" marR="40500" marL="40500">
                    <a:lnL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AFC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26" name="Google Shape;26;p4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4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4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29" name="Google Shape;29;p4"/>
          <p:cNvGrpSpPr/>
          <p:nvPr/>
        </p:nvGrpSpPr>
        <p:grpSpPr>
          <a:xfrm>
            <a:off x="616789" y="6235377"/>
            <a:ext cx="669075" cy="625374"/>
            <a:chOff x="-1" y="-2"/>
            <a:chExt cx="669073" cy="625373"/>
          </a:xfrm>
        </p:grpSpPr>
        <p:sp>
          <p:nvSpPr>
            <p:cNvPr id="30" name="Google Shape;30;p4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" name="Google Shape;31;p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32" name="Google Shape;32;p4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3" name="Google Shape;33;p4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" name="Google Shape;34;p4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2-11-09 02.38.22.jpg" id="37" name="Google Shape;37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исунок 9" id="38" name="Google Shape;3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40" name="Google Shape;40;p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9" id="41" name="Google Shape;4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" name="Google Shape;42;p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43" name="Google Shape;43;p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" name="Google Shape;44;p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b="0" i="0" lang="ru-RU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45" name="Google Shape;45;p5"/>
          <p:cNvGrpSpPr/>
          <p:nvPr/>
        </p:nvGrpSpPr>
        <p:grpSpPr>
          <a:xfrm>
            <a:off x="616789" y="6235377"/>
            <a:ext cx="669075" cy="625374"/>
            <a:chOff x="-1" y="-2"/>
            <a:chExt cx="669073" cy="625373"/>
          </a:xfrm>
        </p:grpSpPr>
        <p:sp>
          <p:nvSpPr>
            <p:cNvPr id="46" name="Google Shape;46;p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" name="Google Shape;47;p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48" name="Google Shape;48;p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49" name="Google Shape;49;p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" name="Google Shape;50;p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ru-RU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1" name="Google Shape;51;p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b="0" i="0" sz="1200" u="none" cap="none" strike="noStrik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2" name="Google Shape;52;p5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openxmlformats.org/officeDocument/2006/relationships/image" Target="../media/image7.png"/><Relationship Id="rId7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hyperlink" Target="https://habr.com/ru/companies/sigma/articles/870630/" TargetMode="External"/><Relationship Id="rId5" Type="http://schemas.openxmlformats.org/officeDocument/2006/relationships/hyperlink" Target="https://www.google.com/url?q=https://prim.rbc.ru/prim/freenews/6753a6639a79474b3691b4e5&amp;sa=D&amp;source=editors&amp;ust=1761616790652874&amp;usg=AOvVaw1y6o5--dyojcb-xTQMTbrv" TargetMode="External"/><Relationship Id="rId6" Type="http://schemas.openxmlformats.org/officeDocument/2006/relationships/hyperlink" Target="https://statista.com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19.jpg"/><Relationship Id="rId5" Type="http://schemas.openxmlformats.org/officeDocument/2006/relationships/image" Target="../media/image15.png"/><Relationship Id="rId6" Type="http://schemas.openxmlformats.org/officeDocument/2006/relationships/image" Target="../media/image17.png"/><Relationship Id="rId7" Type="http://schemas.openxmlformats.org/officeDocument/2006/relationships/image" Target="../media/image12.png"/><Relationship Id="rId8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Relationship Id="rId5" Type="http://schemas.openxmlformats.org/officeDocument/2006/relationships/image" Target="../media/image18.png"/><Relationship Id="rId6" Type="http://schemas.openxmlformats.org/officeDocument/2006/relationships/image" Target="../media/image14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p6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6"/>
          <p:cNvSpPr txBox="1"/>
          <p:nvPr/>
        </p:nvSpPr>
        <p:spPr>
          <a:xfrm>
            <a:off x="-24043" y="4016702"/>
            <a:ext cx="6127180" cy="2861676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АКСЕЛЕРАЦИОННАЯ    ПРОГРАММА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Arial"/>
              <a:buNone/>
            </a:pPr>
            <a:r>
              <a:rPr b="1" i="0" lang="ru-RU" sz="28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«Экосистема безопасного пространства для жизни на Дальнем Востоке»</a:t>
            </a:r>
            <a:endParaRPr b="1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6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3" name="Google Shape;6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92447" y="1217140"/>
            <a:ext cx="2678848" cy="2047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6"/>
          <p:cNvPicPr preferRelativeResize="0"/>
          <p:nvPr/>
        </p:nvPicPr>
        <p:blipFill rotWithShape="1">
          <a:blip r:embed="rId4">
            <a:alphaModFix/>
          </a:blip>
          <a:srcRect b="20278" l="12500" r="57967" t="25556"/>
          <a:stretch/>
        </p:blipFill>
        <p:spPr>
          <a:xfrm>
            <a:off x="6532616" y="190288"/>
            <a:ext cx="1855617" cy="19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36675" y="215369"/>
            <a:ext cx="2266950" cy="101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836675" y="5712474"/>
            <a:ext cx="2821355" cy="940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6"/>
          <p:cNvPicPr preferRelativeResize="0"/>
          <p:nvPr/>
        </p:nvPicPr>
        <p:blipFill rotWithShape="1">
          <a:blip r:embed="rId7">
            <a:alphaModFix/>
          </a:blip>
          <a:srcRect b="31944" l="55004" r="0" t="0"/>
          <a:stretch/>
        </p:blipFill>
        <p:spPr>
          <a:xfrm>
            <a:off x="-26070" y="-2045"/>
            <a:ext cx="3982544" cy="401929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6"/>
          <p:cNvSpPr txBox="1"/>
          <p:nvPr/>
        </p:nvSpPr>
        <p:spPr>
          <a:xfrm>
            <a:off x="6106858" y="2816095"/>
            <a:ext cx="2286000" cy="584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3200"/>
              <a:buFont typeface="Helvetica Neue"/>
              <a:buNone/>
            </a:pPr>
            <a:r>
              <a:rPr b="1" i="1" lang="ru-RU" sz="3200" u="none" cap="none" strike="noStrike">
                <a:solidFill>
                  <a:srgbClr val="9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Технет</a:t>
            </a:r>
            <a:endParaRPr b="1" i="1" sz="3200" u="none" cap="none" strike="noStrike">
              <a:solidFill>
                <a:srgbClr val="9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6"/>
          <p:cNvSpPr txBox="1"/>
          <p:nvPr/>
        </p:nvSpPr>
        <p:spPr>
          <a:xfrm>
            <a:off x="6085542" y="3248367"/>
            <a:ext cx="2286000" cy="584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3200"/>
              <a:buFont typeface="Helvetica Neue"/>
              <a:buNone/>
            </a:pPr>
            <a:r>
              <a:rPr b="1" i="1" lang="ru-RU" sz="3200" u="none" cap="none" strike="noStrike">
                <a:solidFill>
                  <a:srgbClr val="9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Хоумнет</a:t>
            </a:r>
            <a:endParaRPr b="1" i="1" sz="3200" u="none" cap="none" strike="noStrike">
              <a:solidFill>
                <a:srgbClr val="9F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" name="Google Shape;70;p6"/>
          <p:cNvSpPr txBox="1"/>
          <p:nvPr/>
        </p:nvSpPr>
        <p:spPr>
          <a:xfrm>
            <a:off x="6087569" y="2256529"/>
            <a:ext cx="3018330" cy="584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3200"/>
              <a:buFont typeface="Helvetica Neue"/>
              <a:buNone/>
            </a:pPr>
            <a:r>
              <a:rPr b="1" i="1" lang="ru-RU" sz="3200" u="none" cap="none" strike="noStrike">
                <a:solidFill>
                  <a:srgbClr val="9F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Рынки НТИ: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"/>
          <p:cNvSpPr/>
          <p:nvPr/>
        </p:nvSpPr>
        <p:spPr>
          <a:xfrm>
            <a:off x="6096000" y="2016479"/>
            <a:ext cx="6120000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CAF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7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8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7"/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FD493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" name="Google Shape;78;p7"/>
          <p:cNvSpPr/>
          <p:nvPr/>
        </p:nvSpPr>
        <p:spPr>
          <a:xfrm>
            <a:off x="8820554" y="2352968"/>
            <a:ext cx="3404109" cy="4529333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FBB3C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" name="Google Shape;79;p7"/>
          <p:cNvSpPr txBox="1"/>
          <p:nvPr/>
        </p:nvSpPr>
        <p:spPr>
          <a:xfrm>
            <a:off x="8912922" y="3781815"/>
            <a:ext cx="3270007" cy="1867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" name="Google Shape;80;p7"/>
          <p:cNvSpPr txBox="1"/>
          <p:nvPr/>
        </p:nvSpPr>
        <p:spPr>
          <a:xfrm>
            <a:off x="208012" y="704466"/>
            <a:ext cx="47442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fontScale="25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50000"/>
              <a:buFont typeface="Arial"/>
              <a:buNone/>
            </a:pPr>
            <a:r>
              <a:rPr b="1" i="0" lang="ru-RU" sz="100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V-RETRO: Цифровое наследие Дальнего Востока</a:t>
            </a:r>
            <a:endParaRPr b="0" i="0" sz="10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Helvetica Neue"/>
              <a:buNone/>
            </a:pPr>
            <a:br>
              <a:rPr b="0" i="0" lang="ru-RU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ct val="100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" name="Google Shape;8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9846" y="3515115"/>
            <a:ext cx="152400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7"/>
          <p:cNvSpPr/>
          <p:nvPr/>
        </p:nvSpPr>
        <p:spPr>
          <a:xfrm>
            <a:off x="80275" y="2345375"/>
            <a:ext cx="5930400" cy="384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155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Доклачик</a:t>
            </a:r>
            <a: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 </a:t>
            </a:r>
            <a:endParaRPr b="0"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Понкратенко Дмитрий Сергеевич</a:t>
            </a:r>
            <a:endParaRPr b="0"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t/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Команда: Студенты ВВГУ- 3 курс. </a:t>
            </a:r>
            <a:endParaRPr b="0"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Институт информационных технологий и анализа данных</a:t>
            </a:r>
            <a:b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Кафедра</a:t>
            </a:r>
            <a:r>
              <a:rPr lang="ru-RU" sz="23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Информационных технологий и систем.</a:t>
            </a:r>
            <a:endParaRPr sz="2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2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РЫН</a:t>
            </a:r>
            <a:r>
              <a:rPr b="1" lang="ru-RU" sz="2300">
                <a:latin typeface="Calibri"/>
                <a:ea typeface="Calibri"/>
                <a:cs typeface="Calibri"/>
                <a:sym typeface="Calibri"/>
              </a:rPr>
              <a:t>КИ</a:t>
            </a:r>
            <a:r>
              <a:rPr b="1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НТИ</a:t>
            </a:r>
            <a: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 TECHNET</a:t>
            </a:r>
            <a:r>
              <a:rPr lang="ru-RU" sz="230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NEURONET</a:t>
            </a:r>
            <a:endParaRPr sz="2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"/>
          <p:cNvSpPr txBox="1"/>
          <p:nvPr/>
        </p:nvSpPr>
        <p:spPr>
          <a:xfrm>
            <a:off x="9" y="499464"/>
            <a:ext cx="103719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None/>
            </a:pPr>
            <a:r>
              <a:rPr b="1" i="0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СУТЬ ПРОЕКТА</a:t>
            </a:r>
            <a:r>
              <a:rPr b="0" i="0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br>
              <a:rPr b="0" i="0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Мы создаем мобильное приложение с AR-квестами по историческому Владивостоку. Через камеру смартфона пользователи видят виртуальных исторических персонажей и участвуют в интерактивных сценариях.</a:t>
            </a:r>
            <a:br>
              <a:rPr b="0" i="0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None/>
            </a:pPr>
            <a:r>
              <a:rPr b="1" i="0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ПРОДУКТ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None/>
            </a:pPr>
            <a:r>
              <a:rPr b="0" i="1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пользователей:</a:t>
            </a:r>
            <a:br>
              <a:rPr b="0" i="0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Платные AR-квесты: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None/>
            </a:pPr>
            <a:r>
              <a:rPr b="0" i="1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бизнеса и города:</a:t>
            </a:r>
            <a:br>
              <a:rPr b="0" i="0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Конструктор квестов для музеев и туроператоров</a:t>
            </a:r>
            <a:br>
              <a:rPr b="0" i="0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Готовые образовательные программы для школ и вузов</a:t>
            </a:r>
            <a:br>
              <a:rPr b="0" i="0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Организация городских AR-мероприятий</a:t>
            </a:r>
            <a:endParaRPr/>
          </a:p>
        </p:txBody>
      </p:sp>
      <p:grpSp>
        <p:nvGrpSpPr>
          <p:cNvPr id="88" name="Google Shape;88;p8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89" name="Google Shape;89;p8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8"/>
            <p:cNvSpPr txBox="1"/>
            <p:nvPr/>
          </p:nvSpPr>
          <p:spPr>
            <a:xfrm>
              <a:off x="137236" y="148345"/>
              <a:ext cx="190700" cy="245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" name="Google Shape;91;p8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92" name="Google Shape;92;p8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8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Продукт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" name="Google Shape;94;p8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5" name="Google Shape;95;p8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6" name="Google Shape;9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4764" y="319542"/>
            <a:ext cx="650941" cy="227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25325" y="1991325"/>
            <a:ext cx="4866675" cy="486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"/>
          <p:cNvSpPr txBox="1"/>
          <p:nvPr/>
        </p:nvSpPr>
        <p:spPr>
          <a:xfrm>
            <a:off x="151231" y="2560403"/>
            <a:ext cx="5922032" cy="14135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9"/>
          <p:cNvSpPr txBox="1"/>
          <p:nvPr/>
        </p:nvSpPr>
        <p:spPr>
          <a:xfrm>
            <a:off x="6660629" y="3742660"/>
            <a:ext cx="5506561" cy="314017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9"/>
          <p:cNvSpPr txBox="1"/>
          <p:nvPr/>
        </p:nvSpPr>
        <p:spPr>
          <a:xfrm>
            <a:off x="6660629" y="0"/>
            <a:ext cx="5506560" cy="3742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Численное подтверждение существующей проблемы</a:t>
            </a:r>
            <a:endParaRPr/>
          </a:p>
        </p:txBody>
      </p:sp>
      <p:grpSp>
        <p:nvGrpSpPr>
          <p:cNvPr id="105" name="Google Shape;105;p9"/>
          <p:cNvGrpSpPr/>
          <p:nvPr/>
        </p:nvGrpSpPr>
        <p:grpSpPr>
          <a:xfrm>
            <a:off x="0" y="0"/>
            <a:ext cx="2024404" cy="506844"/>
            <a:chOff x="-1" y="0"/>
            <a:chExt cx="2024402" cy="506843"/>
          </a:xfrm>
        </p:grpSpPr>
        <p:sp>
          <p:nvSpPr>
            <p:cNvPr id="106" name="Google Shape;106;p9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" name="Google Shape;107;p9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Проблема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" name="Google Shape;108;p9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9" name="Google Shape;10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4764" y="319542"/>
            <a:ext cx="650941" cy="2278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" name="Google Shape;110;p9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11" name="Google Shape;111;p9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" name="Google Shape;112;p9"/>
            <p:cNvSpPr txBox="1"/>
            <p:nvPr/>
          </p:nvSpPr>
          <p:spPr>
            <a:xfrm>
              <a:off x="137236" y="148345"/>
              <a:ext cx="190700" cy="245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" name="Google Shape;113;p9"/>
          <p:cNvSpPr/>
          <p:nvPr/>
        </p:nvSpPr>
        <p:spPr>
          <a:xfrm>
            <a:off x="535469" y="553225"/>
            <a:ext cx="10290000" cy="54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ПРОБЛЕМА</a:t>
            </a:r>
            <a:r>
              <a:rPr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300">
                <a:latin typeface="Calibri"/>
                <a:ea typeface="Calibri"/>
                <a:cs typeface="Calibri"/>
                <a:sym typeface="Calibri"/>
              </a:rPr>
              <a:t>История стала не интересна.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i="0" lang="ru-RU" sz="2300" u="none" cap="none" strike="noStrike">
                <a:solidFill>
                  <a:srgbClr val="9F00FF"/>
                </a:solidFill>
                <a:latin typeface="Calibri"/>
                <a:ea typeface="Calibri"/>
                <a:cs typeface="Calibri"/>
                <a:sym typeface="Calibri"/>
              </a:rPr>
              <a:t>Численные </a:t>
            </a:r>
            <a:r>
              <a:rPr lang="ru-RU" sz="2300">
                <a:solidFill>
                  <a:srgbClr val="9F00FF"/>
                </a:solidFill>
                <a:latin typeface="Calibri"/>
                <a:ea typeface="Calibri"/>
                <a:cs typeface="Calibri"/>
                <a:sym typeface="Calibri"/>
              </a:rPr>
              <a:t>подтверждение</a:t>
            </a:r>
            <a:r>
              <a:rPr b="0" i="0" lang="ru-RU" sz="2300" u="none" cap="none" strike="noStrike">
                <a:solidFill>
                  <a:srgbClr val="9F00FF"/>
                </a:solidFill>
                <a:latin typeface="Calibri"/>
                <a:ea typeface="Calibri"/>
                <a:cs typeface="Calibri"/>
                <a:sym typeface="Calibri"/>
              </a:rPr>
              <a:t> существующей проблемы:</a:t>
            </a:r>
            <a:br>
              <a:rPr b="0" i="0" lang="ru-RU" sz="23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b="1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78%</a:t>
            </a:r>
            <a: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молодежи считают историю скучной</a:t>
            </a:r>
            <a:b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 Посещаемость музеев упала на </a:t>
            </a:r>
            <a:r>
              <a:rPr b="1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25%</a:t>
            </a:r>
            <a:b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 Всего </a:t>
            </a:r>
            <a:r>
              <a:rPr b="1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15%</a:t>
            </a:r>
            <a:r>
              <a:rPr b="0" i="0" lang="ru-RU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молодежи среди посетителей музеев</a:t>
            </a:r>
            <a:endParaRPr sz="1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10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19" name="Google Shape;119;p10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" name="Google Shape;120;p10"/>
            <p:cNvSpPr txBox="1"/>
            <p:nvPr/>
          </p:nvSpPr>
          <p:spPr>
            <a:xfrm>
              <a:off x="137236" y="148345"/>
              <a:ext cx="190700" cy="245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1" name="Google Shape;121;p10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22" name="Google Shape;122;p10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p10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Решение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" name="Google Shape;124;p10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10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6" name="Google Shape;12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4764" y="319542"/>
            <a:ext cx="650941" cy="22782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0"/>
          <p:cNvSpPr/>
          <p:nvPr/>
        </p:nvSpPr>
        <p:spPr>
          <a:xfrm>
            <a:off x="903425" y="813950"/>
            <a:ext cx="10155600" cy="57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1" lang="ru-RU" sz="2400">
                <a:latin typeface="Calibri"/>
                <a:ea typeface="Calibri"/>
                <a:cs typeface="Calibri"/>
                <a:sym typeface="Calibri"/>
              </a:rPr>
              <a:t>V-RETRO</a:t>
            </a:r>
            <a:r>
              <a:rPr lang="ru-RU" sz="24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  <a:r>
              <a:rPr lang="ru-RU" sz="2400">
                <a:latin typeface="Calibri"/>
                <a:ea typeface="Calibri"/>
                <a:cs typeface="Calibri"/>
                <a:sym typeface="Calibri"/>
              </a:rPr>
              <a:t> мобильное приложение</a:t>
            </a:r>
            <a: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>
                <a:latin typeface="Calibri"/>
                <a:ea typeface="Calibri"/>
                <a:cs typeface="Calibri"/>
                <a:sym typeface="Calibri"/>
              </a:rPr>
              <a:t>с историческими AR-квестами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i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Молодежь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скучные учебники ➝ </a:t>
            </a:r>
            <a:r>
              <a:rPr b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интерактивные AR-квесты</a:t>
            </a:r>
            <a:b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Туристы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красивые виды без истории ➝ </a:t>
            </a:r>
            <a:r>
              <a:rPr b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погружение в прошлое</a:t>
            </a:r>
            <a:b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Музеи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низкая посещаемость ➝ </a:t>
            </a:r>
            <a:r>
              <a:rPr b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+40%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 счет геймификации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i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города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 Обычные мероприятия → "</a:t>
            </a:r>
            <a:r>
              <a:rPr b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вау"-формат с AR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Преимущества:</a:t>
            </a:r>
            <a:b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 Уникальные </a:t>
            </a:r>
            <a:r>
              <a:rPr b="1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3D</a:t>
            </a:r>
            <a: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-персонажи</a:t>
            </a:r>
            <a:b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 Вовлеченность </a:t>
            </a:r>
            <a:r>
              <a:rPr b="1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 мин</a:t>
            </a:r>
            <a:b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 Рост посещаемости музеев </a:t>
            </a:r>
            <a:r>
              <a:rPr b="1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+40%</a:t>
            </a:r>
            <a:endParaRPr b="1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11"/>
          <p:cNvGrpSpPr/>
          <p:nvPr/>
        </p:nvGrpSpPr>
        <p:grpSpPr>
          <a:xfrm>
            <a:off x="-18523" y="-7366"/>
            <a:ext cx="3150606" cy="506844"/>
            <a:chOff x="-1" y="0"/>
            <a:chExt cx="2024402" cy="506843"/>
          </a:xfrm>
        </p:grpSpPr>
        <p:sp>
          <p:nvSpPr>
            <p:cNvPr id="133" name="Google Shape;133;p11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" name="Google Shape;134;p11"/>
            <p:cNvSpPr/>
            <p:nvPr/>
          </p:nvSpPr>
          <p:spPr>
            <a:xfrm>
              <a:off x="151230" y="22588"/>
              <a:ext cx="1691724" cy="461660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Решение. Принцип работы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" name="Google Shape;135;p11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36" name="Google Shape;136;p11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11"/>
            <p:cNvSpPr txBox="1"/>
            <p:nvPr/>
          </p:nvSpPr>
          <p:spPr>
            <a:xfrm>
              <a:off x="137236" y="148345"/>
              <a:ext cx="190700" cy="245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" name="Google Shape;138;p11"/>
          <p:cNvSpPr/>
          <p:nvPr/>
        </p:nvSpPr>
        <p:spPr>
          <a:xfrm>
            <a:off x="774450" y="942400"/>
            <a:ext cx="8173500" cy="50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Принцип работы:</a:t>
            </a:r>
            <a:endParaRPr b="1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Гибридное позиционирование (GPS + камера)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Отображение </a:t>
            </a:r>
            <a:r>
              <a:rPr b="1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3D</a:t>
            </a: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-персонажей в AR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Интерактивные исторические квесты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Технологии:</a:t>
            </a:r>
            <a:b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1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Наши:</a:t>
            </a: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алгоритмы позиционирования, исторические </a:t>
            </a:r>
            <a:r>
              <a:rPr b="1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3D</a:t>
            </a: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-модели</a:t>
            </a:r>
            <a:b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1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Готовые:</a:t>
            </a: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Unity</a:t>
            </a: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AR Foundation, Firebase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Ноу-хау: </a:t>
            </a:r>
            <a:r>
              <a:rPr lang="ru-RU" sz="2800">
                <a:latin typeface="Calibri"/>
                <a:ea typeface="Calibri"/>
                <a:cs typeface="Calibri"/>
                <a:sym typeface="Calibri"/>
              </a:rPr>
              <a:t>Р</a:t>
            </a: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ешения для образования в городской среде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1"/>
          <p:cNvSpPr/>
          <p:nvPr/>
        </p:nvSpPr>
        <p:spPr>
          <a:xfrm>
            <a:off x="11408470" y="0"/>
            <a:ext cx="783600" cy="813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0" name="Google Shape;14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4764" y="319542"/>
            <a:ext cx="650941" cy="227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12"/>
          <p:cNvGrpSpPr/>
          <p:nvPr/>
        </p:nvGrpSpPr>
        <p:grpSpPr>
          <a:xfrm>
            <a:off x="-6780" y="6365336"/>
            <a:ext cx="542400" cy="506700"/>
            <a:chOff x="-1" y="-1"/>
            <a:chExt cx="542400" cy="506700"/>
          </a:xfrm>
        </p:grpSpPr>
        <p:sp>
          <p:nvSpPr>
            <p:cNvPr id="146" name="Google Shape;146;p12"/>
            <p:cNvSpPr/>
            <p:nvPr/>
          </p:nvSpPr>
          <p:spPr>
            <a:xfrm>
              <a:off x="-1" y="-1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" name="Google Shape;147;p12"/>
            <p:cNvSpPr txBox="1"/>
            <p:nvPr/>
          </p:nvSpPr>
          <p:spPr>
            <a:xfrm>
              <a:off x="137236" y="148345"/>
              <a:ext cx="1908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8" name="Google Shape;148;p12"/>
          <p:cNvGrpSpPr/>
          <p:nvPr/>
        </p:nvGrpSpPr>
        <p:grpSpPr>
          <a:xfrm>
            <a:off x="-18523" y="-7366"/>
            <a:ext cx="2024400" cy="506700"/>
            <a:chOff x="-1" y="0"/>
            <a:chExt cx="2024400" cy="506700"/>
          </a:xfrm>
        </p:grpSpPr>
        <p:sp>
          <p:nvSpPr>
            <p:cNvPr id="149" name="Google Shape;149;p12"/>
            <p:cNvSpPr/>
            <p:nvPr/>
          </p:nvSpPr>
          <p:spPr>
            <a:xfrm>
              <a:off x="-1" y="0"/>
              <a:ext cx="2024400" cy="506700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" name="Google Shape;150;p12"/>
            <p:cNvSpPr/>
            <p:nvPr/>
          </p:nvSpPr>
          <p:spPr>
            <a:xfrm>
              <a:off x="151230" y="114921"/>
              <a:ext cx="1691712" cy="276900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Рынок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1" name="Google Shape;151;p12"/>
          <p:cNvSpPr/>
          <p:nvPr/>
        </p:nvSpPr>
        <p:spPr>
          <a:xfrm>
            <a:off x="11408470" y="0"/>
            <a:ext cx="783600" cy="8139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12"/>
          <p:cNvSpPr txBox="1"/>
          <p:nvPr/>
        </p:nvSpPr>
        <p:spPr>
          <a:xfrm>
            <a:off x="10083816" y="3792"/>
            <a:ext cx="3205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3" name="Google Shape;15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4764" y="319542"/>
            <a:ext cx="650941" cy="2278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" name="Google Shape;154;p12"/>
          <p:cNvGrpSpPr/>
          <p:nvPr/>
        </p:nvGrpSpPr>
        <p:grpSpPr>
          <a:xfrm>
            <a:off x="535483" y="703374"/>
            <a:ext cx="4836300" cy="4836300"/>
            <a:chOff x="0" y="92286"/>
            <a:chExt cx="4836300" cy="4836300"/>
          </a:xfrm>
        </p:grpSpPr>
        <p:sp>
          <p:nvSpPr>
            <p:cNvPr id="155" name="Google Shape;155;p12"/>
            <p:cNvSpPr/>
            <p:nvPr/>
          </p:nvSpPr>
          <p:spPr>
            <a:xfrm>
              <a:off x="0" y="92286"/>
              <a:ext cx="4836300" cy="4836300"/>
            </a:xfrm>
            <a:prstGeom prst="ellipse">
              <a:avLst/>
            </a:prstGeom>
            <a:solidFill>
              <a:srgbClr val="1512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2"/>
            <p:cNvSpPr txBox="1"/>
            <p:nvPr/>
          </p:nvSpPr>
          <p:spPr>
            <a:xfrm>
              <a:off x="1572961" y="334094"/>
              <a:ext cx="1690200" cy="72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0675" lIns="170675" spcFirstLastPara="1" rIns="170675" wrap="square" tIns="170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0" i="0" lang="ru-RU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TAM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ru-RU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30,8 млрд ₽</a:t>
              </a:r>
              <a:endParaRPr sz="2300">
                <a:solidFill>
                  <a:schemeClr val="dk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2"/>
            <p:cNvSpPr/>
            <p:nvPr/>
          </p:nvSpPr>
          <p:spPr>
            <a:xfrm>
              <a:off x="604519" y="1301326"/>
              <a:ext cx="3627000" cy="3627000"/>
            </a:xfrm>
            <a:prstGeom prst="ellipse">
              <a:avLst/>
            </a:prstGeom>
            <a:solidFill>
              <a:srgbClr val="1F1A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2"/>
            <p:cNvSpPr txBox="1"/>
            <p:nvPr/>
          </p:nvSpPr>
          <p:spPr>
            <a:xfrm>
              <a:off x="1474043" y="1516163"/>
              <a:ext cx="1888200" cy="68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0675" lIns="170675" spcFirstLastPara="1" rIns="170675" wrap="square" tIns="170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0" i="0" lang="ru-RU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SAM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ru-RU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20,87 млрд ₽</a:t>
              </a:r>
              <a:endParaRPr sz="2400">
                <a:solidFill>
                  <a:schemeClr val="lt1"/>
                </a:solidFill>
              </a:endParaRPr>
            </a:p>
          </p:txBody>
        </p:sp>
        <p:sp>
          <p:nvSpPr>
            <p:cNvPr id="159" name="Google Shape;159;p12"/>
            <p:cNvSpPr/>
            <p:nvPr/>
          </p:nvSpPr>
          <p:spPr>
            <a:xfrm>
              <a:off x="1209040" y="2510366"/>
              <a:ext cx="2418000" cy="2418000"/>
            </a:xfrm>
            <a:prstGeom prst="ellipse">
              <a:avLst/>
            </a:prstGeom>
            <a:solidFill>
              <a:srgbClr val="281EC5"/>
            </a:solidFill>
            <a:ln cap="flat" cmpd="sng" w="25400">
              <a:solidFill>
                <a:srgbClr val="281E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2"/>
            <p:cNvSpPr txBox="1"/>
            <p:nvPr/>
          </p:nvSpPr>
          <p:spPr>
            <a:xfrm>
              <a:off x="1474043" y="3114863"/>
              <a:ext cx="1888200" cy="120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0675" lIns="170675" spcFirstLastPara="1" rIns="170675" wrap="square" tIns="170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0" i="0" lang="ru-RU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SOM</a:t>
              </a:r>
              <a:endPara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ru-RU" sz="2400">
                  <a:solidFill>
                    <a:schemeClr val="lt1"/>
                  </a:solidFill>
                </a:rPr>
                <a:t>200 млн ₽</a:t>
              </a:r>
              <a:endParaRPr sz="2400">
                <a:solidFill>
                  <a:schemeClr val="lt1"/>
                </a:solidFill>
              </a:endParaRPr>
            </a:p>
          </p:txBody>
        </p:sp>
      </p:grpSp>
      <p:sp>
        <p:nvSpPr>
          <p:cNvPr id="161" name="Google Shape;161;p12"/>
          <p:cNvSpPr txBox="1"/>
          <p:nvPr/>
        </p:nvSpPr>
        <p:spPr>
          <a:xfrm>
            <a:off x="6081100" y="1083525"/>
            <a:ext cx="4986600" cy="5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ru-RU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Рынок мобильных приложений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2"/>
          <p:cNvSpPr txBox="1"/>
          <p:nvPr/>
        </p:nvSpPr>
        <p:spPr>
          <a:xfrm>
            <a:off x="6081100" y="4039250"/>
            <a:ext cx="58599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Рынок иностранного туризма во Владивостоке и Приморском крае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2"/>
          <p:cNvSpPr txBox="1"/>
          <p:nvPr/>
        </p:nvSpPr>
        <p:spPr>
          <a:xfrm>
            <a:off x="6081100" y="2251876"/>
            <a:ext cx="2600400" cy="5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ru-RU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Рынок AR-приложений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13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69" name="Google Shape;169;p13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p13"/>
            <p:cNvSpPr txBox="1"/>
            <p:nvPr/>
          </p:nvSpPr>
          <p:spPr>
            <a:xfrm>
              <a:off x="88451" y="114963"/>
              <a:ext cx="2793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1" name="Google Shape;171;p13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72" name="Google Shape;172;p13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Конкуренты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" name="Google Shape;174;p13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" name="Google Shape;175;p13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6" name="Google Shape;17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4764" y="319542"/>
            <a:ext cx="650941" cy="22782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7" name="Google Shape;177;p13"/>
          <p:cNvGraphicFramePr/>
          <p:nvPr/>
        </p:nvGraphicFramePr>
        <p:xfrm>
          <a:off x="321157" y="807655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{A7956223-0247-4156-BA6C-DE569EADF35F}</a:tableStyleId>
              </a:tblPr>
              <a:tblGrid>
                <a:gridCol w="1341000"/>
                <a:gridCol w="2490425"/>
                <a:gridCol w="2512800"/>
                <a:gridCol w="2468050"/>
                <a:gridCol w="2490425"/>
              </a:tblGrid>
              <a:tr h="5986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 u="none" cap="none" strike="noStrike"/>
                        <a:t>Параметр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b="1" lang="ru-RU" sz="1100">
                          <a:solidFill>
                            <a:srgbClr val="9900FF"/>
                          </a:solidFill>
                        </a:rPr>
                        <a:t>V-RETRO (наш продукт)</a:t>
                      </a:r>
                      <a:endParaRPr b="1" sz="1100" u="none" cap="none" strike="noStrike">
                        <a:solidFill>
                          <a:srgbClr val="99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RUSSPASS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IZI.TRAVEL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Google Maps AR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</a:tr>
              <a:tr h="8889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 u="none" cap="none" strike="noStrike"/>
                        <a:t>Продукт/фото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b="1" lang="ru-RU" sz="1100">
                          <a:solidFill>
                            <a:srgbClr val="9900FF"/>
                          </a:solidFill>
                        </a:rPr>
                        <a:t>Интерактивные AR-квесты с историческими персонажами</a:t>
                      </a:r>
                      <a:endParaRPr b="1" sz="1100" u="none" cap="none" strike="noStrike">
                        <a:solidFill>
                          <a:srgbClr val="99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Туристический суперап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Аудиогиды по городам</a:t>
                      </a:r>
                      <a:endParaRPr sz="1100"/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AR-навигация в картах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0" marL="152400" anchor="ctr"/>
                </a:tc>
              </a:tr>
              <a:tr h="5986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 u="none" cap="none" strike="noStrike"/>
                        <a:t>Страна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0" anchor="ctr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9900FF"/>
                          </a:solidFill>
                        </a:rPr>
                        <a:t>Россия</a:t>
                      </a:r>
                      <a:endParaRPr b="1" sz="1100" u="none" cap="none" strike="noStrike">
                        <a:solidFill>
                          <a:srgbClr val="99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Россия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Нидерланды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США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0" marL="152400" anchor="ctr"/>
                </a:tc>
              </a:tr>
              <a:tr h="5986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 u="none" cap="none" strike="noStrike"/>
                        <a:t>Состояние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b="1" lang="ru-RU" sz="1100">
                          <a:solidFill>
                            <a:srgbClr val="9900FF"/>
                          </a:solidFill>
                        </a:rPr>
                        <a:t>Стадия MVP</a:t>
                      </a:r>
                      <a:endParaRPr b="1" sz="1100">
                        <a:solidFill>
                          <a:srgbClr val="9900FF"/>
                        </a:solidFill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 u="none" cap="none" strike="noStrike"/>
                        <a:t>Работает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 u="none" cap="none" strike="noStrike"/>
                        <a:t>Работает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Работает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0" marL="152400" anchor="ctr"/>
                </a:tc>
              </a:tr>
              <a:tr h="5986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 u="none" cap="none" strike="noStrike"/>
                        <a:t>Масса, г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0" anchor="ctr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9900FF"/>
                          </a:solidFill>
                        </a:rPr>
                        <a:t>~2</a:t>
                      </a:r>
                      <a:r>
                        <a:rPr b="1" lang="ru-RU" sz="1100">
                          <a:solidFill>
                            <a:srgbClr val="9900FF"/>
                          </a:solidFill>
                        </a:rPr>
                        <a:t>5</a:t>
                      </a:r>
                      <a:r>
                        <a:rPr b="1" lang="ru-RU" sz="1100" u="none" cap="none" strike="noStrike">
                          <a:solidFill>
                            <a:srgbClr val="9900FF"/>
                          </a:solidFill>
                        </a:rPr>
                        <a:t>0 МБ</a:t>
                      </a:r>
                      <a:endParaRPr b="1" sz="1100" u="none" cap="none" strike="noStrike">
                        <a:solidFill>
                          <a:srgbClr val="99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 u="none" cap="none" strike="noStrike"/>
                        <a:t>~</a:t>
                      </a:r>
                      <a:r>
                        <a:rPr lang="ru-RU" sz="1100"/>
                        <a:t>20</a:t>
                      </a:r>
                      <a:r>
                        <a:rPr lang="ru-RU" sz="1100" u="none" cap="none" strike="noStrike"/>
                        <a:t>0 МБ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~150 МБ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~500 МБ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0" marL="152400" anchor="ctr"/>
                </a:tc>
              </a:tr>
              <a:tr h="8889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 u="none" cap="none" strike="noStrike"/>
                        <a:t>Стоимость, руб.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b="1" lang="ru-RU" sz="1100">
                          <a:solidFill>
                            <a:srgbClr val="9900FF"/>
                          </a:solidFill>
                        </a:rPr>
                        <a:t>Квесты: 149-199₽ Подписка: 299₽/мес</a:t>
                      </a:r>
                      <a:endParaRPr b="1" sz="1100">
                        <a:solidFill>
                          <a:srgbClr val="9900FF"/>
                        </a:solidFill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 u="none" cap="none" strike="noStrike"/>
                        <a:t>Бесплатно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 u="none" cap="none" strike="noStrike"/>
                        <a:t>Бесплатно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Бесплатно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0" marL="152400" anchor="ctr"/>
                </a:tc>
              </a:tr>
              <a:tr h="8889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 u="none" cap="none" strike="noStrike"/>
                        <a:t>Недостатки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b="1" lang="ru-RU" sz="1100">
                          <a:solidFill>
                            <a:srgbClr val="9900FF"/>
                          </a:solidFill>
                        </a:rPr>
                        <a:t>Ограниченная география на старте</a:t>
                      </a:r>
                      <a:endParaRPr b="1" sz="1100">
                        <a:solidFill>
                          <a:srgbClr val="9900FF"/>
                        </a:solidFill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Нет AR, скучный интерфейс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Только аудио, нет геймификации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lang="ru-RU" sz="1100"/>
                        <a:t>Ограниченный функционал, нет исторического контента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0" marL="1524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14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183" name="Google Shape;183;p14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p14"/>
            <p:cNvSpPr txBox="1"/>
            <p:nvPr/>
          </p:nvSpPr>
          <p:spPr>
            <a:xfrm>
              <a:off x="69325" y="114963"/>
              <a:ext cx="2964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5" name="Google Shape;185;p14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186" name="Google Shape;186;p14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7" name="Google Shape;187;p14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Конкуренты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8" name="Google Shape;188;p14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14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0" name="Google Shape;19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4764" y="319542"/>
            <a:ext cx="650941" cy="227829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4"/>
          <p:cNvSpPr/>
          <p:nvPr/>
        </p:nvSpPr>
        <p:spPr>
          <a:xfrm>
            <a:off x="627602" y="2427531"/>
            <a:ext cx="11172631" cy="2149274"/>
          </a:xfrm>
          <a:prstGeom prst="rect">
            <a:avLst/>
          </a:prstGeom>
          <a:noFill/>
          <a:ln>
            <a:noFill/>
          </a:ln>
        </p:spPr>
        <p:txBody>
          <a:bodyPr anchorCtr="0" anchor="ctr" bIns="10155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ПРЕИМУЩЕСТВА ПРОДУКТА: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Единственный продукт с интерактивными 3D-персонажами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в историческом контексте</a:t>
            </a:r>
            <a:endParaRPr/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Геймифицированное обучение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- знания усваиваются в </a:t>
            </a: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раза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эффективнее</a:t>
            </a:r>
            <a:endParaRPr/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Гибридная технология позиционирования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(GPS + компьютерное зрение)</a:t>
            </a:r>
            <a:endParaRPr/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Локализованный контент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по истории Дальнего Востока</a:t>
            </a:r>
            <a:endParaRPr/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B2B-платформа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для музеев и туроператоров</a:t>
            </a:r>
            <a:endParaRPr/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Высокая вовлеченность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(</a:t>
            </a: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 мин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/сессия vs </a:t>
            </a:r>
            <a:r>
              <a:rPr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5-7 мин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у конкурентов)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4"/>
          <p:cNvSpPr/>
          <p:nvPr/>
        </p:nvSpPr>
        <p:spPr>
          <a:xfrm>
            <a:off x="627603" y="655771"/>
            <a:ext cx="10955035" cy="1656832"/>
          </a:xfrm>
          <a:prstGeom prst="rect">
            <a:avLst/>
          </a:prstGeom>
          <a:noFill/>
          <a:ln>
            <a:noFill/>
          </a:ln>
        </p:spPr>
        <p:txBody>
          <a:bodyPr anchorCtr="0" anchor="ctr" bIns="10155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НИША ПРОДУКТА: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Edutainment (Образование + Развлечение)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для молодежи 14-24 лет</a:t>
            </a:r>
            <a:endParaRPr/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Культурный туризм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с технологическим уклоном</a:t>
            </a:r>
            <a:endParaRPr/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B2B-решения для музеев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и образовательных учреждений</a:t>
            </a:r>
            <a:endParaRPr/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Городские иммерсивные мероприятия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для администраций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4"/>
          <p:cNvSpPr/>
          <p:nvPr/>
        </p:nvSpPr>
        <p:spPr>
          <a:xfrm>
            <a:off x="627603" y="4555970"/>
            <a:ext cx="11172631" cy="1569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Ключевые отличия от конкурентов: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Против RUSSPASS: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У нас интерактивные AR-квесты, а не статичные маршруты</a:t>
            </a:r>
            <a:endParaRPr/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Против </a:t>
            </a: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IZI.TRAVEL</a:t>
            </a: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Полноценная визуализация в дополненной реальности вместо аудиогидов</a:t>
            </a:r>
            <a:endParaRPr/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Против Google Maps: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Специализация на историческом контенте Дальнего Востока с игровыми механиками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b="1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Уникальное ценностное предложение:</a:t>
            </a: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Мы не показываем историю - мы даем её прожить через прямое взаимодействие с виртуальными историческими персонажами в реальных локациях.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15"/>
          <p:cNvGrpSpPr/>
          <p:nvPr/>
        </p:nvGrpSpPr>
        <p:grpSpPr>
          <a:xfrm>
            <a:off x="-6780" y="6365336"/>
            <a:ext cx="542263" cy="506844"/>
            <a:chOff x="-1" y="-1"/>
            <a:chExt cx="542263" cy="506844"/>
          </a:xfrm>
        </p:grpSpPr>
        <p:sp>
          <p:nvSpPr>
            <p:cNvPr id="200" name="Google Shape;200;p15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1" name="Google Shape;201;p15"/>
            <p:cNvSpPr txBox="1"/>
            <p:nvPr/>
          </p:nvSpPr>
          <p:spPr>
            <a:xfrm>
              <a:off x="55279" y="114963"/>
              <a:ext cx="3498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2" name="Google Shape;202;p15"/>
          <p:cNvGrpSpPr/>
          <p:nvPr/>
        </p:nvGrpSpPr>
        <p:grpSpPr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03" name="Google Shape;203;p15"/>
            <p:cNvSpPr/>
            <p:nvPr/>
          </p:nvSpPr>
          <p:spPr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151230" y="114921"/>
              <a:ext cx="1691724" cy="276994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Команда проекта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5" name="Google Shape;205;p15"/>
          <p:cNvSpPr/>
          <p:nvPr/>
        </p:nvSpPr>
        <p:spPr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15"/>
          <p:cNvSpPr txBox="1"/>
          <p:nvPr/>
        </p:nvSpPr>
        <p:spPr>
          <a:xfrm>
            <a:off x="10083816" y="3792"/>
            <a:ext cx="3205159" cy="276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07" name="Google Shape;207;p15"/>
          <p:cNvGraphicFramePr/>
          <p:nvPr/>
        </p:nvGraphicFramePr>
        <p:xfrm>
          <a:off x="321158" y="22644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{A7956223-0247-4156-BA6C-DE569EADF35F}</a:tableStyleId>
              </a:tblPr>
              <a:tblGrid>
                <a:gridCol w="1628325"/>
                <a:gridCol w="1990200"/>
                <a:gridCol w="2008375"/>
                <a:gridCol w="2008375"/>
                <a:gridCol w="1817550"/>
                <a:gridCol w="1700750"/>
              </a:tblGrid>
              <a:tr h="559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Team Lead</a:t>
                      </a:r>
                      <a:endParaRPr b="1" sz="1200" u="none" cap="none" strike="noStrike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НАУЧНОЕ РУКОВОДСТВО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1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1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b="1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2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Понкратенко Дмитрий Сергеевич</a:t>
                      </a:r>
                      <a:endParaRPr b="1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Рошка Алексей Дмитриевич</a:t>
                      </a:r>
                      <a:endParaRPr b="1"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Сачко Максим Анатольевич</a:t>
                      </a:r>
                      <a:endParaRPr b="1" i="0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Жук Александр Владимирович</a:t>
                      </a:r>
                      <a:endParaRPr b="1" i="0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Мулюкин Дмитрий Алексеевич</a:t>
                      </a:r>
                      <a:endParaRPr b="1" i="0"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br>
                        <a:rPr lang="ru-RU" sz="1400" u="none" cap="none" strike="noStrike"/>
                      </a:b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Барабашов Никита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i="0" lang="ru-RU" sz="12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Николаевич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979797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Студент 3-го курса </a:t>
                      </a:r>
                      <a:r>
                        <a:rPr b="1" i="1" lang="ru-RU" sz="1200" u="none" cap="none" strike="noStrike">
                          <a:solidFill>
                            <a:srgbClr val="FF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ВВГУ</a:t>
                      </a:r>
                      <a:endParaRPr b="1" i="0" sz="1200" u="none" cap="none" strike="noStrike">
                        <a:solidFill>
                          <a:srgbClr val="FF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979797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Студент 3-го курса </a:t>
                      </a:r>
                      <a:r>
                        <a:rPr b="1" i="1" lang="ru-RU" sz="1200" u="none" cap="none" strike="noStrike">
                          <a:solidFill>
                            <a:srgbClr val="FF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ВВГУ</a:t>
                      </a:r>
                      <a:endParaRPr b="1" i="0" sz="1200" u="none" cap="none" strike="noStrike">
                        <a:solidFill>
                          <a:srgbClr val="FF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979797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Должность, кафедра </a:t>
                      </a:r>
                      <a:r>
                        <a:rPr b="1" i="1" lang="ru-RU" sz="1200" u="none" cap="none" strike="noStrike">
                          <a:solidFill>
                            <a:srgbClr val="FF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ВВГУ</a:t>
                      </a:r>
                      <a:endParaRPr b="1" i="0" sz="12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979797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Студент 3-го курса </a:t>
                      </a:r>
                      <a:r>
                        <a:rPr b="1" i="1" lang="ru-RU" sz="1200" u="none" cap="none" strike="noStrike">
                          <a:solidFill>
                            <a:srgbClr val="FF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ВВГУ</a:t>
                      </a:r>
                      <a:endParaRPr b="1" i="0" sz="1200" u="none" cap="none" strike="noStrike">
                        <a:solidFill>
                          <a:srgbClr val="FF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979797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Студент 3-го курса </a:t>
                      </a:r>
                      <a:r>
                        <a:rPr b="1" i="1" lang="ru-RU" sz="1200" u="none" cap="none" strike="noStrike">
                          <a:solidFill>
                            <a:srgbClr val="FF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ВВГУ</a:t>
                      </a:r>
                      <a:endParaRPr b="1" i="0" sz="1200" u="none" cap="none" strike="noStrike">
                        <a:solidFill>
                          <a:srgbClr val="FF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9797"/>
                        </a:buClr>
                        <a:buSzPts val="1200"/>
                        <a:buFont typeface="Helvetica Neue"/>
                        <a:buNone/>
                      </a:pPr>
                      <a:r>
                        <a:rPr b="1" i="0" lang="ru-RU" sz="1200" u="none" cap="none" strike="noStrike">
                          <a:solidFill>
                            <a:srgbClr val="979797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Студент 3-го курса </a:t>
                      </a:r>
                      <a:r>
                        <a:rPr b="1" i="1" lang="ru-RU" sz="1200" u="none" cap="none" strike="noStrike">
                          <a:solidFill>
                            <a:srgbClr val="FF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ВВГУ</a:t>
                      </a:r>
                      <a:endParaRPr b="1" i="0" sz="1200" u="none" cap="none" strike="noStrike">
                        <a:solidFill>
                          <a:srgbClr val="FF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18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Составление технического задания и управление проектом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Проведение ежедневных </a:t>
                      </a:r>
                      <a:r>
                        <a:rPr lang="ru-RU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встреч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Координация работы команды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Исследование AR технологий (AR Foundation vs Vuforia)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Продвижение продукта и маркетинговая стратегия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Консультирование по техническим аспектам проекта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Помощь в организации исследовательской работы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Helvetica Neue"/>
                        <a:buNone/>
                      </a:pPr>
                      <a:r>
                        <a:rPr b="0" i="0" lang="ru-RU" sz="11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Опыт руководства студенческими проектами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Подготовка AR-окружения в Unity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Разработка гибридной системы позиционирования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Создание moodboard визуального стиля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Сбор исторических материалов из архивов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08" name="Google Shape;20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4764" y="319542"/>
            <a:ext cx="650941" cy="227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1157" y="667212"/>
            <a:ext cx="1584125" cy="1749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75395" y="648687"/>
            <a:ext cx="1726910" cy="1749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50450" y="587451"/>
            <a:ext cx="1672367" cy="1803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05407" y="587712"/>
            <a:ext cx="1699138" cy="180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953274" y="622187"/>
            <a:ext cx="1500106" cy="177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182631" y="648687"/>
            <a:ext cx="1545427" cy="1749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6"/>
          <p:cNvSpPr/>
          <p:nvPr/>
        </p:nvSpPr>
        <p:spPr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16"/>
          <p:cNvSpPr/>
          <p:nvPr/>
        </p:nvSpPr>
        <p:spPr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16"/>
          <p:cNvSpPr/>
          <p:nvPr/>
        </p:nvSpPr>
        <p:spPr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16"/>
          <p:cNvSpPr/>
          <p:nvPr/>
        </p:nvSpPr>
        <p:spPr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Рисунок 24" id="223" name="Google Shape;223;p16"/>
          <p:cNvPicPr preferRelativeResize="0"/>
          <p:nvPr/>
        </p:nvPicPr>
        <p:blipFill rotWithShape="1">
          <a:blip r:embed="rId3">
            <a:alphaModFix/>
          </a:blip>
          <a:srcRect b="5188" l="0" r="0" t="0"/>
          <a:stretch/>
        </p:blipFill>
        <p:spPr>
          <a:xfrm>
            <a:off x="8806690" y="2333918"/>
            <a:ext cx="3417973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2.png" id="224" name="Google Shape;224;p16"/>
          <p:cNvPicPr preferRelativeResize="0"/>
          <p:nvPr/>
        </p:nvPicPr>
        <p:blipFill rotWithShape="1">
          <a:blip r:embed="rId4">
            <a:alphaModFix/>
          </a:blip>
          <a:srcRect b="5620" l="0" r="0" t="720"/>
          <a:stretch/>
        </p:blipFill>
        <p:spPr>
          <a:xfrm>
            <a:off x="8362269" y="1788748"/>
            <a:ext cx="3896248" cy="5131928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6"/>
          <p:cNvSpPr txBox="1"/>
          <p:nvPr/>
        </p:nvSpPr>
        <p:spPr>
          <a:xfrm>
            <a:off x="495193" y="33656"/>
            <a:ext cx="4831214" cy="32689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</a:pPr>
            <a:r>
              <a:rPr b="1" i="0" lang="ru-RU" sz="40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V-RETRO</a:t>
            </a:r>
            <a:br>
              <a:rPr b="0" i="0" lang="ru-RU" sz="40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ru-RU" sz="4000" u="none" cap="none" strike="noStrik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Оживи прошлое Владивостока</a:t>
            </a:r>
            <a:endParaRPr b="0" i="0" sz="7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26" name="Google Shape;226;p16"/>
          <p:cNvGrpSpPr/>
          <p:nvPr/>
        </p:nvGrpSpPr>
        <p:grpSpPr>
          <a:xfrm>
            <a:off x="-6780" y="6365336"/>
            <a:ext cx="542264" cy="506846"/>
            <a:chOff x="-1" y="-1"/>
            <a:chExt cx="542263" cy="506844"/>
          </a:xfrm>
        </p:grpSpPr>
        <p:sp>
          <p:nvSpPr>
            <p:cNvPr id="227" name="Google Shape;227;p16"/>
            <p:cNvSpPr/>
            <p:nvPr/>
          </p:nvSpPr>
          <p:spPr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8" name="Google Shape;228;p16"/>
            <p:cNvSpPr txBox="1"/>
            <p:nvPr/>
          </p:nvSpPr>
          <p:spPr>
            <a:xfrm>
              <a:off x="137329" y="114963"/>
              <a:ext cx="267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fld id="{00000000-1234-1234-1234-123412341234}" type="slidenum">
                <a:rPr b="0" i="0" lang="ru-RU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‹#›</a:t>
              </a:fld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9" name="Google Shape;22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07066" y="588997"/>
            <a:ext cx="1606653" cy="598714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6"/>
          <p:cNvSpPr txBox="1"/>
          <p:nvPr/>
        </p:nvSpPr>
        <p:spPr>
          <a:xfrm>
            <a:off x="612319" y="2681359"/>
            <a:ext cx="4230624" cy="34115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Понкратенко Дмитрий Сергеевич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Контакты: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📞 </a:t>
            </a:r>
            <a:r>
              <a:rPr b="1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Телефон:</a:t>
            </a: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+7 (953) 225-17-52</a:t>
            </a:r>
            <a:b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✉️ </a:t>
            </a:r>
            <a:r>
              <a:rPr b="1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Email:</a:t>
            </a:r>
            <a:r>
              <a:rPr b="0" i="0" lang="ru-RU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r>
              <a:rPr lang="ru-RU" sz="1800">
                <a:latin typeface="Helvetica Neue"/>
                <a:ea typeface="Helvetica Neue"/>
                <a:cs typeface="Helvetica Neue"/>
                <a:sym typeface="Helvetica Neue"/>
              </a:rPr>
              <a:t>sewen7707days@mail.ru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88705" y="2333918"/>
            <a:ext cx="1887997" cy="2214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2319" y="3084957"/>
            <a:ext cx="1584125" cy="1749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