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5" r:id="rId17"/>
    <p:sldId id="272" r:id="rId18"/>
    <p:sldId id="273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Raleway" pitchFamily="2" charset="-52"/>
      <p:regular r:id="rId25"/>
      <p:bold r:id="rId26"/>
      <p:italic r:id="rId27"/>
      <p:boldItalic r:id="rId28"/>
    </p:embeddedFont>
    <p:embeddedFont>
      <p:font typeface="Raleway SemiBold" pitchFamily="2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Dy8xa0MbHHQvaBlabDrR1jGbd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82BCCC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9CA052-B2BE-43CF-BCA8-0FA380097DD3}">
  <a:tblStyle styleId="{479CA052-B2BE-43CF-BCA8-0FA380097D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86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a74dfb8f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0a74dfb8f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5" name="Google Shape;16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2" name="Google Shape;19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4" name="Google Shape;23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0" name="Google Shape;27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5" name="Google Shape;29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31" name="Google Shape;33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645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3376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9" name="Google Shape;36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" name="Google Shape;421;p5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378714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441819" y="1993288"/>
            <a:ext cx="38136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dianadem041@gmail.com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9" Type="http://schemas.openxmlformats.org/officeDocument/2006/relationships/image" Target="../media/image63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42" Type="http://schemas.openxmlformats.org/officeDocument/2006/relationships/image" Target="../media/image66.png"/><Relationship Id="rId47" Type="http://schemas.openxmlformats.org/officeDocument/2006/relationships/image" Target="../media/image7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0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40" Type="http://schemas.openxmlformats.org/officeDocument/2006/relationships/image" Target="../media/image64.png"/><Relationship Id="rId45" Type="http://schemas.openxmlformats.org/officeDocument/2006/relationships/image" Target="../media/image69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4" Type="http://schemas.openxmlformats.org/officeDocument/2006/relationships/image" Target="../media/image68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67.png"/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46" Type="http://schemas.openxmlformats.org/officeDocument/2006/relationships/image" Target="../media/image70.png"/><Relationship Id="rId20" Type="http://schemas.openxmlformats.org/officeDocument/2006/relationships/image" Target="../media/image44.png"/><Relationship Id="rId41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title"/>
          </p:nvPr>
        </p:nvSpPr>
        <p:spPr>
          <a:xfrm>
            <a:off x="391127" y="155439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dirty="0">
                <a:solidFill>
                  <a:schemeClr val="dk1"/>
                </a:solidFill>
              </a:rPr>
              <a:t>UGOLKI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body" idx="1"/>
          </p:nvPr>
        </p:nvSpPr>
        <p:spPr>
          <a:xfrm>
            <a:off x="391127" y="3015800"/>
            <a:ext cx="38253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Демина Диана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АВТФ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Управление в технических системах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3 к</a:t>
            </a:r>
            <a:r>
              <a:rPr lang="ru" dirty="0">
                <a:latin typeface="Arial"/>
                <a:ea typeface="Arial"/>
                <a:cs typeface="Arial"/>
                <a:sym typeface="Arial"/>
              </a:rPr>
              <a:t>урс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1"/>
          <a:stretch/>
        </p:blipFill>
        <p:spPr>
          <a:xfrm>
            <a:off x="5224422" y="564453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76D98A-E0F1-4C23-94C3-157634370E76}"/>
              </a:ext>
            </a:extLst>
          </p:cNvPr>
          <p:cNvSpPr txBox="1"/>
          <p:nvPr/>
        </p:nvSpPr>
        <p:spPr>
          <a:xfrm>
            <a:off x="397463" y="2057117"/>
            <a:ext cx="473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82BCCC"/>
                </a:solidFill>
              </a:rPr>
              <a:t>От городов-миллионников до самых отдаленных уголков России  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/>
        </p:nvSpPr>
        <p:spPr>
          <a:xfrm>
            <a:off x="25975" y="-3156"/>
            <a:ext cx="62328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30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" name="Google Shape;71;p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72" name="Google Shape;7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400233" y="1300834"/>
            <a:ext cx="5030486" cy="330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Char char="•"/>
            </a:pPr>
            <a:r>
              <a:rPr lang="ru" dirty="0">
                <a:solidFill>
                  <a:srgbClr val="1B1B1B"/>
                </a:solidFill>
              </a:rPr>
              <a:t>В России растет спрос на внутренний туризм</a:t>
            </a:r>
            <a:r>
              <a:rPr lang="en-US" dirty="0">
                <a:solidFill>
                  <a:srgbClr val="1B1B1B"/>
                </a:solidFill>
              </a:rPr>
              <a:t> (</a:t>
            </a:r>
            <a:r>
              <a:rPr lang="ru-RU" dirty="0">
                <a:solidFill>
                  <a:srgbClr val="1B1B1B"/>
                </a:solidFill>
              </a:rPr>
              <a:t>30% по сравнению с предыдущем годом)</a:t>
            </a:r>
          </a:p>
          <a:p>
            <a:pPr marL="342900" indent="-342900">
              <a:lnSpc>
                <a:spcPct val="150000"/>
              </a:lnSpc>
              <a:buClr>
                <a:srgbClr val="8F00FF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rgbClr val="1B1B1B"/>
                </a:solidFill>
              </a:rPr>
              <a:t>35% туристов планируют свой маршрут самостоятельно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rgbClr val="1B1B1B"/>
                </a:solidFill>
              </a:rPr>
              <a:t>Все чаще люди пользуются цифровыми средствами для упрощения ежедневных задач</a:t>
            </a:r>
            <a:endParaRPr lang="en-US" dirty="0">
              <a:solidFill>
                <a:srgbClr val="1B1B1B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rgbClr val="1B1B1B"/>
                </a:solidFill>
              </a:rPr>
              <a:t>Нет сервиса, объединяющего в себе функции планировщика маршрута и источника информации</a:t>
            </a:r>
            <a:endParaRPr sz="14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2"/>
          <p:cNvPicPr preferRelativeResize="0"/>
          <p:nvPr/>
        </p:nvPicPr>
        <p:blipFill rotWithShape="1">
          <a:blip r:embed="rId3">
            <a:alphaModFix/>
          </a:blip>
          <a:srcRect l="8464" t="2698" r="50303" b="4261"/>
          <a:stretch/>
        </p:blipFill>
        <p:spPr>
          <a:xfrm>
            <a:off x="5430775" y="-76200"/>
            <a:ext cx="3357450" cy="52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96" name="Google Shape;96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0" y="-30763"/>
            <a:ext cx="46557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000"/>
              <a:t>ПРОБЛЕМА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400233" y="1300834"/>
            <a:ext cx="4981465" cy="260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dirty="0">
                <a:solidFill>
                  <a:srgbClr val="1B1B1B"/>
                </a:solidFill>
              </a:rPr>
              <a:t>Путешественники испытывают сложности при планировании досуга в поездках по России:</a:t>
            </a:r>
            <a:endParaRPr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dirty="0">
                <a:solidFill>
                  <a:schemeClr val="dk2"/>
                </a:solidFill>
              </a:rPr>
              <a:t>большой объем времени, затрачиваемого на поиск интересных мест (в среднем около 16 часов) </a:t>
            </a: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dirty="0">
                <a:solidFill>
                  <a:schemeClr val="dk2"/>
                </a:solidFill>
              </a:rPr>
              <a:t>отсутствие фильтров</a:t>
            </a:r>
            <a:endParaRPr dirty="0">
              <a:solidFill>
                <a:schemeClr val="dk2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dirty="0">
                <a:solidFill>
                  <a:schemeClr val="dk2"/>
                </a:solidFill>
              </a:rPr>
              <a:t>необходимость использования 3 и более ресурсов для составления маршрута</a:t>
            </a:r>
            <a:endParaRPr dirty="0">
              <a:solidFill>
                <a:schemeClr val="dk2"/>
              </a:solidFill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A57C4B-E909-43AD-B1D5-6AFF6191A1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90"/>
          <a:stretch/>
        </p:blipFill>
        <p:spPr>
          <a:xfrm>
            <a:off x="5300111" y="0"/>
            <a:ext cx="3488040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14" name="Google Shape;114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ЦЕЛЕВАЯ АУДИТОРИЯ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886750" y="1155700"/>
            <a:ext cx="3456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Туристы, предпочитающие самостоятельно планировать свои поездки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4655700" y="115570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Представители предприятий HoReCa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3313" y="2088575"/>
            <a:ext cx="1809073" cy="175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950" y="2046073"/>
            <a:ext cx="2095500" cy="184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989788" y="4032625"/>
            <a:ext cx="3456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Что посмотреть?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Как составить маршрут?</a:t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4571988" y="4032625"/>
            <a:ext cx="3456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Как продвинуть свои услуги?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/>
              <a:t>Как привлечь больше клиентов?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37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37" name="Google Shape;137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143" name="Google Shape;143;p37"/>
          <p:cNvSpPr txBox="1"/>
          <p:nvPr/>
        </p:nvSpPr>
        <p:spPr>
          <a:xfrm>
            <a:off x="228096" y="919297"/>
            <a:ext cx="4832100" cy="4224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" dirty="0">
                <a:solidFill>
                  <a:srgbClr val="1B1B1B"/>
                </a:solidFill>
              </a:rPr>
              <a:t>Мобильное приложение, позволяющее туристам найти интересные места и достопримечательности в любом городе России, увидеть их на интерактивной карте и спланировать культурную программу своего путешествия, выстроить оптимальный маршрут.</a:t>
            </a:r>
            <a:endParaRPr dirty="0">
              <a:solidFill>
                <a:srgbClr val="1B1B1B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B1B1B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" dirty="0">
                <a:solidFill>
                  <a:srgbClr val="1B1B1B"/>
                </a:solidFill>
              </a:rPr>
              <a:t>Рекомендательные алгоритмы, учитывающие интересы пользователя</a:t>
            </a:r>
            <a:endParaRPr dirty="0">
              <a:solidFill>
                <a:srgbClr val="1B1B1B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B1B1B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ru" dirty="0">
                <a:solidFill>
                  <a:srgbClr val="1B1B1B"/>
                </a:solidFill>
              </a:rPr>
              <a:t>Контент создают местные «эксперты», после чего он проходит модерацию. </a:t>
            </a:r>
            <a:endParaRPr dirty="0">
              <a:solidFill>
                <a:srgbClr val="1B1B1B"/>
              </a:solidFill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863" y="579720"/>
            <a:ext cx="3514230" cy="4177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a74dfb8f1_0_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0a74dfb8f1_0_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0a74dfb8f1_0_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0a74dfb8f1_0_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0a74dfb8f1_0_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0a74dfb8f1_0_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g30a74dfb8f1_0_23"/>
          <p:cNvGrpSpPr/>
          <p:nvPr/>
        </p:nvGrpSpPr>
        <p:grpSpPr>
          <a:xfrm>
            <a:off x="-5085" y="615772"/>
            <a:ext cx="5065347" cy="45723"/>
            <a:chOff x="0" y="692501"/>
            <a:chExt cx="2624940" cy="97200"/>
          </a:xfrm>
        </p:grpSpPr>
        <p:sp>
          <p:nvSpPr>
            <p:cNvPr id="156" name="Google Shape;156;g30a74dfb8f1_0_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g30a74dfb8f1_0_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g30a74dfb8f1_0_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g30a74dfb8f1_0_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g30a74dfb8f1_0_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g30a74dfb8f1_0_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ЦЕННОСТЬ ПРОДУКТА</a:t>
            </a:r>
            <a:endParaRPr/>
          </a:p>
        </p:txBody>
      </p:sp>
      <p:sp>
        <p:nvSpPr>
          <p:cNvPr id="162" name="Google Shape;162;g30a74dfb8f1_0_23"/>
          <p:cNvSpPr txBox="1"/>
          <p:nvPr/>
        </p:nvSpPr>
        <p:spPr>
          <a:xfrm>
            <a:off x="400225" y="1300825"/>
            <a:ext cx="5176917" cy="1685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1B1B1B"/>
                </a:solidFill>
              </a:rPr>
              <a:t>UGOLKI</a:t>
            </a:r>
            <a:r>
              <a:rPr lang="ru" dirty="0">
                <a:solidFill>
                  <a:srgbClr val="1B1B1B"/>
                </a:solidFill>
              </a:rPr>
              <a:t> помогает туристам:</a:t>
            </a:r>
          </a:p>
          <a:p>
            <a:pPr marL="6286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1B1B"/>
                </a:solidFill>
              </a:rPr>
              <a:t>С</a:t>
            </a:r>
            <a:r>
              <a:rPr lang="ru" dirty="0">
                <a:solidFill>
                  <a:srgbClr val="1B1B1B"/>
                </a:solidFill>
              </a:rPr>
              <a:t>планировать идеальный маршрут;</a:t>
            </a:r>
          </a:p>
          <a:p>
            <a:pPr marL="6286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dirty="0">
                <a:solidFill>
                  <a:srgbClr val="1B1B1B"/>
                </a:solidFill>
              </a:rPr>
              <a:t>Быстро и в удобном формате </a:t>
            </a:r>
            <a:r>
              <a:rPr lang="ru-RU" dirty="0">
                <a:solidFill>
                  <a:srgbClr val="1B1B1B"/>
                </a:solidFill>
              </a:rPr>
              <a:t>узнать</a:t>
            </a:r>
            <a:r>
              <a:rPr lang="ru" dirty="0">
                <a:solidFill>
                  <a:srgbClr val="1B1B1B"/>
                </a:solidFill>
              </a:rPr>
              <a:t> информацию</a:t>
            </a:r>
            <a:r>
              <a:rPr lang="en-US" dirty="0">
                <a:solidFill>
                  <a:srgbClr val="1B1B1B"/>
                </a:solidFill>
              </a:rPr>
              <a:t> </a:t>
            </a:r>
            <a:r>
              <a:rPr lang="ru" dirty="0">
                <a:solidFill>
                  <a:srgbClr val="1B1B1B"/>
                </a:solidFill>
              </a:rPr>
              <a:t>о достопримечательностях;</a:t>
            </a:r>
          </a:p>
          <a:p>
            <a:pPr marL="6286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dirty="0">
                <a:solidFill>
                  <a:srgbClr val="1B1B1B"/>
                </a:solidFill>
              </a:rPr>
              <a:t>Сэкономить время на поиск интересных мест;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39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74" name="Google Shape;174;p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80" name="Google Shape;180;p39"/>
          <p:cNvSpPr txBox="1"/>
          <p:nvPr/>
        </p:nvSpPr>
        <p:spPr>
          <a:xfrm>
            <a:off x="400225" y="927100"/>
            <a:ext cx="4840683" cy="3947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sz="1200" dirty="0">
                <a:solidFill>
                  <a:srgbClr val="1B1B1B"/>
                </a:solidFill>
              </a:rPr>
              <a:t>Мы работаем на рынке B2B2C</a:t>
            </a:r>
            <a:endParaRPr sz="1200" dirty="0">
              <a:solidFill>
                <a:srgbClr val="1B1B1B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sz="1200" dirty="0">
                <a:solidFill>
                  <a:srgbClr val="1B1B1B"/>
                </a:solidFill>
              </a:rPr>
              <a:t>Объем рынка туристических услуг в России – 207,5 млрд. рублей (TAM)</a:t>
            </a: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-RU" sz="1200" dirty="0">
                <a:solidFill>
                  <a:srgbClr val="1B1B1B"/>
                </a:solidFill>
              </a:rPr>
              <a:t>З</a:t>
            </a:r>
            <a:r>
              <a:rPr lang="ru" sz="1200" dirty="0">
                <a:solidFill>
                  <a:srgbClr val="1B1B1B"/>
                </a:solidFill>
              </a:rPr>
              <a:t>а прошлый год по России путешествовали 65 млн человек, из них 60% (39 млн) </a:t>
            </a:r>
            <a:r>
              <a:rPr lang="ru-RU" sz="1200" dirty="0">
                <a:solidFill>
                  <a:srgbClr val="1B1B1B"/>
                </a:solidFill>
              </a:rPr>
              <a:t>не пользуются услугами </a:t>
            </a:r>
            <a:r>
              <a:rPr lang="ru-RU" sz="1200" dirty="0" err="1">
                <a:solidFill>
                  <a:srgbClr val="1B1B1B"/>
                </a:solidFill>
              </a:rPr>
              <a:t>турагенств</a:t>
            </a:r>
            <a:endParaRPr sz="1200" dirty="0">
              <a:solidFill>
                <a:srgbClr val="1B1B1B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sz="1200" dirty="0">
                <a:solidFill>
                  <a:srgbClr val="1B1B1B"/>
                </a:solidFill>
              </a:rPr>
              <a:t>Наше решение будет бесплатным для пользователя, доход – за счет рекламы (в среднем 40 тыс. рублей за 1 млн просмотров)</a:t>
            </a:r>
            <a:endParaRPr sz="1200" dirty="0">
              <a:solidFill>
                <a:srgbClr val="1B1B1B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Char char="•"/>
            </a:pPr>
            <a:r>
              <a:rPr lang="ru" sz="1200" dirty="0">
                <a:solidFill>
                  <a:srgbClr val="1B1B1B"/>
                </a:solidFill>
              </a:rPr>
              <a:t>В приложении будет заинтересовано около 35% путешественников (10 млн. человек), около 45% предприятий туристического бизнеса (11 тыс. предприятий), Первоначальная аудитория – 35% путешественников, призжающих в Новосибирск (1,05 млн. человек)</a:t>
            </a:r>
            <a:endParaRPr sz="1200" dirty="0">
              <a:solidFill>
                <a:srgbClr val="1B1B1B"/>
              </a:solidFill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9"/>
          <p:cNvSpPr/>
          <p:nvPr/>
        </p:nvSpPr>
        <p:spPr>
          <a:xfrm>
            <a:off x="5173133" y="1551033"/>
            <a:ext cx="3310495" cy="3338291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9"/>
          <p:cNvSpPr/>
          <p:nvPr/>
        </p:nvSpPr>
        <p:spPr>
          <a:xfrm>
            <a:off x="5486427" y="2226733"/>
            <a:ext cx="2683906" cy="266259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9"/>
          <p:cNvSpPr/>
          <p:nvPr/>
        </p:nvSpPr>
        <p:spPr>
          <a:xfrm>
            <a:off x="5698067" y="2937933"/>
            <a:ext cx="2260500" cy="1951500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9"/>
          <p:cNvSpPr txBox="1"/>
          <p:nvPr/>
        </p:nvSpPr>
        <p:spPr>
          <a:xfrm>
            <a:off x="6546892" y="1672176"/>
            <a:ext cx="5629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 txBox="1"/>
          <p:nvPr/>
        </p:nvSpPr>
        <p:spPr>
          <a:xfrm>
            <a:off x="6546892" y="2331752"/>
            <a:ext cx="57419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9"/>
          <p:cNvSpPr txBox="1"/>
          <p:nvPr/>
        </p:nvSpPr>
        <p:spPr>
          <a:xfrm>
            <a:off x="6546892" y="2942610"/>
            <a:ext cx="5934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868C3-7853-4524-B04D-4B784DD0A336}"/>
              </a:ext>
            </a:extLst>
          </p:cNvPr>
          <p:cNvSpPr txBox="1"/>
          <p:nvPr/>
        </p:nvSpPr>
        <p:spPr>
          <a:xfrm>
            <a:off x="6345718" y="1862035"/>
            <a:ext cx="1589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2"/>
                </a:solidFill>
              </a:rPr>
              <a:t>65 млн. чел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EEE840-637C-4581-AC36-2F3BA7794978}"/>
              </a:ext>
            </a:extLst>
          </p:cNvPr>
          <p:cNvSpPr txBox="1"/>
          <p:nvPr/>
        </p:nvSpPr>
        <p:spPr>
          <a:xfrm>
            <a:off x="6345718" y="2555915"/>
            <a:ext cx="1589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2"/>
                </a:solidFill>
              </a:rPr>
              <a:t>39 млн. чел</a:t>
            </a:r>
          </a:p>
        </p:txBody>
      </p:sp>
      <p:sp>
        <p:nvSpPr>
          <p:cNvPr id="26" name="Google Shape;183;p39">
            <a:extLst>
              <a:ext uri="{FF2B5EF4-FFF2-40B4-BE49-F238E27FC236}">
                <a16:creationId xmlns:a16="http://schemas.microsoft.com/office/drawing/2014/main" id="{0CDD6FCD-F9D1-409E-B716-2F9BA1EA2D42}"/>
              </a:ext>
            </a:extLst>
          </p:cNvPr>
          <p:cNvSpPr/>
          <p:nvPr/>
        </p:nvSpPr>
        <p:spPr>
          <a:xfrm>
            <a:off x="6049046" y="3477513"/>
            <a:ext cx="1589212" cy="1411865"/>
          </a:xfrm>
          <a:prstGeom prst="ellipse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86;p39">
            <a:extLst>
              <a:ext uri="{FF2B5EF4-FFF2-40B4-BE49-F238E27FC236}">
                <a16:creationId xmlns:a16="http://schemas.microsoft.com/office/drawing/2014/main" id="{2D43C450-8218-4B59-B035-A97B21ED5375}"/>
              </a:ext>
            </a:extLst>
          </p:cNvPr>
          <p:cNvSpPr txBox="1"/>
          <p:nvPr/>
        </p:nvSpPr>
        <p:spPr>
          <a:xfrm>
            <a:off x="6254164" y="3530740"/>
            <a:ext cx="117888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100" dirty="0"/>
              <a:t>(Новосибирск)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8AEB42-392C-490E-9852-1DA873107F67}"/>
              </a:ext>
            </a:extLst>
          </p:cNvPr>
          <p:cNvSpPr txBox="1"/>
          <p:nvPr/>
        </p:nvSpPr>
        <p:spPr>
          <a:xfrm>
            <a:off x="6367676" y="3111915"/>
            <a:ext cx="1589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bg2"/>
                </a:solidFill>
              </a:rPr>
              <a:t>10 млн. чел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D80968-B0A6-4E05-879B-B74B4D2C7ACC}"/>
              </a:ext>
            </a:extLst>
          </p:cNvPr>
          <p:cNvSpPr txBox="1"/>
          <p:nvPr/>
        </p:nvSpPr>
        <p:spPr>
          <a:xfrm>
            <a:off x="6353597" y="3851611"/>
            <a:ext cx="1589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chemeClr val="bg2"/>
                </a:solidFill>
              </a:rPr>
              <a:t>1,05 млн. чел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77C1BB-2EF0-44E5-8588-86BA0697C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635" y="1114169"/>
            <a:ext cx="7000876" cy="3322449"/>
          </a:xfrm>
          <a:prstGeom prst="rect">
            <a:avLst/>
          </a:prstGeom>
        </p:spPr>
      </p:pic>
      <p:sp>
        <p:nvSpPr>
          <p:cNvPr id="194" name="Google Shape;194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40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01" name="Google Shape;201;p4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КОНКУРЕНТЫ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107FE8-C385-4721-815B-CB47102A2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1114169"/>
            <a:ext cx="7000875" cy="332244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41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43" name="Google Shape;243;p4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8" name="Google Shape;248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БИЗНЕС-МОДЕЛЬ</a:t>
            </a:r>
            <a:endParaRPr/>
          </a:p>
        </p:txBody>
      </p:sp>
      <p:pic>
        <p:nvPicPr>
          <p:cNvPr id="249" name="Google Shape;24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785" y="915026"/>
            <a:ext cx="6303830" cy="404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4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61" name="Google Shape;261;p4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4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4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4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" name="Google Shape;266;p4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ТЕКУЩИЕ РЕЗУЛЬТАТЫ</a:t>
            </a:r>
            <a:endParaRPr/>
          </a:p>
        </p:txBody>
      </p:sp>
      <p:sp>
        <p:nvSpPr>
          <p:cNvPr id="267" name="Google Shape;267;p42"/>
          <p:cNvSpPr txBox="1"/>
          <p:nvPr/>
        </p:nvSpPr>
        <p:spPr>
          <a:xfrm>
            <a:off x="644411" y="1406061"/>
            <a:ext cx="4171767" cy="2331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 период </a:t>
            </a:r>
            <a:r>
              <a:rPr lang="ru-RU" dirty="0">
                <a:solidFill>
                  <a:schemeClr val="dk2"/>
                </a:solidFill>
              </a:rPr>
              <a:t>текущего </a:t>
            </a:r>
            <a:r>
              <a:rPr lang="ru-RU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акселератора </a:t>
            </a:r>
            <a:r>
              <a:rPr lang="en-US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REACTOR:</a:t>
            </a:r>
            <a:endParaRPr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-RU" dirty="0">
                <a:solidFill>
                  <a:schemeClr val="dk2"/>
                </a:solidFill>
              </a:rPr>
              <a:t>Привлечение новых участников в команду</a:t>
            </a:r>
            <a:r>
              <a:rPr lang="ru" dirty="0">
                <a:solidFill>
                  <a:schemeClr val="dk2"/>
                </a:solidFill>
              </a:rPr>
              <a:t>;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dirty="0">
                <a:solidFill>
                  <a:schemeClr val="dk2"/>
                </a:solidFill>
              </a:rPr>
              <a:t>Проведено 23 проблемных интервью;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dirty="0">
                <a:solidFill>
                  <a:schemeClr val="dk2"/>
                </a:solidFill>
              </a:rPr>
              <a:t>Добавление новых маршрутов;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dirty="0">
                <a:solidFill>
                  <a:schemeClr val="dk2"/>
                </a:solidFill>
              </a:rPr>
              <a:t>Принято решение о добавлении новых функций (на основании проблемных интервью).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2DE937-0AA7-4A16-8592-91759346F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617" y="905454"/>
            <a:ext cx="3332589" cy="33325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4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79" name="Google Shape;279;p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" name="Google Shape;284;p43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КОМАНДА</a:t>
            </a:r>
            <a:endParaRPr/>
          </a:p>
        </p:txBody>
      </p:sp>
      <p:sp>
        <p:nvSpPr>
          <p:cNvPr id="285" name="Google Shape;285;p43"/>
          <p:cNvSpPr txBox="1"/>
          <p:nvPr/>
        </p:nvSpPr>
        <p:spPr>
          <a:xfrm>
            <a:off x="1825451" y="1281729"/>
            <a:ext cx="26592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rgbClr val="1B1B1B"/>
                </a:solidFill>
              </a:rPr>
              <a:t>CEO, CTO</a:t>
            </a:r>
            <a:r>
              <a:rPr lang="ru" sz="12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" sz="1200" dirty="0">
                <a:solidFill>
                  <a:srgbClr val="1B1B1B"/>
                </a:solidFill>
              </a:rPr>
              <a:t>Демина Диана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dirty="0">
                <a:solidFill>
                  <a:schemeClr val="dk2"/>
                </a:solidFill>
              </a:rPr>
              <a:t>Разработка на C++, Java, Python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dirty="0">
                <a:solidFill>
                  <a:schemeClr val="dk2"/>
                </a:solidFill>
              </a:rPr>
              <a:t>Системное программирование;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43"/>
          <p:cNvPicPr preferRelativeResize="0"/>
          <p:nvPr/>
        </p:nvPicPr>
        <p:blipFill rotWithShape="1">
          <a:blip r:embed="rId3">
            <a:alphaModFix/>
          </a:blip>
          <a:srcRect t="6062" b="6071"/>
          <a:stretch/>
        </p:blipFill>
        <p:spPr>
          <a:xfrm>
            <a:off x="445785" y="1281729"/>
            <a:ext cx="1317608" cy="133981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88" name="Google Shape;288;p43"/>
          <p:cNvPicPr preferRelativeResize="0"/>
          <p:nvPr/>
        </p:nvPicPr>
        <p:blipFill rotWithShape="1">
          <a:blip r:embed="rId4">
            <a:alphaModFix/>
          </a:blip>
          <a:srcRect l="1569" r="1578"/>
          <a:stretch/>
        </p:blipFill>
        <p:spPr>
          <a:xfrm>
            <a:off x="4574665" y="2221291"/>
            <a:ext cx="1317609" cy="12902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89" name="Google Shape;289;p43"/>
          <p:cNvPicPr preferRelativeResize="0"/>
          <p:nvPr/>
        </p:nvPicPr>
        <p:blipFill rotWithShape="1">
          <a:blip r:embed="rId4">
            <a:alphaModFix/>
          </a:blip>
          <a:srcRect l="1578" r="1569"/>
          <a:stretch/>
        </p:blipFill>
        <p:spPr>
          <a:xfrm>
            <a:off x="4572000" y="860036"/>
            <a:ext cx="1293032" cy="12902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90" name="Google Shape;290;p43"/>
          <p:cNvSpPr txBox="1"/>
          <p:nvPr/>
        </p:nvSpPr>
        <p:spPr>
          <a:xfrm>
            <a:off x="5929124" y="865102"/>
            <a:ext cx="2659200" cy="1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B1B1B"/>
                </a:solidFill>
              </a:rPr>
              <a:t>Модератор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>
                <a:solidFill>
                  <a:schemeClr val="dk2"/>
                </a:solidFill>
              </a:rPr>
              <a:t>Проверка достоверности нового контента; </a:t>
            </a:r>
            <a:endParaRPr sz="1200">
              <a:solidFill>
                <a:schemeClr val="dk2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>
                <a:solidFill>
                  <a:schemeClr val="dk2"/>
                </a:solidFill>
              </a:rPr>
              <a:t>Приведение контента к единому шаблону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3"/>
          <p:cNvSpPr txBox="1"/>
          <p:nvPr/>
        </p:nvSpPr>
        <p:spPr>
          <a:xfrm>
            <a:off x="5936034" y="2426463"/>
            <a:ext cx="26592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B1B1B"/>
                </a:solidFill>
              </a:rPr>
              <a:t>UI/UX-дизайнер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>
                <a:solidFill>
                  <a:schemeClr val="dk2"/>
                </a:solidFill>
              </a:rPr>
              <a:t>Прототипирование;</a:t>
            </a:r>
            <a:endParaRPr sz="1200">
              <a:solidFill>
                <a:schemeClr val="dk2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</a:pPr>
            <a:r>
              <a:rPr lang="ru" sz="1200">
                <a:solidFill>
                  <a:schemeClr val="dk2"/>
                </a:solidFill>
              </a:rPr>
              <a:t>Разработка макета интерфейса;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92" name="Google Shape;292;p43"/>
          <p:cNvSpPr txBox="1"/>
          <p:nvPr/>
        </p:nvSpPr>
        <p:spPr>
          <a:xfrm>
            <a:off x="5936034" y="3626873"/>
            <a:ext cx="2659200" cy="117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rgbClr val="1B1B1B"/>
                </a:solidFill>
              </a:rPr>
              <a:t>Маркетолог </a:t>
            </a:r>
            <a:r>
              <a:rPr lang="ru" sz="12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dirty="0"/>
              <a:t>Анализ рынка;</a:t>
            </a:r>
            <a:br>
              <a:rPr lang="ru" sz="1200" dirty="0"/>
            </a:br>
            <a:r>
              <a:rPr lang="ru" sz="1200" dirty="0"/>
              <a:t>Разработка стратегии продвижения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87;p43">
            <a:extLst>
              <a:ext uri="{FF2B5EF4-FFF2-40B4-BE49-F238E27FC236}">
                <a16:creationId xmlns:a16="http://schemas.microsoft.com/office/drawing/2014/main" id="{FB299F37-0F37-407B-9567-0DBBAF84859F}"/>
              </a:ext>
            </a:extLst>
          </p:cNvPr>
          <p:cNvPicPr preferRelativeResize="0"/>
          <p:nvPr/>
        </p:nvPicPr>
        <p:blipFill rotWithShape="1">
          <a:blip r:embed="rId5"/>
          <a:srcRect l="829" r="829"/>
          <a:stretch/>
        </p:blipFill>
        <p:spPr>
          <a:xfrm>
            <a:off x="445784" y="2733000"/>
            <a:ext cx="1317609" cy="133981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4" name="Google Shape;292;p43">
            <a:extLst>
              <a:ext uri="{FF2B5EF4-FFF2-40B4-BE49-F238E27FC236}">
                <a16:creationId xmlns:a16="http://schemas.microsoft.com/office/drawing/2014/main" id="{4F92D4DC-07ED-4259-8FA3-5DED7AF2654D}"/>
              </a:ext>
            </a:extLst>
          </p:cNvPr>
          <p:cNvSpPr txBox="1"/>
          <p:nvPr/>
        </p:nvSpPr>
        <p:spPr>
          <a:xfrm>
            <a:off x="1976046" y="2571750"/>
            <a:ext cx="26592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rgbClr val="1B1B1B"/>
                </a:solidFill>
              </a:rPr>
              <a:t>СММ-специалист </a:t>
            </a:r>
            <a:r>
              <a:rPr lang="ru" sz="12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 err="1">
                <a:solidFill>
                  <a:srgbClr val="1B1B1B"/>
                </a:solidFill>
              </a:rPr>
              <a:t>Беккужин</a:t>
            </a:r>
            <a:r>
              <a:rPr lang="ru-RU" sz="1200" dirty="0">
                <a:solidFill>
                  <a:srgbClr val="1B1B1B"/>
                </a:solidFill>
              </a:rPr>
              <a:t> </a:t>
            </a:r>
            <a:r>
              <a:rPr lang="ru-RU" sz="1200" dirty="0" err="1">
                <a:solidFill>
                  <a:srgbClr val="1B1B1B"/>
                </a:solidFill>
              </a:rPr>
              <a:t>Ельхан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sz="1200" dirty="0"/>
              <a:t>Продвижение проекта в медиапространстве;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endParaRPr lang="ru" sz="12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2D7343-1240-4A56-9951-1EC017AA5337}"/>
              </a:ext>
            </a:extLst>
          </p:cNvPr>
          <p:cNvSpPr txBox="1"/>
          <p:nvPr/>
        </p:nvSpPr>
        <p:spPr>
          <a:xfrm>
            <a:off x="5352131" y="426732"/>
            <a:ext cx="2659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ОТКРЫТЫ ВАКАНСИИ:</a:t>
            </a:r>
          </a:p>
        </p:txBody>
      </p:sp>
      <p:pic>
        <p:nvPicPr>
          <p:cNvPr id="26" name="Google Shape;288;p43">
            <a:extLst>
              <a:ext uri="{FF2B5EF4-FFF2-40B4-BE49-F238E27FC236}">
                <a16:creationId xmlns:a16="http://schemas.microsoft.com/office/drawing/2014/main" id="{858AC7FF-DA33-4216-A0EE-08C88044DA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569" r="1578"/>
          <a:stretch/>
        </p:blipFill>
        <p:spPr>
          <a:xfrm>
            <a:off x="4572000" y="3561157"/>
            <a:ext cx="1317609" cy="12902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3" name="Google Shape;303;p4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04" name="Google Shape;304;p4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" name="Google Shape;309;p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ПЛАНЫ</a:t>
            </a:r>
            <a:endParaRPr/>
          </a:p>
        </p:txBody>
      </p:sp>
      <p:pic>
        <p:nvPicPr>
          <p:cNvPr id="310" name="Google Shape;3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08250"/>
            <a:ext cx="8788173" cy="15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1" name="Google Shape;321;p45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22" name="Google Shape;322;p4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7" name="Google Shape;327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ТЕКУЩИЙ ЗАПРОС</a:t>
            </a:r>
            <a:endParaRPr/>
          </a:p>
        </p:txBody>
      </p:sp>
      <p:sp>
        <p:nvSpPr>
          <p:cNvPr id="328" name="Google Shape;328;p45"/>
          <p:cNvSpPr txBox="1"/>
          <p:nvPr/>
        </p:nvSpPr>
        <p:spPr>
          <a:xfrm>
            <a:off x="401716" y="1318419"/>
            <a:ext cx="4658480" cy="2239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dirty="0"/>
              <a:t>Расширение команды (модератор, дизайнер интерфейса);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Char char="•"/>
            </a:pPr>
            <a:r>
              <a:rPr lang="ru" dirty="0"/>
              <a:t>Сбор данных для новых маршрутов с помощью студенческого сообщества.</a:t>
            </a:r>
            <a:endParaRPr dirty="0"/>
          </a:p>
          <a:p>
            <a:pPr marL="3429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endParaRPr dirty="0"/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/>
          <p:nvPr/>
        </p:nvSpPr>
        <p:spPr>
          <a:xfrm>
            <a:off x="391200" y="1545878"/>
            <a:ext cx="46557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700"/>
              <a:buFont typeface="Raleway"/>
              <a:buNone/>
            </a:pPr>
            <a:r>
              <a:rPr lang="ru" sz="2400" dirty="0">
                <a:solidFill>
                  <a:schemeClr val="dk1"/>
                </a:solidFill>
              </a:rPr>
              <a:t>UGOLKI</a:t>
            </a:r>
            <a:endParaRPr sz="2400" b="0" i="0" u="none" strike="noStrike" cap="none" dirty="0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46"/>
          <p:cNvSpPr txBox="1"/>
          <p:nvPr/>
        </p:nvSpPr>
        <p:spPr>
          <a:xfrm>
            <a:off x="391200" y="2048545"/>
            <a:ext cx="41808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None/>
            </a:pPr>
            <a:r>
              <a:rPr lang="ru" dirty="0">
                <a:solidFill>
                  <a:schemeClr val="dk2"/>
                </a:solidFill>
              </a:rPr>
              <a:t>Демина Диана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None/>
            </a:pPr>
            <a:r>
              <a:rPr lang="ru" dirty="0">
                <a:solidFill>
                  <a:schemeClr val="dk2"/>
                </a:solidFill>
              </a:rPr>
              <a:t>АВТФ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None/>
            </a:pPr>
            <a:r>
              <a:rPr lang="ru" dirty="0">
                <a:solidFill>
                  <a:schemeClr val="dk2"/>
                </a:solidFill>
              </a:rPr>
              <a:t>Управление в технических системах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aleway"/>
              <a:buNone/>
            </a:pPr>
            <a:r>
              <a:rPr lang="ru" dirty="0">
                <a:solidFill>
                  <a:schemeClr val="dk2"/>
                </a:solidFill>
              </a:rPr>
              <a:t>3 курс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4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6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6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1"/>
          <a:stretch/>
        </p:blipFill>
        <p:spPr>
          <a:xfrm>
            <a:off x="5224422" y="564453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6"/>
          <p:cNvSpPr txBox="1"/>
          <p:nvPr/>
        </p:nvSpPr>
        <p:spPr>
          <a:xfrm>
            <a:off x="39704" y="864977"/>
            <a:ext cx="51656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 ЗА ВНИМАНИЕ!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D42C03-8494-4848-A092-A4D556F0EF12}"/>
              </a:ext>
            </a:extLst>
          </p:cNvPr>
          <p:cNvSpPr txBox="1"/>
          <p:nvPr/>
        </p:nvSpPr>
        <p:spPr>
          <a:xfrm>
            <a:off x="2710355" y="3027087"/>
            <a:ext cx="4638310" cy="85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lvl="0" indent="-203200">
              <a:lnSpc>
                <a:spcPct val="115000"/>
              </a:lnSpc>
              <a:buSzPts val="1400"/>
            </a:pPr>
            <a:r>
              <a:rPr lang="en-US" sz="1100" dirty="0">
                <a:solidFill>
                  <a:srgbClr val="132C40"/>
                </a:solidFill>
              </a:rPr>
              <a:t>email:</a:t>
            </a:r>
          </a:p>
          <a:p>
            <a:pPr marL="406400" lvl="0" indent="-203200">
              <a:lnSpc>
                <a:spcPct val="115000"/>
              </a:lnSpc>
              <a:buSzPts val="1400"/>
            </a:pPr>
            <a:r>
              <a:rPr lang="en-US" sz="1100" dirty="0">
                <a:solidFill>
                  <a:srgbClr val="132C40"/>
                </a:solidFill>
                <a:hlinkClick r:id="rId6"/>
              </a:rPr>
              <a:t>dianadem041@gmail.com</a:t>
            </a:r>
            <a:endParaRPr lang="en-US" sz="1100" dirty="0">
              <a:solidFill>
                <a:srgbClr val="132C40"/>
              </a:solidFill>
            </a:endParaRPr>
          </a:p>
          <a:p>
            <a:pPr marL="406400" lvl="0" indent="-203200">
              <a:lnSpc>
                <a:spcPct val="115000"/>
              </a:lnSpc>
              <a:buSzPts val="1400"/>
            </a:pPr>
            <a:r>
              <a:rPr lang="ru-RU" sz="1100" dirty="0">
                <a:solidFill>
                  <a:srgbClr val="132C40"/>
                </a:solidFill>
              </a:rPr>
              <a:t>Тел.: </a:t>
            </a:r>
          </a:p>
          <a:p>
            <a:pPr marL="406400" lvl="0" indent="-203200">
              <a:lnSpc>
                <a:spcPct val="115000"/>
              </a:lnSpc>
              <a:buSzPts val="1400"/>
            </a:pPr>
            <a:r>
              <a:rPr lang="ru-RU" sz="1100" dirty="0">
                <a:solidFill>
                  <a:srgbClr val="132C40"/>
                </a:solidFill>
              </a:rPr>
              <a:t>89245678570</a:t>
            </a:r>
            <a:endParaRPr lang="en-US" sz="1100" dirty="0">
              <a:solidFill>
                <a:srgbClr val="132C4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460B71-1932-4E68-BCED-00EA3D68E9E1}"/>
              </a:ext>
            </a:extLst>
          </p:cNvPr>
          <p:cNvSpPr txBox="1"/>
          <p:nvPr/>
        </p:nvSpPr>
        <p:spPr>
          <a:xfrm>
            <a:off x="391200" y="3027087"/>
            <a:ext cx="46383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Telegram: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11B905-2E8B-4333-B490-B5D3DB401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04" y="3257617"/>
            <a:ext cx="1745909" cy="17710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9" name="Google Shape;359;p4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60" name="Google Shape;360;p4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5" name="Google Shape;365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dirty="0"/>
              <a:t>ПРОТОТИП</a:t>
            </a:r>
            <a:endParaRPr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0343E7F-FD4A-4FF0-BAA9-B65F222120EC}"/>
              </a:ext>
            </a:extLst>
          </p:cNvPr>
          <p:cNvGrpSpPr/>
          <p:nvPr/>
        </p:nvGrpSpPr>
        <p:grpSpPr>
          <a:xfrm>
            <a:off x="5643325" y="1024586"/>
            <a:ext cx="4071562" cy="5903249"/>
            <a:chOff x="7687605" y="1538332"/>
            <a:chExt cx="4579884" cy="7089278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3B5159C-AB67-4ADE-AAF5-EA9F762CC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585" t="9135" r="38176" b="1317"/>
            <a:stretch/>
          </p:blipFill>
          <p:spPr>
            <a:xfrm>
              <a:off x="8450261" y="1900156"/>
              <a:ext cx="3084515" cy="6727454"/>
            </a:xfrm>
            <a:prstGeom prst="rect">
              <a:avLst/>
            </a:prstGeom>
          </p:spPr>
        </p:pic>
        <p:pic>
          <p:nvPicPr>
            <p:cNvPr id="18" name="Picture 2" descr="Пнг Экран телефона 31 фото">
              <a:extLst>
                <a:ext uri="{FF2B5EF4-FFF2-40B4-BE49-F238E27FC236}">
                  <a16:creationId xmlns:a16="http://schemas.microsoft.com/office/drawing/2014/main" id="{BAEBA58D-BD26-4EC0-BA31-5BC7AEA86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7605" y="1538332"/>
              <a:ext cx="457988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AEAF874-5BE2-4A1E-9F3D-BCDA55DB8539}"/>
              </a:ext>
            </a:extLst>
          </p:cNvPr>
          <p:cNvGrpSpPr/>
          <p:nvPr/>
        </p:nvGrpSpPr>
        <p:grpSpPr>
          <a:xfrm>
            <a:off x="2498470" y="1004872"/>
            <a:ext cx="4071562" cy="5903249"/>
            <a:chOff x="-152842" y="1512034"/>
            <a:chExt cx="4579884" cy="6858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09EDF91-6CA0-445C-A684-D3E3C914E8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678"/>
            <a:stretch/>
          </p:blipFill>
          <p:spPr>
            <a:xfrm>
              <a:off x="676656" y="1837190"/>
              <a:ext cx="2919274" cy="5334257"/>
            </a:xfrm>
            <a:prstGeom prst="rect">
              <a:avLst/>
            </a:prstGeom>
          </p:spPr>
        </p:pic>
        <p:pic>
          <p:nvPicPr>
            <p:cNvPr id="21" name="Picture 2" descr="Пнг Экран телефона 31 фото">
              <a:extLst>
                <a:ext uri="{FF2B5EF4-FFF2-40B4-BE49-F238E27FC236}">
                  <a16:creationId xmlns:a16="http://schemas.microsoft.com/office/drawing/2014/main" id="{CB8A7215-E6BA-4179-ABCE-F32F288A83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842" y="1512034"/>
              <a:ext cx="457988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1984F26-0973-4F98-A89D-AA6B82DC6917}"/>
              </a:ext>
            </a:extLst>
          </p:cNvPr>
          <p:cNvGrpSpPr/>
          <p:nvPr/>
        </p:nvGrpSpPr>
        <p:grpSpPr>
          <a:xfrm>
            <a:off x="-589789" y="1044300"/>
            <a:ext cx="4071562" cy="5903249"/>
            <a:chOff x="3767382" y="1538332"/>
            <a:chExt cx="4579884" cy="6858000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8B18515-5023-4507-8853-E4B073E242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859"/>
            <a:stretch/>
          </p:blipFill>
          <p:spPr>
            <a:xfrm>
              <a:off x="4560848" y="1837190"/>
              <a:ext cx="2976352" cy="5020809"/>
            </a:xfrm>
            <a:prstGeom prst="rect">
              <a:avLst/>
            </a:prstGeom>
          </p:spPr>
        </p:pic>
        <p:pic>
          <p:nvPicPr>
            <p:cNvPr id="24" name="Picture 2" descr="Пнг Экран телефона 31 фото">
              <a:extLst>
                <a:ext uri="{FF2B5EF4-FFF2-40B4-BE49-F238E27FC236}">
                  <a16:creationId xmlns:a16="http://schemas.microsoft.com/office/drawing/2014/main" id="{3A8D8A8D-B2D8-4ACD-BD2B-75BD73DD4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7382" y="1538332"/>
              <a:ext cx="457988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956374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9" name="Google Shape;359;p4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60" name="Google Shape;360;p4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5" name="Google Shape;365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-RU" dirty="0"/>
              <a:t>ПРОТОТИП</a:t>
            </a:r>
            <a:endParaRPr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6C4F30D-544D-4188-8AD3-223D06C47D44}"/>
              </a:ext>
            </a:extLst>
          </p:cNvPr>
          <p:cNvGrpSpPr/>
          <p:nvPr/>
        </p:nvGrpSpPr>
        <p:grpSpPr>
          <a:xfrm>
            <a:off x="198316" y="1037427"/>
            <a:ext cx="4579884" cy="6858000"/>
            <a:chOff x="-152842" y="1512034"/>
            <a:chExt cx="4579884" cy="6858000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273936C-00B5-4585-B38A-5936A273F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892"/>
            <a:stretch/>
          </p:blipFill>
          <p:spPr>
            <a:xfrm>
              <a:off x="656842" y="1837190"/>
              <a:ext cx="2976734" cy="5020810"/>
            </a:xfrm>
            <a:prstGeom prst="rect">
              <a:avLst/>
            </a:prstGeom>
          </p:spPr>
        </p:pic>
        <p:pic>
          <p:nvPicPr>
            <p:cNvPr id="27" name="Picture 2" descr="Пнг Экран телефона 31 фото">
              <a:extLst>
                <a:ext uri="{FF2B5EF4-FFF2-40B4-BE49-F238E27FC236}">
                  <a16:creationId xmlns:a16="http://schemas.microsoft.com/office/drawing/2014/main" id="{2EAFF7D8-8BBA-4D1D-BB4D-E476470A7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842" y="1512034"/>
              <a:ext cx="457988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747CEE5-B6E0-42CC-B2D3-45A1C671FA26}"/>
              </a:ext>
            </a:extLst>
          </p:cNvPr>
          <p:cNvGrpSpPr/>
          <p:nvPr/>
        </p:nvGrpSpPr>
        <p:grpSpPr>
          <a:xfrm>
            <a:off x="4208267" y="1037427"/>
            <a:ext cx="4579884" cy="6858000"/>
            <a:chOff x="3767382" y="1538332"/>
            <a:chExt cx="4579884" cy="6858000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BC40CFC5-BBF9-4770-9596-B2BFCC5708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608" r="23050" b="129"/>
            <a:stretch/>
          </p:blipFill>
          <p:spPr>
            <a:xfrm>
              <a:off x="4583971" y="1837190"/>
              <a:ext cx="2939094" cy="6260284"/>
            </a:xfrm>
            <a:prstGeom prst="rect">
              <a:avLst/>
            </a:prstGeom>
          </p:spPr>
        </p:pic>
        <p:pic>
          <p:nvPicPr>
            <p:cNvPr id="30" name="Picture 2" descr="Пнг Экран телефона 31 фото">
              <a:extLst>
                <a:ext uri="{FF2B5EF4-FFF2-40B4-BE49-F238E27FC236}">
                  <a16:creationId xmlns:a16="http://schemas.microsoft.com/office/drawing/2014/main" id="{121DBF32-36FA-4485-9EDB-AC22A9014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7382" y="1538332"/>
              <a:ext cx="457988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185162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304" y="0"/>
            <a:ext cx="9156305" cy="5150422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9"/>
          <p:cNvSpPr txBox="1"/>
          <p:nvPr/>
        </p:nvSpPr>
        <p:spPr>
          <a:xfrm>
            <a:off x="413647" y="410743"/>
            <a:ext cx="4889201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" sz="3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ПИКТОГРАММЫ</a:t>
            </a:r>
            <a:endParaRPr sz="36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9"/>
          <p:cNvSpPr txBox="1"/>
          <p:nvPr/>
        </p:nvSpPr>
        <p:spPr>
          <a:xfrm>
            <a:off x="953500" y="0"/>
            <a:ext cx="24039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9"/>
          <p:cNvSpPr txBox="1"/>
          <p:nvPr/>
        </p:nvSpPr>
        <p:spPr>
          <a:xfrm>
            <a:off x="2476188" y="2436061"/>
            <a:ext cx="4997345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4951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190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296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765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13609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8158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316156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7722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85518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99347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482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60410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510842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94563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449563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994029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15509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38283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617541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53496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21474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956512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61001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8441700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9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946638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9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7609677" y="4422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5114951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9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4283263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9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3451575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619887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2619887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956512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24824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9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6778326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9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8441699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9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8441699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9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7610014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9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5946638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9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778326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9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21474" y="350609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9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1788200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9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1788200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9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3451575" y="171492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9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4283263" y="2601497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0"/>
          <p:cNvSpPr/>
          <p:nvPr/>
        </p:nvSpPr>
        <p:spPr>
          <a:xfrm>
            <a:off x="3515341" y="2116969"/>
            <a:ext cx="5628659" cy="1108157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50"/>
          <p:cNvSpPr/>
          <p:nvPr/>
        </p:nvSpPr>
        <p:spPr>
          <a:xfrm>
            <a:off x="5632797" y="3218763"/>
            <a:ext cx="3511204" cy="1926856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50"/>
          <p:cNvSpPr txBox="1"/>
          <p:nvPr/>
        </p:nvSpPr>
        <p:spPr>
          <a:xfrm>
            <a:off x="5771609" y="3295576"/>
            <a:ext cx="1381436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#FCAF17</a:t>
            </a: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50"/>
          <p:cNvSpPr/>
          <p:nvPr/>
        </p:nvSpPr>
        <p:spPr>
          <a:xfrm>
            <a:off x="-12801" y="0"/>
            <a:ext cx="3541982" cy="32206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50"/>
          <p:cNvSpPr/>
          <p:nvPr/>
        </p:nvSpPr>
        <p:spPr>
          <a:xfrm>
            <a:off x="3529181" y="0"/>
            <a:ext cx="3542630" cy="2168286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50"/>
          <p:cNvSpPr/>
          <p:nvPr/>
        </p:nvSpPr>
        <p:spPr>
          <a:xfrm>
            <a:off x="-3394" y="3216646"/>
            <a:ext cx="5636191" cy="192685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50"/>
          <p:cNvSpPr txBox="1"/>
          <p:nvPr/>
        </p:nvSpPr>
        <p:spPr>
          <a:xfrm>
            <a:off x="83114" y="3305102"/>
            <a:ext cx="2187509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#B5D8E1</a:t>
            </a:r>
            <a:br>
              <a:rPr lang="ru" sz="135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50"/>
          <p:cNvSpPr txBox="1"/>
          <p:nvPr/>
        </p:nvSpPr>
        <p:spPr>
          <a:xfrm>
            <a:off x="3617200" y="91502"/>
            <a:ext cx="1217771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#8F00FF</a:t>
            </a: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50"/>
          <p:cNvSpPr/>
          <p:nvPr/>
        </p:nvSpPr>
        <p:spPr>
          <a:xfrm>
            <a:off x="7068535" y="1132782"/>
            <a:ext cx="2075465" cy="103326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50"/>
          <p:cNvSpPr txBox="1"/>
          <p:nvPr/>
        </p:nvSpPr>
        <p:spPr>
          <a:xfrm>
            <a:off x="73527" y="91502"/>
            <a:ext cx="1381435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#FBB3C1</a:t>
            </a: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50"/>
          <p:cNvSpPr txBox="1"/>
          <p:nvPr/>
        </p:nvSpPr>
        <p:spPr>
          <a:xfrm>
            <a:off x="7175277" y="1231657"/>
            <a:ext cx="1381436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#1B1B1B</a:t>
            </a: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50"/>
          <p:cNvSpPr txBox="1"/>
          <p:nvPr/>
        </p:nvSpPr>
        <p:spPr>
          <a:xfrm>
            <a:off x="3617200" y="2237293"/>
            <a:ext cx="1217771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#FD493D</a:t>
            </a: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50"/>
          <p:cNvSpPr txBox="1"/>
          <p:nvPr/>
        </p:nvSpPr>
        <p:spPr>
          <a:xfrm>
            <a:off x="7184802" y="97217"/>
            <a:ext cx="1575602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ru"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#FFFFFF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50"/>
          <p:cNvSpPr txBox="1"/>
          <p:nvPr/>
        </p:nvSpPr>
        <p:spPr>
          <a:xfrm>
            <a:off x="429786" y="1857649"/>
            <a:ext cx="2946324" cy="122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r>
              <a:rPr lang="ru" sz="3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ОСНОВНЫЕ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r>
              <a:rPr lang="ru" sz="3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ЦВЕТА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533</Words>
  <Application>Microsoft Office PowerPoint</Application>
  <PresentationFormat>Экран (16:9)</PresentationFormat>
  <Paragraphs>117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Raleway SemiBold</vt:lpstr>
      <vt:lpstr>Raleway</vt:lpstr>
      <vt:lpstr>Arial</vt:lpstr>
      <vt:lpstr>Helvetica Neue</vt:lpstr>
      <vt:lpstr>Calibri</vt:lpstr>
      <vt:lpstr>Simple Light</vt:lpstr>
      <vt:lpstr>UGOLKI</vt:lpstr>
      <vt:lpstr>Презентация PowerPoint</vt:lpstr>
      <vt:lpstr>ПРОБЛЕМА</vt:lpstr>
      <vt:lpstr>ЦЕЛЕВАЯ АУДИТОРИЯ</vt:lpstr>
      <vt:lpstr>ПРОДУКТ</vt:lpstr>
      <vt:lpstr>ЦЕННОСТЬ ПРОДУКТА</vt:lpstr>
      <vt:lpstr>РЫНОК</vt:lpstr>
      <vt:lpstr>КОНКУРЕНТЫ</vt:lpstr>
      <vt:lpstr>БИЗНЕС-МОДЕЛЬ</vt:lpstr>
      <vt:lpstr>ТЕКУЩИЕ РЕЗУЛЬТАТЫ</vt:lpstr>
      <vt:lpstr>КОМАНДА</vt:lpstr>
      <vt:lpstr>ПЛАНЫ</vt:lpstr>
      <vt:lpstr>ТЕКУЩИЙ ЗАПРОС</vt:lpstr>
      <vt:lpstr>Презентация PowerPoint</vt:lpstr>
      <vt:lpstr>ПРОТОТИП</vt:lpstr>
      <vt:lpstr>ПРОТОТИП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UGOLKI</dc:title>
  <dc:creator>Александр Смирнов</dc:creator>
  <cp:lastModifiedBy>Диана</cp:lastModifiedBy>
  <cp:revision>67</cp:revision>
  <dcterms:modified xsi:type="dcterms:W3CDTF">2024-11-28T13:09:25Z</dcterms:modified>
</cp:coreProperties>
</file>