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Анохин" initials="ЕА" lastIdx="1" clrIdx="0">
    <p:extLst>
      <p:ext uri="{19B8F6BF-5375-455C-9EA6-DF929625EA0E}">
        <p15:presenceInfo xmlns:p15="http://schemas.microsoft.com/office/powerpoint/2012/main" userId="f41f8918c329c0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7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46994" y="5191118"/>
            <a:ext cx="8607425" cy="92441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 err="1">
                <a:solidFill>
                  <a:srgbClr val="8F00FF"/>
                </a:solidFill>
                <a:latin typeface="Trebuchet MS"/>
                <a:cs typeface="Trebuchet MS"/>
              </a:rPr>
              <a:t>ГидМастер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43819" y="7067470"/>
            <a:ext cx="8610600" cy="3458442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Trebuchet MS" panose="020B0603020202020204" pitchFamily="34" charset="0"/>
                <a:cs typeface="Microsoft Sans Serif"/>
              </a:rPr>
              <a:t>Анохин Егор Сергеевич: +79397000532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Trebuchet MS" panose="020B0603020202020204" pitchFamily="34" charset="0"/>
                <a:cs typeface="Microsoft Sans Serif"/>
              </a:rPr>
              <a:t>Гафарова Олеся Александровна: +79276114615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Trebuchet MS" panose="020B0603020202020204" pitchFamily="34" charset="0"/>
                <a:cs typeface="Microsoft Sans Serif"/>
              </a:rPr>
              <a:t>Егорычева Лила Александровна: +79397108801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Trebuchet MS" panose="020B0603020202020204" pitchFamily="34" charset="0"/>
                <a:cs typeface="Microsoft Sans Serif"/>
              </a:rPr>
              <a:t>СГЭУ</a:t>
            </a:r>
            <a:endParaRPr sz="3650" dirty="0">
              <a:latin typeface="Trebuchet MS" panose="020B0603020202020204" pitchFamily="34" charset="0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5893619" y="255105"/>
            <a:ext cx="2095668" cy="174327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297727-FA87-42E5-8783-6BC6CC03EC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4"/>
          <a:stretch/>
        </p:blipFill>
        <p:spPr>
          <a:xfrm>
            <a:off x="8223250" y="211559"/>
            <a:ext cx="3889976" cy="17432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083796" y="533480"/>
            <a:ext cx="2659531" cy="10186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C7E4AC8-4721-45C6-BA1D-D6F185773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73769"/>
          <a:stretch/>
        </p:blipFill>
        <p:spPr bwMode="auto">
          <a:xfrm>
            <a:off x="146050" y="171171"/>
            <a:ext cx="2964331" cy="174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7" y="4212746"/>
            <a:ext cx="1005205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spc="-20" dirty="0">
                <a:latin typeface="Trebuchet MS" panose="020B0603020202020204" pitchFamily="34" charset="0"/>
                <a:cs typeface="Microsoft Sans Serif"/>
              </a:rPr>
              <a:t>Планы по направлениям: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spc="-20" dirty="0">
                <a:latin typeface="Trebuchet MS" panose="020B0603020202020204" pitchFamily="34" charset="0"/>
                <a:cs typeface="Microsoft Sans Serif"/>
              </a:rPr>
              <a:t>Определение функционала приложения;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spc="-20" dirty="0">
                <a:latin typeface="Trebuchet MS" panose="020B0603020202020204" pitchFamily="34" charset="0"/>
                <a:cs typeface="Microsoft Sans Serif"/>
              </a:rPr>
              <a:t>Составление ТЗ;</a:t>
            </a:r>
          </a:p>
          <a:p>
            <a:pPr marL="457200" indent="-457200">
              <a:buFontTx/>
              <a:buChar char="-"/>
              <a:defRPr/>
            </a:pPr>
            <a:r>
              <a:rPr lang="ru-RU" sz="3200" spc="-20" dirty="0">
                <a:latin typeface="Trebuchet MS" panose="020B0603020202020204" pitchFamily="34" charset="0"/>
                <a:cs typeface="Microsoft Sans Serif"/>
              </a:rPr>
              <a:t>Разработка прототипа</a:t>
            </a:r>
          </a:p>
          <a:p>
            <a:pPr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7448" y="4223514"/>
            <a:ext cx="10053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Проекту нуждается в финансировании, отсутствует команда разработчиков с опытом в мобильных AI-приложениях и необходима внешняя экспертиза для точной оценки рисков и сроков.</a:t>
            </a:r>
            <a:endParaRPr lang="ru-RU" sz="3600" spc="-20" dirty="0">
              <a:solidFill>
                <a:schemeClr val="tx1"/>
              </a:solidFill>
              <a:latin typeface="Trebuchet MS" panose="020B0603020202020204" pitchFamily="34" charset="0"/>
              <a:cs typeface="Microsoft Sans Serif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479358" y="2654279"/>
            <a:ext cx="1840865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rebuchet MS" pitchFamily="34" charset="0"/>
              </a:rPr>
              <a:t>Гиды-экскурсоводы тратят много времени на поиск и сбор материалов из открытых источников, чтобы создать увлекательный </a:t>
            </a:r>
            <a:r>
              <a:rPr lang="ru-RU" sz="2800" dirty="0" err="1">
                <a:latin typeface="Trebuchet MS" pitchFamily="34" charset="0"/>
              </a:rPr>
              <a:t>контент</a:t>
            </a:r>
            <a:r>
              <a:rPr lang="ru-RU" sz="2800" dirty="0">
                <a:latin typeface="Trebuchet MS" pitchFamily="34" charset="0"/>
              </a:rPr>
              <a:t> для интерактивных туров. </a:t>
            </a:r>
          </a:p>
          <a:p>
            <a:pPr>
              <a:defRPr/>
            </a:pPr>
            <a:r>
              <a:rPr lang="ru-RU" sz="2800" dirty="0">
                <a:latin typeface="Trebuchet MS" pitchFamily="34" charset="0"/>
              </a:rPr>
              <a:t>Сбор данных занимает часы: источники разрозненны, информация не всегда точна и требует ручной обработки в единый файл.</a:t>
            </a:r>
          </a:p>
          <a:p>
            <a:pPr>
              <a:defRPr/>
            </a:pPr>
            <a:endParaRPr lang="ru-RU" sz="2800" dirty="0">
              <a:latin typeface="Trebuchet MS" pitchFamily="34" charset="0"/>
            </a:endParaRPr>
          </a:p>
          <a:p>
            <a:pPr>
              <a:defRPr/>
            </a:pPr>
            <a:r>
              <a:rPr lang="ru-RU" sz="2800" dirty="0">
                <a:latin typeface="Trebuchet MS" pitchFamily="34" charset="0"/>
              </a:rPr>
              <a:t>Существующее решение: ручной поиск информации в интернете, книгах, базах данных и </a:t>
            </a:r>
            <a:r>
              <a:rPr lang="ru-RU" sz="2800" dirty="0" err="1">
                <a:latin typeface="Trebuchet MS" pitchFamily="34" charset="0"/>
              </a:rPr>
              <a:t>нейросети</a:t>
            </a:r>
            <a:r>
              <a:rPr lang="ru-RU" sz="2800" dirty="0">
                <a:latin typeface="Trebuchet MS" pitchFamily="34" charset="0"/>
              </a:rPr>
              <a:t> для генерации текстов и контента.</a:t>
            </a:r>
          </a:p>
          <a:p>
            <a:pPr>
              <a:defRPr/>
            </a:pPr>
            <a:r>
              <a:rPr lang="ru-RU" sz="2800" dirty="0">
                <a:latin typeface="Trebuchet MS" pitchFamily="34" charset="0"/>
              </a:rPr>
              <a:t>Почему оно хуже: занимает много времени, не всегда качественная и интересная информация, кривые генерации.</a:t>
            </a:r>
          </a:p>
          <a:p>
            <a:pPr>
              <a:defRPr/>
            </a:pPr>
            <a:endParaRPr lang="ru-RU" sz="2800" dirty="0">
              <a:latin typeface="Trebuchet MS" pitchFamily="34" charset="0"/>
            </a:endParaRPr>
          </a:p>
          <a:p>
            <a:pPr>
              <a:defRPr/>
            </a:pPr>
            <a:r>
              <a:rPr lang="ru-RU" sz="2800" dirty="0">
                <a:latin typeface="Trebuchet MS" pitchFamily="34" charset="0"/>
              </a:rPr>
              <a:t>Потенциальные клиенты: согласно реестру экскурсоводов и гидов-переводчиков, в РФ 18780 действующих экскурсоводов.</a:t>
            </a:r>
          </a:p>
          <a:p>
            <a:pPr>
              <a:defRPr/>
            </a:pPr>
            <a:r>
              <a:rPr lang="ru-RU" sz="2800" dirty="0">
                <a:latin typeface="Trebuchet MS" pitchFamily="34" charset="0"/>
                <a:cs typeface="Microsoft Sans Serif"/>
              </a:rPr>
              <a:t>Проведен </a:t>
            </a:r>
            <a:r>
              <a:rPr lang="en-US" sz="2800" dirty="0" err="1">
                <a:latin typeface="Trebuchet MS" pitchFamily="34" charset="0"/>
                <a:cs typeface="Microsoft Sans Serif"/>
              </a:rPr>
              <a:t>CustDev</a:t>
            </a:r>
            <a:r>
              <a:rPr lang="ru-RU" sz="2800" dirty="0">
                <a:latin typeface="Trebuchet MS" pitchFamily="34" charset="0"/>
              </a:rPr>
              <a:t> с профессором, доктором исторических наук и действующим гидом. </a:t>
            </a:r>
            <a:r>
              <a:rPr lang="ru-RU" sz="2800" dirty="0">
                <a:latin typeface="Trebuchet MS" pitchFamily="34" charset="0"/>
                <a:cs typeface="Microsoft Sans Serif"/>
              </a:rPr>
              <a:t>Подтверждена актуальность проблемы, выявлены ключевые технические характеристики, которым должен соответствовать продукт.</a:t>
            </a:r>
            <a:endParaRPr lang="ru-RU" sz="2800" dirty="0">
              <a:latin typeface="Trebuchet MS" pitchFamily="34" charset="0"/>
            </a:endParaRP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267074" y="2825097"/>
            <a:ext cx="94487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rebuchet MS" panose="020B0603020202020204" pitchFamily="34" charset="0"/>
              </a:rPr>
              <a:t>Инновационное мобильное приложение на базе искусственного интеллекта, которое автоматически формирует полноценные экскурсии под конкретные задачи экскурсовода. Оно генерирует структурированный контент - тексты, проверенные источники, визуалы и интерактивные задания, адаптируя материал под тематику тура, аудиторию и стиль гида.</a:t>
            </a:r>
          </a:p>
          <a:p>
            <a:pPr>
              <a:defRPr/>
            </a:pPr>
            <a:endParaRPr lang="ru-RU" sz="2800" b="0" i="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u-RU" sz="2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Приложение анализирует запрос гида (тематика, длительность, аудитория), мгновенно собирает верифицированные данные из баз, генерирует увлекательный контент с фактами и историями, добавляет интерактив и визуалы. Готовый файл скачивается за минуты — без ручного поиска, правок и ошибок, сохраняя высокое качество и креатив.</a:t>
            </a:r>
            <a:endParaRPr lang="ru-RU" sz="2800" spc="65" dirty="0">
              <a:solidFill>
                <a:schemeClr val="tx1"/>
              </a:solidFill>
              <a:latin typeface="Trebuchet MS" panose="020B0603020202020204" pitchFamily="34" charset="0"/>
              <a:cs typeface="Microsoft Sans Serif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r="19439"/>
          <a:stretch/>
        </p:blipFill>
        <p:spPr bwMode="auto">
          <a:xfrm>
            <a:off x="12169074" y="2179700"/>
            <a:ext cx="6976966" cy="7181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947163"/>
            <a:ext cx="1005205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spc="-65" dirty="0">
                <a:latin typeface="Trebuchet MS" pitchFamily="34" charset="0"/>
                <a:cs typeface="Microsoft Sans Serif"/>
              </a:rPr>
              <a:t>Технологическое ядро: Искусственный интеллект</a:t>
            </a:r>
          </a:p>
          <a:p>
            <a:pPr>
              <a:defRPr/>
            </a:pPr>
            <a:endParaRPr lang="ru-RU" sz="3200" spc="-65" dirty="0">
              <a:latin typeface="Trebuchet MS" pitchFamily="34" charset="0"/>
              <a:cs typeface="Microsoft Sans Serif"/>
            </a:endParaRPr>
          </a:p>
          <a:p>
            <a:pPr>
              <a:defRPr/>
            </a:pPr>
            <a:r>
              <a:rPr lang="ru-RU" sz="3200" spc="-65" dirty="0">
                <a:latin typeface="Trebuchet MS" pitchFamily="34" charset="0"/>
                <a:cs typeface="Microsoft Sans Serif"/>
              </a:rPr>
              <a:t>Критическая технология: Технологии искусственного интеллекта в отраслях экономики, социальной сферы (включая сферу общественной безопасности) и в органах публичной власти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96433"/>
              </p:ext>
            </p:extLst>
          </p:nvPr>
        </p:nvGraphicFramePr>
        <p:xfrm>
          <a:off x="881453" y="3494435"/>
          <a:ext cx="17968560" cy="615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3712">
                  <a:extLst>
                    <a:ext uri="{9D8B030D-6E8A-4147-A177-3AD203B41FA5}">
                      <a16:colId xmlns:a16="http://schemas.microsoft.com/office/drawing/2014/main" val="508942489"/>
                    </a:ext>
                  </a:extLst>
                </a:gridCol>
                <a:gridCol w="384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i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Характеристки</a:t>
                      </a:r>
                      <a:endParaRPr sz="24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ГидМастер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ChatGPT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/GPT-40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(США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ru-RU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GigaChat</a:t>
                      </a:r>
                      <a:endParaRPr lang="en-US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(Россия)</a:t>
                      </a:r>
                    </a:p>
                    <a:p>
                      <a:pPr algn="ctr">
                        <a:defRPr/>
                      </a:pPr>
                      <a:endParaRPr lang="ru-RU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Google Gemini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(США)</a:t>
                      </a:r>
                    </a:p>
                    <a:p>
                      <a:pPr algn="ctr">
                        <a:defRPr/>
                      </a:pPr>
                      <a:endParaRPr lang="ru-RU" sz="2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7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i="1" dirty="0"/>
                        <a:t>Специализация на гидах/экскурсиях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 dirty="0"/>
                        <a:t>Да (полные маршруты, интерактивные задания, источники для туров)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Нет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(универсальный,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требует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промптов)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Нет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(универсальный,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базовые туры)</a:t>
                      </a:r>
                    </a:p>
                    <a:p>
                      <a:pPr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Нет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(универсальный,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общие планы)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7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i="1" dirty="0"/>
                        <a:t>Генерация контента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 dirty="0"/>
                        <a:t>Тексты + визуалы + интерактив (викторины,</a:t>
                      </a:r>
                    </a:p>
                    <a:p>
                      <a:pPr>
                        <a:defRPr/>
                      </a:pPr>
                      <a:r>
                        <a:rPr lang="ru-RU" sz="2800" b="1" dirty="0"/>
                        <a:t>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Только текст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(нужны доп.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инструменты)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Текст + базовые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изображения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Текст +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мультимедиа, но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не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специализировано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01878"/>
                  </a:ext>
                </a:extLst>
              </a:tr>
              <a:tr h="11977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i="1" dirty="0"/>
                        <a:t>Верификация источников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b="1" dirty="0"/>
                        <a:t>Да (авто-поиск и ссылки)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Частично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(интеграция с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данными </a:t>
                      </a:r>
                      <a:r>
                        <a:rPr lang="ru-RU" sz="2800" dirty="0" err="1"/>
                        <a:t>Сбера</a:t>
                      </a:r>
                      <a:r>
                        <a:rPr lang="ru-RU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Частично (веб-</a:t>
                      </a:r>
                    </a:p>
                    <a:p>
                      <a:pPr>
                        <a:defRPr/>
                      </a:pPr>
                      <a:r>
                        <a:rPr lang="ru-RU" sz="2800" dirty="0"/>
                        <a:t>поиск)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2066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8" y="3978275"/>
            <a:ext cx="171801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Потенциальный потребитель — профессиональные экскурсоводы и гиды, от фрилансеров до штатных сотрудников турфирм, заинтересованные в автоматизации подготовки туров. Это практикующие специалисты, проводящие 5–20 экскурсий в месяц, готовые платить за инструмент, экономящий часы рутины и повышающий качество контента. Они ценят удобство мобильного приложения, достоверность материалов и интерактив, аналогично тому, как используют </a:t>
            </a:r>
            <a:r>
              <a:rPr lang="ru-RU" sz="2800" dirty="0" err="1"/>
              <a:t>ChatGPT</a:t>
            </a:r>
            <a:r>
              <a:rPr lang="ru-RU" sz="2800" dirty="0"/>
              <a:t> для идей, но ищут специализированное решение для туризма.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Размер целевого рынка в ближайшей перспективе (3 года) — 11,27 млн. руб. в год. Расчет: 18780 гидов (данные на 2026 г.) × 500 руб./мес. × 12 мес. × 10% = 11 268 000 руб.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spc="-20" dirty="0">
              <a:latin typeface="Microsoft Sans Serif"/>
              <a:cs typeface="Microsoft Sans Serif"/>
            </a:endParaRPr>
          </a:p>
          <a:p>
            <a:pPr marL="514350" indent="-514350">
              <a:buAutoNum type="arabicPeriod"/>
              <a:defRPr/>
            </a:pPr>
            <a:r>
              <a:rPr lang="ru-RU" sz="3200" spc="-20" dirty="0">
                <a:latin typeface="Microsoft Sans Serif"/>
                <a:cs typeface="Microsoft Sans Serif"/>
              </a:rPr>
              <a:t>Анохин Егор Сергеевич, студент СГЭУ 3 курса, руководитель проекта;</a:t>
            </a:r>
          </a:p>
          <a:p>
            <a:pPr marL="514350" indent="-514350">
              <a:buAutoNum type="arabicPeriod"/>
              <a:defRPr/>
            </a:pPr>
            <a:endParaRPr lang="ru-RU" sz="32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spc="-20" dirty="0">
                <a:latin typeface="Microsoft Sans Serif"/>
                <a:cs typeface="Microsoft Sans Serif"/>
              </a:rPr>
              <a:t>2. Гафарова Олеся Александровна, студент СГЭУ 3 курса, генератор идей;</a:t>
            </a:r>
          </a:p>
          <a:p>
            <a:pPr>
              <a:defRPr/>
            </a:pPr>
            <a:endParaRPr lang="ru-RU" sz="32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spc="-20" dirty="0">
                <a:latin typeface="Microsoft Sans Serif"/>
                <a:cs typeface="Microsoft Sans Serif"/>
              </a:rPr>
              <a:t>3. Егорычева Лила Александровка, студент СГЭУ 3 курса, аналитик.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8973544" y="5222627"/>
            <a:ext cx="10692406" cy="7305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122300" y="3582973"/>
          <a:ext cx="17695270" cy="69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>
                          <a:latin typeface="Trebuchet MS" pitchFamily="34" charset="0"/>
                        </a:rPr>
                        <a:t>Уровень готовности технологии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Краткое описание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Артефакт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1</a:t>
                      </a:r>
                      <a:r>
                        <a:rPr lang="en-US" sz="2800">
                          <a:latin typeface="Trebuchet MS" pitchFamily="34" charset="0"/>
                        </a:rPr>
                        <a:t>-3</a:t>
                      </a:r>
                      <a:endParaRPr lang="ru-RU"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Формирование концепции, лабораторные исследования, создание макета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>
                          <a:latin typeface="Trebuchet MS" pitchFamily="34" charset="0"/>
                        </a:rPr>
                        <a:t>Научные статьи, отчеты о моделировании, письма заинтересованности от партнеров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4-6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Создание прототипа, подтверждение характеристик в лабораторных условиях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>
                          <a:latin typeface="Trebuchet MS" pitchFamily="34" charset="0"/>
                        </a:rPr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7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Пилотирование проекта (опытные испытания)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8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Предсерийное производство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>
                          <a:latin typeface="Trebuchet MS" pitchFamily="34" charset="0"/>
                        </a:rPr>
                        <a:t>Акт о завершении </a:t>
                      </a:r>
                      <a:r>
                        <a:rPr lang="ru-RU" sz="2800" dirty="0" err="1">
                          <a:latin typeface="Trebuchet MS" pitchFamily="34" charset="0"/>
                        </a:rPr>
                        <a:t>пилотного</a:t>
                      </a:r>
                      <a:r>
                        <a:rPr lang="ru-RU" sz="2800" dirty="0">
                          <a:latin typeface="Trebuchet MS" pitchFamily="34" charset="0"/>
                        </a:rPr>
                        <a:t> проекта, отзыв </a:t>
                      </a:r>
                      <a:r>
                        <a:rPr lang="ru-RU" sz="2800" dirty="0" err="1">
                          <a:latin typeface="Trebuchet MS" pitchFamily="34" charset="0"/>
                        </a:rPr>
                        <a:t>пилотного</a:t>
                      </a:r>
                      <a:r>
                        <a:rPr lang="ru-RU" sz="2800" dirty="0">
                          <a:latin typeface="Trebuchet MS" pitchFamily="34" charset="0"/>
                        </a:rPr>
                        <a:t>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9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>
                          <a:latin typeface="Trebuchet MS" pitchFamily="34" charset="0"/>
                        </a:rPr>
                        <a:t>Серийное производство, коммерческое использование</a:t>
                      </a:r>
                      <a:endParaRPr sz="2800">
                        <a:latin typeface="Trebuchet MS" pitchFamily="34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>
                          <a:latin typeface="Trebuchet MS" pitchFamily="34" charset="0"/>
                        </a:rPr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693672" y="2868593"/>
            <a:ext cx="10166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 spc="125" dirty="0">
                <a:solidFill>
                  <a:schemeClr val="tx1"/>
                </a:solidFill>
                <a:latin typeface="Trebuchet MS"/>
              </a:rPr>
              <a:t>ОПИСАНИЕ </a:t>
            </a:r>
            <a:r>
              <a:rPr lang="ru-RU" sz="2000" i="1" spc="125" dirty="0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4628245"/>
            <a:ext cx="18784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latin typeface="Trebuchet MS" panose="020B0603020202020204" pitchFamily="34" charset="0"/>
              </a:rPr>
              <a:t>Не подтвердили гипотезу, выявили потребность гидов в данном сервисе</a:t>
            </a:r>
            <a:endParaRPr sz="40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709</Words>
  <Application>Microsoft Office PowerPoint</Application>
  <DocSecurity>0</DocSecurity>
  <PresentationFormat>Произвольный</PresentationFormat>
  <Paragraphs>103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admin</dc:creator>
  <cp:keywords/>
  <dc:description/>
  <cp:lastModifiedBy>Егор Анохин</cp:lastModifiedBy>
  <cp:revision>35</cp:revision>
  <dcterms:created xsi:type="dcterms:W3CDTF">2026-02-16T12:08:47Z</dcterms:created>
  <dcterms:modified xsi:type="dcterms:W3CDTF">2026-04-13T12:25:29Z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