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57" r:id="rId3"/>
    <p:sldId id="258" r:id="rId4"/>
    <p:sldId id="259" r:id="rId5"/>
    <p:sldId id="261" r:id="rId6"/>
    <p:sldId id="260" r:id="rId7"/>
  </p:sldIdLst>
  <p:sldSz cx="9144000" cy="5143500" type="screen16x9"/>
  <p:notesSz cx="6858000" cy="9144000"/>
  <p:embeddedFontLst>
    <p:embeddedFont>
      <p:font typeface="Georgia" panose="02040502050405020303" pitchFamily="18" charset="0"/>
      <p:regular r:id="rId9"/>
      <p:bold r:id="rId10"/>
      <p:italic r:id="rId11"/>
      <p:boldItalic r:id="rId12"/>
    </p:embeddedFont>
    <p:embeddedFont>
      <p:font typeface="Nunito" pitchFamily="2" charset="-52"/>
      <p:regular r:id="rId13"/>
      <p:bold r:id="rId14"/>
      <p:italic r:id="rId15"/>
      <p:boldItalic r:id="rId16"/>
    </p:embeddedFont>
    <p:embeddedFont>
      <p:font typeface="Roboto" panose="02000000000000000000" pitchFamily="2" charset="0"/>
      <p:regular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39" autoAdjust="0"/>
  </p:normalViewPr>
  <p:slideViewPr>
    <p:cSldViewPr snapToGrid="0" showGuides="1">
      <p:cViewPr varScale="1">
        <p:scale>
          <a:sx n="105" d="100"/>
          <a:sy n="105" d="100"/>
        </p:scale>
        <p:origin x="802"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en-US" u="sng">
                <a:solidFill>
                  <a:srgbClr val="1155CC"/>
                </a:solidFill>
                <a:hlinkClick r:id="rId3"/>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Как заполнять паспорт проекта </a:t>
            </a:r>
            <a:r>
              <a:rPr lang="en-US" u="sng" dirty="0">
                <a:solidFill>
                  <a:srgbClr val="1155CC"/>
                </a:solidFill>
                <a:latin typeface="Nunito"/>
                <a:ea typeface="Nunito"/>
                <a:cs typeface="Nunito"/>
                <a:sym typeface="Nunito"/>
                <a:hlinkClick r:id="rId3"/>
              </a:rPr>
              <a:t>https://www.notion.so/intensive2035/e16bcedd0635425083043cee40507eff?pvs=4</a:t>
            </a:r>
            <a:r>
              <a:rPr lang="en-US"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Ошибки при заполнении паспорта проекта </a:t>
            </a:r>
            <a:r>
              <a:rPr lang="en-US" u="sng" dirty="0">
                <a:solidFill>
                  <a:srgbClr val="1155CC"/>
                </a:solidFill>
                <a:latin typeface="Nunito"/>
                <a:ea typeface="Nunito"/>
                <a:cs typeface="Nunito"/>
                <a:sym typeface="Nunito"/>
                <a:hlinkClick r:id="rId4"/>
              </a:rPr>
              <a:t>https://www.notion.so/intensive2035/08ff407807a14bdd940722bd2c2f5fe5?pvs=4</a:t>
            </a:r>
            <a:r>
              <a:rPr lang="en-US"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panose="020B0604020202020204"/>
              <a:buNone/>
            </a:pPr>
            <a:r>
              <a:rPr lang="en-US"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b="1" dirty="0">
                <a:solidFill>
                  <a:schemeClr val="dk1"/>
                </a:solidFill>
                <a:latin typeface="Nunito"/>
                <a:ea typeface="Nunito"/>
                <a:cs typeface="Nunito"/>
                <a:sym typeface="Nunito"/>
              </a:rPr>
              <a:t>Полные аналоги</a:t>
            </a:r>
            <a:r>
              <a:rPr lang="en-US"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b="1" dirty="0">
                <a:solidFill>
                  <a:schemeClr val="dk1"/>
                </a:solidFill>
                <a:latin typeface="Nunito"/>
                <a:ea typeface="Nunito"/>
                <a:cs typeface="Nunito"/>
                <a:sym typeface="Nunito"/>
              </a:rPr>
              <a:t>Частичными аналогами</a:t>
            </a:r>
            <a:r>
              <a:rPr lang="en-US"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en-US"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Для </a:t>
            </a:r>
            <a:r>
              <a:rPr lang="en-US" b="1" dirty="0">
                <a:solidFill>
                  <a:schemeClr val="dk1"/>
                </a:solidFill>
                <a:latin typeface="Nunito"/>
                <a:ea typeface="Nunito"/>
                <a:cs typeface="Nunito"/>
                <a:sym typeface="Nunito"/>
              </a:rPr>
              <a:t>&lt;мам с колясками&gt;</a:t>
            </a:r>
            <a:r>
              <a:rPr lang="en-US"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которым нужно </a:t>
            </a:r>
            <a:r>
              <a:rPr lang="en-US" b="1" dirty="0">
                <a:solidFill>
                  <a:schemeClr val="dk1"/>
                </a:solidFill>
                <a:latin typeface="Nunito"/>
                <a:ea typeface="Nunito"/>
                <a:cs typeface="Nunito"/>
                <a:sym typeface="Nunito"/>
              </a:rPr>
              <a:t>&lt;два раза в день гулять с ребенком&gt;</a:t>
            </a:r>
            <a:r>
              <a:rPr lang="en-US"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наше </a:t>
            </a:r>
            <a:r>
              <a:rPr lang="en-US"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будет </a:t>
            </a:r>
            <a:r>
              <a:rPr lang="en-US" b="1" dirty="0">
                <a:solidFill>
                  <a:schemeClr val="dk1"/>
                </a:solidFill>
                <a:latin typeface="Nunito"/>
                <a:ea typeface="Nunito"/>
                <a:cs typeface="Nunito"/>
                <a:sym typeface="Nunito"/>
              </a:rPr>
              <a:t>&lt;строить удобные и интересные пешеходные маршруты прогулок&gt;.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В отличие от </a:t>
            </a:r>
            <a:r>
              <a:rPr lang="en-US" b="1" dirty="0">
                <a:solidFill>
                  <a:schemeClr val="dk1"/>
                </a:solidFill>
                <a:latin typeface="Nunito"/>
                <a:ea typeface="Nunito"/>
                <a:cs typeface="Nunito"/>
                <a:sym typeface="Nunito"/>
              </a:rPr>
              <a:t>&lt;Яндекс.Карт, Google Maps и 2Gis&gt;</a:t>
            </a:r>
            <a:r>
              <a:rPr lang="en-US" dirty="0">
                <a:solidFill>
                  <a:schemeClr val="dk1"/>
                </a:solidFill>
                <a:latin typeface="Nunito"/>
                <a:ea typeface="Nunito"/>
                <a:cs typeface="Nunito"/>
                <a:sym typeface="Nunito"/>
              </a:rPr>
              <a:t>, наше приложение будет лучше 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dirty="0">
                <a:solidFill>
                  <a:schemeClr val="dk1"/>
                </a:solidFill>
                <a:latin typeface="Nunito"/>
                <a:ea typeface="Nunito"/>
                <a:cs typeface="Nunito"/>
                <a:sym typeface="Nunito"/>
              </a:rPr>
              <a:t>что </a:t>
            </a:r>
            <a:r>
              <a:rPr lang="en-US"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RU"/>
              <a:t>Мо</a:t>
            </a:r>
            <a:r>
              <a:rPr lang="en-US"/>
              <a:t>й </a:t>
            </a:r>
            <a:r>
              <a:rPr lang="en-US" dirty="0" err="1"/>
              <a:t>репетитор</a:t>
            </a:r>
            <a:endParaRPr lang="en-US"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US"/>
              <a:t>Казанский инновационный университет им. В.Г. Тимирясова</a:t>
            </a:r>
          </a:p>
        </p:txBody>
      </p:sp>
      <p:sp>
        <p:nvSpPr>
          <p:cNvPr id="56" name="Google Shape;56;p13"/>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dirty="0"/>
              <a:t>Инициативная разработка</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Пользователь и проблема</a:t>
            </a:r>
            <a:endParaRPr dirty="0"/>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marR="304800" lvl="0" indent="450215" algn="l" rtl="0">
              <a:spcBef>
                <a:spcPts val="0"/>
              </a:spcBef>
              <a:spcAft>
                <a:spcPts val="0"/>
              </a:spcAft>
              <a:buClr>
                <a:schemeClr val="dk1"/>
              </a:buClr>
              <a:buSzPts val="1000"/>
              <a:buFont typeface="Roboto" panose="02000000000000000000"/>
              <a:buNone/>
            </a:pPr>
            <a:r>
              <a:rPr lang="ru-RU" sz="1400" dirty="0">
                <a:solidFill>
                  <a:schemeClr val="dk1"/>
                </a:solidFill>
                <a:highlight>
                  <a:srgbClr val="FFFFFF"/>
                </a:highlight>
                <a:latin typeface="+mn-lt"/>
                <a:ea typeface="Roboto" panose="02000000000000000000"/>
                <a:cs typeface="Roboto" panose="02000000000000000000"/>
                <a:sym typeface="Roboto" panose="02000000000000000000"/>
              </a:rPr>
              <a:t>Проблема заключается в трудностях при выборе репетитора школьниками и их родителями. Носителем проблемы являются школьники. На выбор влияет множество факторов, такие как: подход к работе, характер, стоимость занятий, формат и территория проведения занятий, риск столкновения с мошенниками. Школьники и их родители тратят много времени и сил на поиск репетитора.</a:t>
            </a:r>
          </a:p>
          <a:p>
            <a:pPr marL="0" marR="304800" lvl="0" indent="450215" algn="l" rtl="0">
              <a:spcBef>
                <a:spcPts val="0"/>
              </a:spcBef>
              <a:spcAft>
                <a:spcPts val="0"/>
              </a:spcAft>
              <a:buClr>
                <a:schemeClr val="dk1"/>
              </a:buClr>
              <a:buSzPts val="1000"/>
              <a:buFont typeface="Roboto" panose="02000000000000000000"/>
              <a:buNone/>
            </a:pPr>
            <a:r>
              <a:rPr lang="ru-RU" sz="1400" dirty="0">
                <a:solidFill>
                  <a:schemeClr val="dk1"/>
                </a:solidFill>
                <a:highlight>
                  <a:srgbClr val="FFFFFF"/>
                </a:highlight>
                <a:latin typeface="+mn-lt"/>
                <a:ea typeface="Roboto" panose="02000000000000000000"/>
                <a:cs typeface="Roboto" panose="02000000000000000000"/>
                <a:sym typeface="Roboto" panose="02000000000000000000"/>
              </a:rPr>
              <a:t>Существующие на рынке сайты не могут без участия специалистов подобрать репетиторов для школьников, при этом это займёт большой промежуток времени; подобранные репетиторы не соответствуют всем требованиям школьников. Также на сайтах присутствуют придуманные отзывы, что не позволяет выбрать школьнику репетитора самостоятельно. На сайтах-конкурентах нет видео-контента в виде фрагментов занятий репетиторов.</a:t>
            </a:r>
          </a:p>
          <a:p>
            <a:pPr marL="0" marR="304800" lvl="0" indent="450215" algn="l" rtl="0">
              <a:spcBef>
                <a:spcPts val="0"/>
              </a:spcBef>
              <a:spcAft>
                <a:spcPts val="0"/>
              </a:spcAft>
              <a:buClr>
                <a:schemeClr val="dk1"/>
              </a:buClr>
              <a:buSzPts val="1000"/>
              <a:buFont typeface="Roboto" panose="02000000000000000000"/>
              <a:buNone/>
            </a:pPr>
            <a:r>
              <a:rPr lang="ru-RU" sz="1400" dirty="0">
                <a:solidFill>
                  <a:schemeClr val="dk1"/>
                </a:solidFill>
                <a:highlight>
                  <a:srgbClr val="FFFFFF"/>
                </a:highlight>
                <a:latin typeface="+mn-lt"/>
                <a:ea typeface="Roboto" panose="02000000000000000000"/>
                <a:cs typeface="Roboto" panose="02000000000000000000"/>
                <a:sym typeface="Roboto" panose="02000000000000000000"/>
              </a:rPr>
              <a:t>Пользователи:</a:t>
            </a:r>
          </a:p>
          <a:p>
            <a:pPr marL="342900" marR="304800" lvl="0" algn="l" rtl="0">
              <a:spcBef>
                <a:spcPts val="0"/>
              </a:spcBef>
              <a:spcAft>
                <a:spcPts val="0"/>
              </a:spcAft>
              <a:buClr>
                <a:schemeClr val="dk1"/>
              </a:buClr>
              <a:buSzPts val="1000"/>
              <a:buFont typeface="Roboto" panose="02000000000000000000"/>
              <a:buAutoNum type="arabicParenR"/>
            </a:pPr>
            <a:r>
              <a:rPr lang="ru-RU" sz="1400" dirty="0">
                <a:solidFill>
                  <a:schemeClr val="dk1"/>
                </a:solidFill>
                <a:highlight>
                  <a:srgbClr val="FFFFFF"/>
                </a:highlight>
                <a:latin typeface="+mn-lt"/>
                <a:ea typeface="Roboto" panose="02000000000000000000"/>
                <a:cs typeface="Roboto" panose="02000000000000000000"/>
                <a:sym typeface="Roboto" panose="02000000000000000000"/>
              </a:rPr>
              <a:t>Школьники и их родители</a:t>
            </a:r>
          </a:p>
          <a:p>
            <a:pPr marL="342900" marR="304800" lvl="0" algn="l" rtl="0">
              <a:spcBef>
                <a:spcPts val="0"/>
              </a:spcBef>
              <a:spcAft>
                <a:spcPts val="0"/>
              </a:spcAft>
              <a:buClr>
                <a:schemeClr val="dk1"/>
              </a:buClr>
              <a:buSzPts val="1000"/>
              <a:buFont typeface="Roboto" panose="02000000000000000000"/>
              <a:buAutoNum type="arabicParenR"/>
            </a:pPr>
            <a:r>
              <a:rPr lang="ru-RU" sz="1400" dirty="0">
                <a:solidFill>
                  <a:schemeClr val="dk1"/>
                </a:solidFill>
                <a:highlight>
                  <a:srgbClr val="FFFFFF"/>
                </a:highlight>
                <a:latin typeface="+mn-lt"/>
                <a:ea typeface="Roboto" panose="02000000000000000000"/>
                <a:cs typeface="Roboto" panose="02000000000000000000"/>
                <a:sym typeface="Roboto" panose="02000000000000000000"/>
              </a:rPr>
              <a:t>Репетиторы</a:t>
            </a:r>
            <a:endParaRPr sz="3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Как уже решается проблема</a:t>
            </a:r>
          </a:p>
        </p:txBody>
      </p:sp>
      <p:sp>
        <p:nvSpPr>
          <p:cNvPr id="68" name="Google Shape;68;p15"/>
          <p:cNvSpPr txBox="1">
            <a:spLocks noGrp="1"/>
          </p:cNvSpPr>
          <p:nvPr>
            <p:ph type="body" idx="1"/>
          </p:nvPr>
        </p:nvSpPr>
        <p:spPr>
          <a:xfrm>
            <a:off x="311700" y="1152475"/>
            <a:ext cx="8520600" cy="1105816"/>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1200"/>
              </a:spcAft>
              <a:buNone/>
            </a:pPr>
            <a:r>
              <a:rPr lang="ru-RU" dirty="0">
                <a:solidFill>
                  <a:schemeClr val="tx1"/>
                </a:solidFill>
              </a:rPr>
              <a:t>На рынке существуют сайты, занимающиеся подбором репетитора. Однако, все они имеют недостатки, приведём наши преимущества по отношению к некоторым из них.</a:t>
            </a:r>
          </a:p>
          <a:p>
            <a:pPr marL="0" lvl="0" indent="0" algn="l" rtl="0">
              <a:spcBef>
                <a:spcPts val="0"/>
              </a:spcBef>
              <a:spcAft>
                <a:spcPts val="1200"/>
              </a:spcAft>
              <a:buNone/>
            </a:pPr>
            <a:endParaRPr dirty="0"/>
          </a:p>
        </p:txBody>
      </p:sp>
      <p:sp>
        <p:nvSpPr>
          <p:cNvPr id="2" name="TextBox 1"/>
          <p:cNvSpPr txBox="1"/>
          <p:nvPr/>
        </p:nvSpPr>
        <p:spPr>
          <a:xfrm>
            <a:off x="367030" y="1975485"/>
            <a:ext cx="4204970" cy="2491105"/>
          </a:xfrm>
          <a:prstGeom prst="rect">
            <a:avLst/>
          </a:prstGeom>
          <a:noFill/>
          <a:ln>
            <a:solidFill>
              <a:schemeClr val="tx1"/>
            </a:solidFill>
          </a:ln>
        </p:spPr>
        <p:txBody>
          <a:bodyPr wrap="square" rtlCol="0">
            <a:noAutofit/>
          </a:bodyPr>
          <a:lstStyle/>
          <a:p>
            <a:r>
              <a:rPr lang="ru-RU" sz="1600" b="1" dirty="0"/>
              <a:t>Конкуренты</a:t>
            </a:r>
          </a:p>
          <a:p>
            <a:endParaRPr lang="ru-RU" dirty="0"/>
          </a:p>
          <a:p>
            <a:endParaRPr lang="ru-RU" dirty="0"/>
          </a:p>
          <a:p>
            <a:r>
              <a:rPr lang="ru-RU" sz="1000" dirty="0"/>
              <a:t>Ассоциация репетиторов </a:t>
            </a:r>
            <a:r>
              <a:rPr lang="en-US" sz="1000" dirty="0"/>
              <a:t>Repetit.ru</a:t>
            </a:r>
          </a:p>
          <a:p>
            <a:endParaRPr lang="ru-RU" sz="1000" dirty="0"/>
          </a:p>
          <a:p>
            <a:r>
              <a:rPr lang="ru-RU" sz="1000" dirty="0"/>
              <a:t>Ваш репетитор – сервис поиска репетиторов для личных или дистанционных занятий</a:t>
            </a:r>
          </a:p>
          <a:p>
            <a:endParaRPr lang="ru-RU" sz="1000" dirty="0" err="1"/>
          </a:p>
          <a:p>
            <a:r>
              <a:rPr lang="ru-RU" sz="1000" dirty="0" err="1"/>
              <a:t>СПбРепетитор</a:t>
            </a:r>
            <a:r>
              <a:rPr lang="ru-RU" sz="1000" dirty="0"/>
              <a:t> – сайт для поиска репетиторов</a:t>
            </a:r>
          </a:p>
          <a:p>
            <a:endParaRPr lang="ru-RU" sz="1000" dirty="0"/>
          </a:p>
          <a:p>
            <a:r>
              <a:rPr lang="ru-RU" sz="1000" dirty="0"/>
              <a:t>Ассоциация репетиторов «5-ЛЕГКО»</a:t>
            </a:r>
          </a:p>
          <a:p>
            <a:endParaRPr lang="ru-RU" sz="1000" dirty="0"/>
          </a:p>
        </p:txBody>
      </p:sp>
      <p:sp>
        <p:nvSpPr>
          <p:cNvPr id="3" name="TextBox 2"/>
          <p:cNvSpPr txBox="1"/>
          <p:nvPr/>
        </p:nvSpPr>
        <p:spPr>
          <a:xfrm>
            <a:off x="4572000" y="1975272"/>
            <a:ext cx="4260300" cy="2491740"/>
          </a:xfrm>
          <a:prstGeom prst="rect">
            <a:avLst/>
          </a:prstGeom>
          <a:noFill/>
          <a:ln>
            <a:solidFill>
              <a:schemeClr val="tx1"/>
            </a:solidFill>
          </a:ln>
        </p:spPr>
        <p:txBody>
          <a:bodyPr wrap="square" rtlCol="0">
            <a:spAutoFit/>
          </a:bodyPr>
          <a:lstStyle/>
          <a:p>
            <a:pPr algn="ctr"/>
            <a:r>
              <a:rPr lang="ru-RU" sz="1600" b="1" dirty="0">
                <a:solidFill>
                  <a:schemeClr val="tx1"/>
                </a:solidFill>
              </a:rPr>
              <a:t>Наши конкурентные преимущества, которых нет у конкурентов</a:t>
            </a:r>
          </a:p>
          <a:p>
            <a:endParaRPr lang="ru-RU" dirty="0"/>
          </a:p>
          <a:p>
            <a:r>
              <a:rPr lang="ru-RU" sz="1000" dirty="0"/>
              <a:t>Обширная, постоянно растущая база данных репетиторов.</a:t>
            </a:r>
          </a:p>
          <a:p>
            <a:endParaRPr lang="ru-RU" sz="1000" dirty="0"/>
          </a:p>
          <a:p>
            <a:r>
              <a:rPr lang="ru-RU" sz="1000" dirty="0"/>
              <a:t>Рекомендательная система поиска и выбора репетитора.</a:t>
            </a:r>
          </a:p>
          <a:p>
            <a:endParaRPr lang="ru-RU" sz="1000" dirty="0"/>
          </a:p>
          <a:p>
            <a:endParaRPr lang="ru-RU" sz="1000" dirty="0"/>
          </a:p>
          <a:p>
            <a:r>
              <a:rPr lang="ru-RU" sz="1000" dirty="0"/>
              <a:t>Рейтинговая система оценки предложенных вариантов репетиторов.</a:t>
            </a:r>
          </a:p>
          <a:p>
            <a:endParaRPr lang="ru-RU" sz="1000" dirty="0"/>
          </a:p>
          <a:p>
            <a:r>
              <a:rPr lang="ru-RU" sz="1000" dirty="0"/>
              <a:t>Содержание видео-фрагментов занятий, что позволяет убедиться школьникам в том, что подобранный репетитор действительно подходит ему. Также это создает для искусственного интеллекта дополнительный источник информации для принятия решения.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Решение</a:t>
            </a: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47500" lnSpcReduction="20000"/>
          </a:bodyPr>
          <a:lstStyle/>
          <a:p>
            <a:pPr marL="0" lvl="0" indent="0" algn="l" rtl="0">
              <a:spcBef>
                <a:spcPts val="0"/>
              </a:spcBef>
              <a:spcAft>
                <a:spcPts val="1200"/>
              </a:spcAft>
              <a:buNone/>
            </a:pPr>
            <a:r>
              <a:rPr lang="ru-RU" sz="2000" dirty="0">
                <a:solidFill>
                  <a:schemeClr val="tx1"/>
                </a:solidFill>
              </a:rPr>
              <a:t>Для школьников, которым нужно найти подходящего репетитора, обеспечивающего эффективность подготовки, наша цифровая платформа будет подбирать 3 наиболее подходящих репетитора.</a:t>
            </a:r>
          </a:p>
          <a:p>
            <a:pPr marL="0" lvl="0" indent="0" algn="l" rtl="0">
              <a:spcBef>
                <a:spcPts val="0"/>
              </a:spcBef>
              <a:spcAft>
                <a:spcPts val="1200"/>
              </a:spcAft>
              <a:buNone/>
            </a:pPr>
            <a:r>
              <a:rPr lang="ru-RU" sz="2000" dirty="0">
                <a:solidFill>
                  <a:schemeClr val="tx1"/>
                </a:solidFill>
              </a:rPr>
              <a:t>В отличие от «Repetit.ru», «Ваш репетитор» «</a:t>
            </a:r>
            <a:r>
              <a:rPr lang="ru-RU" sz="2000" dirty="0" err="1">
                <a:solidFill>
                  <a:schemeClr val="tx1"/>
                </a:solidFill>
              </a:rPr>
              <a:t>СПбРепетитор</a:t>
            </a:r>
            <a:r>
              <a:rPr lang="ru-RU" sz="2000" dirty="0">
                <a:solidFill>
                  <a:schemeClr val="tx1"/>
                </a:solidFill>
              </a:rPr>
              <a:t>», «5-ЛЕГКО», наша цифровая платформа будет лучше в следующем: </a:t>
            </a:r>
          </a:p>
          <a:p>
            <a:pPr marL="0" lvl="0" indent="0" algn="l" rtl="0">
              <a:spcBef>
                <a:spcPts val="0"/>
              </a:spcBef>
              <a:spcAft>
                <a:spcPts val="1200"/>
              </a:spcAft>
              <a:buNone/>
            </a:pPr>
            <a:r>
              <a:rPr lang="ru-RU" sz="2000" dirty="0">
                <a:solidFill>
                  <a:schemeClr val="tx1"/>
                </a:solidFill>
              </a:rPr>
              <a:t>1) Поиск репетиторов будет осуществляться с помощью искусственного интеллекта, благодаря чему будет автоматизированный мгновенный персонализированный поиск и рекомендация репетитора;</a:t>
            </a:r>
          </a:p>
          <a:p>
            <a:pPr marL="0" lvl="0" indent="0" algn="l" rtl="0">
              <a:spcBef>
                <a:spcPts val="0"/>
              </a:spcBef>
              <a:spcAft>
                <a:spcPts val="1200"/>
              </a:spcAft>
              <a:buNone/>
            </a:pPr>
            <a:r>
              <a:rPr lang="ru-RU" sz="2000" dirty="0">
                <a:solidFill>
                  <a:schemeClr val="tx1"/>
                </a:solidFill>
              </a:rPr>
              <a:t>2) Обширная и постоянно растущая база репетиторов</a:t>
            </a:r>
            <a:r>
              <a:rPr lang="ru-RU" sz="2000" dirty="0">
                <a:solidFill>
                  <a:schemeClr val="tx1"/>
                </a:solidFill>
                <a:latin typeface="Georgia" panose="02040502050405020303" pitchFamily="18" charset="0"/>
              </a:rPr>
              <a:t>, </a:t>
            </a:r>
            <a:r>
              <a:rPr lang="ru-RU" sz="2100" dirty="0">
                <a:solidFill>
                  <a:schemeClr val="tx1"/>
                </a:solidFill>
              </a:rPr>
              <a:t>а также постоянно развивающийся алгоритм рекомендательной системы</a:t>
            </a:r>
          </a:p>
          <a:p>
            <a:pPr marL="0" lvl="0" indent="0" algn="l" rtl="0">
              <a:spcBef>
                <a:spcPts val="0"/>
              </a:spcBef>
              <a:spcAft>
                <a:spcPts val="1200"/>
              </a:spcAft>
              <a:buNone/>
            </a:pPr>
            <a:r>
              <a:rPr lang="ru-RU" sz="2000" dirty="0">
                <a:solidFill>
                  <a:schemeClr val="tx1"/>
                </a:solidFill>
              </a:rPr>
              <a:t>3) Подбор репетиторов будет осуществляться не только с учётом базовых характеристик, таких как пол, уровень образования, стаж работы</a:t>
            </a:r>
            <a:r>
              <a:rPr lang="ru-RU" sz="2000">
                <a:solidFill>
                  <a:schemeClr val="tx1"/>
                </a:solidFill>
              </a:rPr>
              <a:t>, предмет и т.п.; </a:t>
            </a:r>
            <a:r>
              <a:rPr lang="ru-RU" sz="2000" dirty="0">
                <a:solidFill>
                  <a:schemeClr val="tx1"/>
                </a:solidFill>
              </a:rPr>
              <a:t>но и с учётом уникальных: репетитор-друг или репетитор-строгий наставник; быстрый или медленный темп речи репетитора; чувствительность к стоимости услуг репетитора, которая может быть минимальной, средней или высокой; короткие или продолжительные занятия, будет возможность указать продолжительность; важность или неважность психологической поддержки во время занятий; потребность, которую хочет удовлетворить школьник: изучение теории, решение задач, сочетание первого и второго вариантов;</a:t>
            </a:r>
          </a:p>
          <a:p>
            <a:pPr marL="0" lvl="0" indent="0" algn="l" rtl="0">
              <a:spcBef>
                <a:spcPts val="0"/>
              </a:spcBef>
              <a:spcAft>
                <a:spcPts val="1200"/>
              </a:spcAft>
              <a:buNone/>
            </a:pPr>
            <a:r>
              <a:rPr lang="ru-RU" sz="2000" dirty="0">
                <a:solidFill>
                  <a:schemeClr val="tx1"/>
                </a:solidFill>
              </a:rPr>
              <a:t>4) Наличие видео-контента в виде фрагментов занятий репетиторов, что создаст дополнительную ценность для школьников и предоставит дополнительную информацию для рекомендательной системы. Нейросеть, анализируя видео, получает из него огромное количество информации о репетиторе, его психологическом портрете, профессионализме и т.п., что позволяет на порядок улучшить рекомендательный процесс.</a:t>
            </a:r>
          </a:p>
          <a:p>
            <a:pPr marL="342900" lvl="0" algn="l" rtl="0">
              <a:spcBef>
                <a:spcPts val="0"/>
              </a:spcBef>
              <a:spcAft>
                <a:spcPts val="1200"/>
              </a:spcAft>
              <a:buAutoNum type="arabicParenR"/>
            </a:pPr>
            <a:endParaRPr lang="ru-RU" dirty="0"/>
          </a:p>
          <a:p>
            <a:pPr marL="342900" lvl="0" algn="l" rtl="0">
              <a:spcBef>
                <a:spcPts val="0"/>
              </a:spcBef>
              <a:spcAft>
                <a:spcPts val="1200"/>
              </a:spcAft>
              <a:buAutoNum type="arabicParenR"/>
            </a:pPr>
            <a:endParaRPr lang="ru-RU" dirty="0"/>
          </a:p>
          <a:p>
            <a:pPr marL="342900" lvl="0" algn="l" rtl="0">
              <a:spcBef>
                <a:spcPts val="0"/>
              </a:spcBef>
              <a:spcAft>
                <a:spcPts val="1200"/>
              </a:spcAft>
              <a:buAutoNum type="arabicParenR"/>
            </a:pPr>
            <a:endParaRPr lang="ru-RU" dirty="0"/>
          </a:p>
          <a:p>
            <a:pPr marL="0" lvl="0" indent="0" algn="l" rtl="0">
              <a:spcBef>
                <a:spcPts val="0"/>
              </a:spcBef>
              <a:spcAft>
                <a:spcPts val="1200"/>
              </a:spcAft>
              <a:buNone/>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Команда</a:t>
            </a:r>
          </a:p>
        </p:txBody>
      </p:sp>
      <p:sp>
        <p:nvSpPr>
          <p:cNvPr id="86" name="Google Shape;86;p18"/>
          <p:cNvSpPr txBox="1">
            <a:spLocks noGrp="1"/>
          </p:cNvSpPr>
          <p:nvPr>
            <p:ph type="body" idx="1"/>
          </p:nvPr>
        </p:nvSpPr>
        <p:spPr>
          <a:xfrm>
            <a:off x="311785" y="1152525"/>
            <a:ext cx="8832215" cy="385445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lang="ru-RU" dirty="0"/>
          </a:p>
        </p:txBody>
      </p:sp>
      <p:sp>
        <p:nvSpPr>
          <p:cNvPr id="2" name="Текстовое поле 1"/>
          <p:cNvSpPr txBox="1"/>
          <p:nvPr/>
        </p:nvSpPr>
        <p:spPr>
          <a:xfrm>
            <a:off x="471170" y="1205230"/>
            <a:ext cx="2876550" cy="1215390"/>
          </a:xfrm>
          <a:prstGeom prst="rect">
            <a:avLst/>
          </a:prstGeom>
          <a:noFill/>
        </p:spPr>
        <p:txBody>
          <a:bodyPr wrap="square" rtlCol="0">
            <a:noAutofit/>
          </a:bodyPr>
          <a:lstStyle/>
          <a:p>
            <a:r>
              <a:rPr lang="en-US" altLang="en-US" sz="1000"/>
              <a:t>Рамиля</a:t>
            </a:r>
            <a:r>
              <a:rPr lang="en-US" altLang="ru-RU" sz="1000"/>
              <a:t> CEO, </a:t>
            </a:r>
            <a:r>
              <a:rPr lang="en-US" altLang="en-US" sz="1000"/>
              <a:t>инициатор</a:t>
            </a:r>
            <a:r>
              <a:rPr lang="en-US" altLang="ru-RU" sz="1000"/>
              <a:t> </a:t>
            </a:r>
            <a:r>
              <a:rPr lang="en-US" altLang="en-US" sz="1000"/>
              <a:t>проекта</a:t>
            </a:r>
            <a:r>
              <a:rPr lang="en-US" altLang="ru-RU" sz="1000"/>
              <a:t>, </a:t>
            </a:r>
            <a:r>
              <a:rPr lang="en-US" altLang="en-US" sz="1000"/>
              <a:t>лидер</a:t>
            </a:r>
            <a:r>
              <a:rPr lang="en-US" altLang="ru-RU" sz="1000"/>
              <a:t>.</a:t>
            </a:r>
          </a:p>
          <a:p>
            <a:r>
              <a:rPr lang="en-US" altLang="en-US" sz="1000"/>
              <a:t>Студентка</a:t>
            </a:r>
            <a:r>
              <a:rPr lang="en-US" altLang="ru-RU" sz="1000"/>
              <a:t> 4 </a:t>
            </a:r>
            <a:r>
              <a:rPr lang="en-US" altLang="en-US" sz="1000"/>
              <a:t>курса</a:t>
            </a:r>
            <a:r>
              <a:rPr lang="en-US" altLang="ru-RU" sz="1000"/>
              <a:t> </a:t>
            </a:r>
            <a:r>
              <a:rPr lang="en-US" altLang="en-US" sz="1000"/>
              <a:t>экономического</a:t>
            </a:r>
            <a:r>
              <a:rPr lang="en-US" altLang="ru-RU" sz="1000"/>
              <a:t> </a:t>
            </a:r>
            <a:r>
              <a:rPr lang="en-US" altLang="en-US" sz="1000"/>
              <a:t>факультета</a:t>
            </a:r>
            <a:r>
              <a:rPr lang="en-US" altLang="ru-RU" sz="1000"/>
              <a:t> </a:t>
            </a:r>
            <a:r>
              <a:rPr lang="en-US" altLang="en-US" sz="1000"/>
              <a:t>КИУ</a:t>
            </a:r>
            <a:r>
              <a:rPr lang="en-US" altLang="ru-RU" sz="1000"/>
              <a:t>, </a:t>
            </a:r>
            <a:r>
              <a:rPr lang="en-US" altLang="en-US" sz="1000"/>
              <a:t>обучение</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 </a:t>
            </a:r>
            <a:r>
              <a:rPr lang="en-US" altLang="en-US" sz="1000"/>
              <a:t>создание</a:t>
            </a:r>
            <a:r>
              <a:rPr lang="en-US" altLang="ru-RU" sz="1000"/>
              <a:t> </a:t>
            </a:r>
            <a:r>
              <a:rPr lang="en-US" altLang="en-US" sz="1000"/>
              <a:t>стартапа</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a:t>
            </a:r>
          </a:p>
          <a:p>
            <a:r>
              <a:rPr lang="en-US" altLang="en-US" sz="1000"/>
              <a:t>Главные</a:t>
            </a:r>
            <a:r>
              <a:rPr lang="en-US" altLang="ru-RU" sz="1000"/>
              <a:t> </a:t>
            </a:r>
            <a:r>
              <a:rPr lang="en-US" altLang="en-US" sz="1000"/>
              <a:t>функции</a:t>
            </a:r>
            <a:r>
              <a:rPr lang="en-US" altLang="ru-RU" sz="1000"/>
              <a:t>: </a:t>
            </a:r>
            <a:r>
              <a:rPr lang="en-US" altLang="en-US" sz="1000"/>
              <a:t>общее</a:t>
            </a:r>
            <a:r>
              <a:rPr lang="en-US" altLang="ru-RU" sz="1000"/>
              <a:t> </a:t>
            </a:r>
            <a:r>
              <a:rPr lang="en-US" altLang="en-US" sz="1000"/>
              <a:t>управление</a:t>
            </a:r>
            <a:r>
              <a:rPr lang="en-US" altLang="ru-RU" sz="1000"/>
              <a:t>, </a:t>
            </a:r>
            <a:r>
              <a:rPr lang="en-US" altLang="en-US" sz="1000"/>
              <a:t>постановка</a:t>
            </a:r>
            <a:r>
              <a:rPr lang="en-US" altLang="ru-RU" sz="1000"/>
              <a:t> </a:t>
            </a:r>
            <a:r>
              <a:rPr lang="en-US" altLang="en-US" sz="1000"/>
              <a:t>задач</a:t>
            </a:r>
            <a:r>
              <a:rPr lang="en-US" altLang="ru-RU" sz="1000"/>
              <a:t>, </a:t>
            </a:r>
            <a:r>
              <a:rPr lang="en-US" altLang="en-US" sz="1000"/>
              <a:t>анализ</a:t>
            </a:r>
            <a:r>
              <a:rPr lang="en-US" altLang="ru-RU" sz="1000"/>
              <a:t> </a:t>
            </a:r>
            <a:r>
              <a:rPr lang="en-US" altLang="en-US" sz="1000"/>
              <a:t>рынка</a:t>
            </a:r>
            <a:r>
              <a:rPr lang="en-US" altLang="ru-RU" sz="1000"/>
              <a:t>, </a:t>
            </a:r>
            <a:r>
              <a:rPr lang="en-US" altLang="en-US" sz="1000"/>
              <a:t>участие</a:t>
            </a:r>
            <a:r>
              <a:rPr lang="en-US" altLang="ru-RU" sz="1000"/>
              <a:t> </a:t>
            </a:r>
            <a:r>
              <a:rPr lang="en-US" altLang="en-US" sz="1000"/>
              <a:t>в</a:t>
            </a:r>
            <a:r>
              <a:rPr lang="en-US" altLang="ru-RU" sz="1000"/>
              <a:t> </a:t>
            </a:r>
            <a:r>
              <a:rPr lang="en-US" altLang="en-US" sz="1000"/>
              <a:t>построении</a:t>
            </a:r>
            <a:r>
              <a:rPr lang="en-US" altLang="ru-RU" sz="1000"/>
              <a:t> </a:t>
            </a:r>
            <a:r>
              <a:rPr lang="en-US" altLang="en-US" sz="1000"/>
              <a:t>бизнес</a:t>
            </a:r>
            <a:r>
              <a:rPr lang="en-US" altLang="ru-RU" sz="1000"/>
              <a:t>-</a:t>
            </a:r>
            <a:r>
              <a:rPr lang="en-US" altLang="en-US" sz="1000"/>
              <a:t>модели</a:t>
            </a:r>
            <a:r>
              <a:rPr lang="en-US" altLang="ru-RU" sz="1000"/>
              <a:t>.</a:t>
            </a:r>
          </a:p>
        </p:txBody>
      </p:sp>
      <p:sp>
        <p:nvSpPr>
          <p:cNvPr id="3" name="Текстовое поле 2"/>
          <p:cNvSpPr txBox="1"/>
          <p:nvPr/>
        </p:nvSpPr>
        <p:spPr>
          <a:xfrm>
            <a:off x="3347720" y="1205230"/>
            <a:ext cx="2876550" cy="1342390"/>
          </a:xfrm>
          <a:prstGeom prst="rect">
            <a:avLst/>
          </a:prstGeom>
          <a:noFill/>
        </p:spPr>
        <p:txBody>
          <a:bodyPr wrap="square" rtlCol="0">
            <a:noAutofit/>
          </a:bodyPr>
          <a:lstStyle/>
          <a:p>
            <a:r>
              <a:rPr lang="en-US" altLang="en-US" sz="1000"/>
              <a:t>Аделина</a:t>
            </a:r>
            <a:r>
              <a:rPr lang="en-US" altLang="ru-RU" sz="1000"/>
              <a:t> CMO, </a:t>
            </a:r>
            <a:r>
              <a:rPr lang="en-US" altLang="en-US" sz="1000"/>
              <a:t>директор</a:t>
            </a:r>
            <a:r>
              <a:rPr lang="en-US" altLang="ru-RU" sz="1000"/>
              <a:t> </a:t>
            </a:r>
            <a:r>
              <a:rPr lang="en-US" altLang="en-US" sz="1000"/>
              <a:t>по</a:t>
            </a:r>
            <a:r>
              <a:rPr lang="en-US" altLang="ru-RU" sz="1000"/>
              <a:t> </a:t>
            </a:r>
            <a:r>
              <a:rPr lang="en-US" altLang="en-US" sz="1000"/>
              <a:t>маркетингу</a:t>
            </a:r>
            <a:r>
              <a:rPr lang="en-US" altLang="ru-RU" sz="1000"/>
              <a:t>.</a:t>
            </a:r>
          </a:p>
          <a:p>
            <a:r>
              <a:rPr lang="en-US" altLang="en-US" sz="1000"/>
              <a:t>Студентка</a:t>
            </a:r>
            <a:r>
              <a:rPr lang="en-US" altLang="ru-RU" sz="1000"/>
              <a:t> 4 </a:t>
            </a:r>
            <a:r>
              <a:rPr lang="en-US" altLang="en-US" sz="1000"/>
              <a:t>курса</a:t>
            </a:r>
            <a:r>
              <a:rPr lang="en-US" altLang="ru-RU" sz="1000"/>
              <a:t> </a:t>
            </a:r>
            <a:r>
              <a:rPr lang="en-US" altLang="en-US" sz="1000"/>
              <a:t>экономического</a:t>
            </a:r>
            <a:r>
              <a:rPr lang="en-US" altLang="ru-RU" sz="1000"/>
              <a:t> </a:t>
            </a:r>
            <a:r>
              <a:rPr lang="en-US" altLang="en-US" sz="1000"/>
              <a:t>факультета</a:t>
            </a:r>
            <a:r>
              <a:rPr lang="en-US" altLang="ru-RU" sz="1000"/>
              <a:t> </a:t>
            </a:r>
            <a:r>
              <a:rPr lang="en-US" altLang="en-US" sz="1000"/>
              <a:t>КИУ</a:t>
            </a:r>
            <a:r>
              <a:rPr lang="en-US" altLang="ru-RU" sz="1000"/>
              <a:t>, </a:t>
            </a:r>
            <a:r>
              <a:rPr lang="en-US" altLang="en-US" sz="1000"/>
              <a:t>обучение</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 </a:t>
            </a:r>
            <a:r>
              <a:rPr lang="en-US" altLang="en-US" sz="1000"/>
              <a:t>создание</a:t>
            </a:r>
            <a:r>
              <a:rPr lang="en-US" altLang="ru-RU" sz="1000"/>
              <a:t> </a:t>
            </a:r>
            <a:r>
              <a:rPr lang="en-US" altLang="en-US" sz="1000"/>
              <a:t>стартапа</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a:t>
            </a:r>
          </a:p>
          <a:p>
            <a:r>
              <a:rPr lang="en-US" altLang="en-US" sz="1000"/>
              <a:t>Главные</a:t>
            </a:r>
            <a:r>
              <a:rPr lang="en-US" altLang="ru-RU" sz="1000"/>
              <a:t> </a:t>
            </a:r>
            <a:r>
              <a:rPr lang="en-US" altLang="en-US" sz="1000"/>
              <a:t>функции</a:t>
            </a:r>
            <a:r>
              <a:rPr lang="en-US" altLang="ru-RU" sz="1000"/>
              <a:t>: </a:t>
            </a:r>
            <a:r>
              <a:rPr lang="en-US" altLang="en-US" sz="1000"/>
              <a:t>продвижение</a:t>
            </a:r>
            <a:r>
              <a:rPr lang="en-US" altLang="ru-RU" sz="1000"/>
              <a:t> </a:t>
            </a:r>
            <a:r>
              <a:rPr lang="en-US" altLang="en-US" sz="1000"/>
              <a:t>проекта</a:t>
            </a:r>
            <a:r>
              <a:rPr lang="en-US" altLang="ru-RU" sz="1000"/>
              <a:t>, </a:t>
            </a:r>
            <a:r>
              <a:rPr lang="en-US" altLang="en-US" sz="1000"/>
              <a:t>финансово</a:t>
            </a:r>
            <a:r>
              <a:rPr lang="en-US" altLang="ru-RU" sz="1000"/>
              <a:t>-</a:t>
            </a:r>
            <a:r>
              <a:rPr lang="en-US" altLang="en-US" sz="1000"/>
              <a:t>экономические</a:t>
            </a:r>
            <a:r>
              <a:rPr lang="en-US" altLang="ru-RU" sz="1000"/>
              <a:t> </a:t>
            </a:r>
            <a:r>
              <a:rPr lang="en-US" altLang="en-US" sz="1000"/>
              <a:t>функции</a:t>
            </a:r>
            <a:r>
              <a:rPr lang="en-US" altLang="ru-RU" sz="1000"/>
              <a:t>.</a:t>
            </a:r>
          </a:p>
        </p:txBody>
      </p:sp>
      <p:sp>
        <p:nvSpPr>
          <p:cNvPr id="4" name="Текстовое поле 3"/>
          <p:cNvSpPr txBox="1"/>
          <p:nvPr/>
        </p:nvSpPr>
        <p:spPr>
          <a:xfrm>
            <a:off x="6224270" y="1202690"/>
            <a:ext cx="2821305" cy="1515745"/>
          </a:xfrm>
          <a:prstGeom prst="rect">
            <a:avLst/>
          </a:prstGeom>
          <a:noFill/>
        </p:spPr>
        <p:txBody>
          <a:bodyPr wrap="square" rtlCol="0">
            <a:noAutofit/>
          </a:bodyPr>
          <a:lstStyle/>
          <a:p>
            <a:r>
              <a:rPr lang="en-US" altLang="en-US" sz="1000"/>
              <a:t>Алия</a:t>
            </a:r>
            <a:r>
              <a:rPr lang="en-US" altLang="ru-RU" sz="1000"/>
              <a:t> CTO, </a:t>
            </a:r>
            <a:r>
              <a:rPr lang="en-US" altLang="en-US" sz="1000"/>
              <a:t>технический</a:t>
            </a:r>
            <a:r>
              <a:rPr lang="en-US" altLang="ru-RU" sz="1000"/>
              <a:t> </a:t>
            </a:r>
            <a:r>
              <a:rPr lang="en-US" altLang="en-US" sz="1000"/>
              <a:t>директор</a:t>
            </a:r>
          </a:p>
          <a:p>
            <a:r>
              <a:rPr lang="en-US" altLang="en-US" sz="1000"/>
              <a:t>Студентка</a:t>
            </a:r>
            <a:r>
              <a:rPr lang="en-US" altLang="ru-RU" sz="1000"/>
              <a:t> 4 </a:t>
            </a:r>
            <a:r>
              <a:rPr lang="en-US" altLang="en-US" sz="1000"/>
              <a:t>курса</a:t>
            </a:r>
            <a:r>
              <a:rPr lang="en-US" altLang="ru-RU" sz="1000"/>
              <a:t> </a:t>
            </a:r>
            <a:r>
              <a:rPr lang="en-US" altLang="en-US" sz="1000"/>
              <a:t>экономического</a:t>
            </a:r>
            <a:r>
              <a:rPr lang="en-US" altLang="ru-RU" sz="1000"/>
              <a:t> </a:t>
            </a:r>
            <a:r>
              <a:rPr lang="en-US" altLang="en-US" sz="1000"/>
              <a:t>факультета</a:t>
            </a:r>
            <a:r>
              <a:rPr lang="en-US" altLang="ru-RU" sz="1000"/>
              <a:t> </a:t>
            </a:r>
            <a:r>
              <a:rPr lang="en-US" altLang="en-US" sz="1000"/>
              <a:t>КИУ</a:t>
            </a:r>
            <a:r>
              <a:rPr lang="en-US" altLang="ru-RU" sz="1000"/>
              <a:t>, </a:t>
            </a:r>
            <a:r>
              <a:rPr lang="en-US" altLang="en-US" sz="1000"/>
              <a:t>обучение</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 </a:t>
            </a:r>
            <a:r>
              <a:rPr lang="en-US" altLang="en-US" sz="1000"/>
              <a:t>создание</a:t>
            </a:r>
            <a:r>
              <a:rPr lang="en-US" altLang="ru-RU" sz="1000"/>
              <a:t> </a:t>
            </a:r>
            <a:r>
              <a:rPr lang="en-US" altLang="en-US" sz="1000"/>
              <a:t>стартапа</a:t>
            </a:r>
            <a:r>
              <a:rPr lang="en-US" altLang="ru-RU" sz="1000"/>
              <a:t> </a:t>
            </a:r>
            <a:r>
              <a:rPr lang="en-US" altLang="en-US" sz="1000"/>
              <a:t>в</a:t>
            </a:r>
            <a:r>
              <a:rPr lang="en-US" altLang="ru-RU" sz="1000"/>
              <a:t> </a:t>
            </a:r>
            <a:r>
              <a:rPr lang="en-US" altLang="en-US" sz="1000"/>
              <a:t>Акселераторе</a:t>
            </a:r>
            <a:r>
              <a:rPr lang="en-US" altLang="ru-RU" sz="1000"/>
              <a:t> </a:t>
            </a:r>
            <a:r>
              <a:rPr lang="en-US" altLang="en-US" sz="1000"/>
              <a:t>КИУ</a:t>
            </a:r>
            <a:r>
              <a:rPr lang="en-US" altLang="ru-RU" sz="1000"/>
              <a:t>.</a:t>
            </a:r>
          </a:p>
          <a:p>
            <a:r>
              <a:rPr lang="en-US" altLang="en-US" sz="1000"/>
              <a:t>Главные</a:t>
            </a:r>
            <a:r>
              <a:rPr lang="en-US" altLang="ru-RU" sz="1000"/>
              <a:t> </a:t>
            </a:r>
            <a:r>
              <a:rPr lang="en-US" altLang="en-US" sz="1000"/>
              <a:t>функции</a:t>
            </a:r>
            <a:r>
              <a:rPr lang="en-US" altLang="ru-RU" sz="1000"/>
              <a:t>: </a:t>
            </a:r>
            <a:r>
              <a:rPr lang="en-US" altLang="en-US" sz="1000"/>
              <a:t>постановка</a:t>
            </a:r>
            <a:r>
              <a:rPr lang="en-US" altLang="ru-RU" sz="1000"/>
              <a:t> </a:t>
            </a:r>
            <a:r>
              <a:rPr lang="en-US" altLang="en-US" sz="1000"/>
              <a:t>и</a:t>
            </a:r>
            <a:r>
              <a:rPr lang="en-US" altLang="ru-RU" sz="1000"/>
              <a:t> </a:t>
            </a:r>
            <a:r>
              <a:rPr lang="en-US" altLang="en-US" sz="1000"/>
              <a:t>проверка</a:t>
            </a:r>
            <a:r>
              <a:rPr lang="en-US" altLang="ru-RU" sz="1000"/>
              <a:t> </a:t>
            </a:r>
            <a:r>
              <a:rPr lang="en-US" altLang="en-US" sz="1000"/>
              <a:t>гипотез</a:t>
            </a:r>
            <a:r>
              <a:rPr lang="en-US" altLang="ru-RU" sz="1000"/>
              <a:t>, </a:t>
            </a:r>
            <a:r>
              <a:rPr lang="en-US" altLang="en-US" sz="1000"/>
              <a:t>все</a:t>
            </a:r>
            <a:r>
              <a:rPr lang="en-US" altLang="ru-RU" sz="1000"/>
              <a:t> </a:t>
            </a:r>
            <a:r>
              <a:rPr lang="en-US" altLang="en-US" sz="1000"/>
              <a:t>технические</a:t>
            </a:r>
            <a:r>
              <a:rPr lang="en-US" altLang="ru-RU" sz="1000"/>
              <a:t> </a:t>
            </a:r>
            <a:r>
              <a:rPr lang="en-US" altLang="en-US" sz="1000"/>
              <a:t>работы</a:t>
            </a:r>
            <a:r>
              <a:rPr lang="en-US" altLang="ru-RU" sz="1000"/>
              <a:t>.</a:t>
            </a:r>
          </a:p>
        </p:txBody>
      </p:sp>
      <p:pic>
        <p:nvPicPr>
          <p:cNvPr id="5" name="Изображение 4" descr="Rectangle 4"/>
          <p:cNvPicPr>
            <a:picLocks noChangeAspect="1"/>
          </p:cNvPicPr>
          <p:nvPr/>
        </p:nvPicPr>
        <p:blipFill>
          <a:blip r:embed="rId3"/>
          <a:stretch>
            <a:fillRect/>
          </a:stretch>
        </p:blipFill>
        <p:spPr>
          <a:xfrm>
            <a:off x="561340" y="2624772"/>
            <a:ext cx="2343150" cy="2178050"/>
          </a:xfrm>
          <a:prstGeom prst="rect">
            <a:avLst/>
          </a:prstGeom>
        </p:spPr>
      </p:pic>
      <p:pic>
        <p:nvPicPr>
          <p:cNvPr id="6" name="Изображение 5" descr="Rectangle 2"/>
          <p:cNvPicPr>
            <a:picLocks noChangeAspect="1"/>
          </p:cNvPicPr>
          <p:nvPr/>
        </p:nvPicPr>
        <p:blipFill>
          <a:blip r:embed="rId4"/>
          <a:stretch>
            <a:fillRect/>
          </a:stretch>
        </p:blipFill>
        <p:spPr>
          <a:xfrm>
            <a:off x="6383655" y="2547620"/>
            <a:ext cx="2381250" cy="2211070"/>
          </a:xfrm>
          <a:prstGeom prst="rect">
            <a:avLst/>
          </a:prstGeom>
        </p:spPr>
      </p:pic>
      <p:pic>
        <p:nvPicPr>
          <p:cNvPr id="7" name="Изображение 6" descr="image"/>
          <p:cNvPicPr>
            <a:picLocks noChangeAspect="1"/>
          </p:cNvPicPr>
          <p:nvPr/>
        </p:nvPicPr>
        <p:blipFill>
          <a:blip r:embed="rId5"/>
          <a:stretch>
            <a:fillRect/>
          </a:stretch>
        </p:blipFill>
        <p:spPr>
          <a:xfrm>
            <a:off x="3415665" y="2624772"/>
            <a:ext cx="2312670" cy="21482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Актуальность проблемы</a:t>
            </a: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1646</Words>
  <Application>Microsoft Office PowerPoint</Application>
  <PresentationFormat>Экран (16:9)</PresentationFormat>
  <Paragraphs>101</Paragraphs>
  <Slides>6</Slides>
  <Notes>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Nunito</vt:lpstr>
      <vt:lpstr>Arial</vt:lpstr>
      <vt:lpstr>Roboto</vt:lpstr>
      <vt:lpstr>Georgia</vt:lpstr>
      <vt:lpstr>Simple Light</vt:lpstr>
      <vt:lpstr>Мой репетитор</vt:lpstr>
      <vt:lpstr>Пользователь и проблема</vt:lpstr>
      <vt:lpstr>Как уже решается проблема</vt:lpstr>
      <vt:lpstr>Решение</vt:lpstr>
      <vt:lpstr>Команда</vt:lpstr>
      <vt:lpstr>Актуальность проблемы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Рамиля Якупова</cp:lastModifiedBy>
  <cp:revision>11</cp:revision>
  <dcterms:created xsi:type="dcterms:W3CDTF">2024-12-01T12:22:25Z</dcterms:created>
  <dcterms:modified xsi:type="dcterms:W3CDTF">2025-04-18T07:25:47Z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1080EA1B4EA64DF18729B86E52292034_13</vt:lpwstr>
  </property>
  <property fmtid="{D5CDD505-2E9C-101B-9397-08002B2CF9AE}" pid="3" name="KSOProductBuildVer">
    <vt:lpwstr>1049-12.2.0.18911</vt:lpwstr>
  </property>
</Properties>
</file>