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8" r:id="rId3"/>
    <p:sldId id="310" r:id="rId4"/>
    <p:sldId id="312" r:id="rId5"/>
    <p:sldId id="313" r:id="rId6"/>
    <p:sldId id="307" r:id="rId7"/>
    <p:sldId id="314" r:id="rId8"/>
    <p:sldId id="315" r:id="rId9"/>
    <p:sldId id="316" r:id="rId10"/>
    <p:sldId id="276" r:id="rId11"/>
    <p:sldId id="318" r:id="rId12"/>
    <p:sldId id="319" r:id="rId13"/>
    <p:sldId id="327" r:id="rId14"/>
    <p:sldId id="287" r:id="rId15"/>
    <p:sldId id="275" r:id="rId16"/>
    <p:sldId id="317" r:id="rId17"/>
    <p:sldId id="298" r:id="rId18"/>
    <p:sldId id="320" r:id="rId19"/>
    <p:sldId id="322" r:id="rId20"/>
    <p:sldId id="321" r:id="rId21"/>
    <p:sldId id="323" r:id="rId22"/>
    <p:sldId id="324" r:id="rId23"/>
    <p:sldId id="325" r:id="rId24"/>
    <p:sldId id="326" r:id="rId25"/>
    <p:sldId id="308" r:id="rId26"/>
    <p:sldId id="305" r:id="rId27"/>
    <p:sldId id="277" r:id="rId28"/>
    <p:sldId id="289" r:id="rId29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DC1"/>
    <a:srgbClr val="EEB500"/>
    <a:srgbClr val="E599CC"/>
    <a:srgbClr val="FFCC00"/>
    <a:srgbClr val="C3D69B"/>
    <a:srgbClr val="BDCB35"/>
    <a:srgbClr val="C67666"/>
    <a:srgbClr val="DCC3BC"/>
    <a:srgbClr val="92432E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4516" autoAdjust="0"/>
  </p:normalViewPr>
  <p:slideViewPr>
    <p:cSldViewPr showGuides="1">
      <p:cViewPr>
        <p:scale>
          <a:sx n="81" d="100"/>
          <a:sy n="81" d="100"/>
        </p:scale>
        <p:origin x="67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7725D-055D-40E5-8801-895886D3A22D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D40F4-8B6B-4883-A50B-846E9D2990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003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00951-6301-4B70-A4B0-FA36E45FB3EF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DC603-4CF0-4A35-908D-CC25F9E983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3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5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193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8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21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41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DC603-4CF0-4A35-908D-CC25F9E9835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4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02080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349098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808580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110360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41308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27890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25100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531981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217763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1021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346523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566B4-70B4-4C39-B0CD-1328A882E0C1}" type="datetimeFigureOut">
              <a:rPr lang="ru-RU" smtClean="0"/>
              <a:pPr/>
              <a:t>29.06.2023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F89B-5776-4326-A413-2CAC94E8E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48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7.emf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5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31.emf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60134" y="-20539"/>
            <a:ext cx="8260338" cy="5184578"/>
            <a:chOff x="560134" y="-20539"/>
            <a:chExt cx="8260338" cy="518457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1940795"/>
              <a:ext cx="3600400" cy="10630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" name="Группа 12"/>
            <p:cNvGrpSpPr/>
            <p:nvPr/>
          </p:nvGrpSpPr>
          <p:grpSpPr>
            <a:xfrm>
              <a:off x="560134" y="-20539"/>
              <a:ext cx="8260338" cy="5184578"/>
              <a:chOff x="-580096" y="92650"/>
              <a:chExt cx="10909936" cy="6765350"/>
            </a:xfrm>
          </p:grpSpPr>
          <p:pic>
            <p:nvPicPr>
              <p:cNvPr id="4" name="Picture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80096" y="92650"/>
                <a:ext cx="2160240" cy="6765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" name="Прямая соединительная линия 5"/>
              <p:cNvCxnSpPr/>
              <p:nvPr/>
            </p:nvCxnSpPr>
            <p:spPr>
              <a:xfrm>
                <a:off x="5868144" y="4852123"/>
                <a:ext cx="0" cy="1113584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Picture 10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298" r="42622"/>
              <a:stretch/>
            </p:blipFill>
            <p:spPr bwMode="auto">
              <a:xfrm>
                <a:off x="7694274" y="4941965"/>
                <a:ext cx="836166" cy="19160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1" name="Прямая соединительная линия 10"/>
              <p:cNvCxnSpPr/>
              <p:nvPr/>
            </p:nvCxnSpPr>
            <p:spPr>
              <a:xfrm flipH="1">
                <a:off x="3777009" y="562467"/>
                <a:ext cx="3018532" cy="172819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Равнобедренный треугольник 13"/>
              <p:cNvSpPr/>
              <p:nvPr/>
            </p:nvSpPr>
            <p:spPr>
              <a:xfrm rot="5400000">
                <a:off x="9794280" y="3085691"/>
                <a:ext cx="567063" cy="504056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780902" y="2815615"/>
                <a:ext cx="4576181" cy="104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SAFETY</a:t>
                </a:r>
              </a:p>
              <a:p>
                <a:r>
                  <a:rPr lang="ru-RU" b="1" dirty="0">
                    <a:solidFill>
                      <a:schemeClr val="bg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                       Вольт</a:t>
                </a:r>
              </a:p>
            </p:txBody>
          </p:sp>
        </p:grpSp>
      </p:grpSp>
      <p:sp>
        <p:nvSpPr>
          <p:cNvPr id="15" name="Равнобедренный треугольник 14"/>
          <p:cNvSpPr/>
          <p:nvPr/>
        </p:nvSpPr>
        <p:spPr>
          <a:xfrm rot="5400000">
            <a:off x="343916" y="300481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25015" y="3811785"/>
            <a:ext cx="1069101" cy="45512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97761" y="711157"/>
            <a:ext cx="1522340" cy="648072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630179" y="483594"/>
            <a:ext cx="1069101" cy="45512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11960" y="1940795"/>
            <a:ext cx="3600400" cy="1063003"/>
          </a:xfrm>
          <a:prstGeom prst="roundRect">
            <a:avLst>
              <a:gd name="adj" fmla="val 50000"/>
            </a:avLst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53220" y="1491630"/>
            <a:ext cx="1522340" cy="648072"/>
          </a:xfrm>
          <a:prstGeom prst="roundRect">
            <a:avLst>
              <a:gd name="adj" fmla="val 50000"/>
            </a:avLst>
          </a:prstGeom>
          <a:solidFill>
            <a:srgbClr val="9933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lang="en-US" sz="1600" b="1" dirty="0">
                <a:solidFill>
                  <a:srgbClr val="6B4D96"/>
                </a:solidFill>
              </a:rPr>
              <a:t>    </a:t>
            </a:r>
            <a:r>
              <a:rPr lang="ru-RU" sz="1200" b="1" dirty="0">
                <a:solidFill>
                  <a:srgbClr val="6B4D96"/>
                </a:solidFill>
              </a:rPr>
              <a:t>Культурный </a:t>
            </a:r>
          </a:p>
          <a:p>
            <a:pPr>
              <a:lnSpc>
                <a:spcPts val="1400"/>
              </a:lnSpc>
            </a:pPr>
            <a:r>
              <a:rPr lang="en-US" sz="1200" b="1" dirty="0">
                <a:solidFill>
                  <a:srgbClr val="6B4D96"/>
                </a:solidFill>
              </a:rPr>
              <a:t>     start up</a:t>
            </a:r>
            <a:endParaRPr lang="ru-RU" sz="1200" b="1" dirty="0">
              <a:solidFill>
                <a:srgbClr val="6B4D9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E04EC1-20F9-D224-B5AC-416049D06D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3438">
                        <a14:foregroundMark x1="90625" y1="50156" x2="90625" y2="50156"/>
                        <a14:foregroundMark x1="93438" y1="49844" x2="93438" y2="4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2850" y="5203"/>
            <a:ext cx="764263" cy="7642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EDD3CD-BA52-823A-99C2-6692DCB7E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330" y="1815666"/>
            <a:ext cx="1447800" cy="14478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15E155-74BC-5133-9677-9217EBD5CC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8965" t="78000" r="5119" b="4018"/>
          <a:stretch/>
        </p:blipFill>
        <p:spPr>
          <a:xfrm>
            <a:off x="7386486" y="29334"/>
            <a:ext cx="842723" cy="6347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BCAF50-C02C-E908-39DC-3632C4E81F4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3" t="-1046" r="61137" b="1046"/>
          <a:stretch/>
        </p:blipFill>
        <p:spPr>
          <a:xfrm>
            <a:off x="8380284" y="101475"/>
            <a:ext cx="590551" cy="52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54987"/>
      </p:ext>
    </p:extLst>
  </p:cSld>
  <p:clrMapOvr>
    <a:masterClrMapping/>
  </p:clrMapOvr>
  <p:transition spd="med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625F1F-D003-284D-46A2-B7484D1F8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000" l="1000" r="90000">
                        <a14:foregroundMark x1="7167" y1="95667" x2="4667" y2="87667"/>
                        <a14:foregroundMark x1="41333" y1="94889" x2="16500" y2="99000"/>
                        <a14:foregroundMark x1="3167" y1="85333" x2="1000" y2="83111"/>
                        <a14:foregroundMark x1="34833" y1="21889" x2="34833" y2="21889"/>
                        <a14:foregroundMark x1="34500" y1="19222" x2="38167" y2="29444"/>
                        <a14:foregroundMark x1="39233" y1="30000" x2="42000" y2="31444"/>
                        <a14:foregroundMark x1="38167" y1="29444" x2="39233" y2="30000"/>
                        <a14:foregroundMark x1="57000" y1="14111" x2="57000" y2="14111"/>
                        <a14:foregroundMark x1="57500" y1="13000" x2="57500" y2="13000"/>
                        <a14:backgroundMark x1="38833" y1="30000" x2="38833" y2="30000"/>
                        <a14:backgroundMark x1="38833" y1="30000" x2="38833" y2="30000"/>
                      </a14:backgroundRemoval>
                    </a14:imgEffect>
                  </a14:imgLayer>
                </a14:imgProps>
              </a:ext>
            </a:extLst>
          </a:blip>
          <a:srcRect t="10724" r="22395"/>
          <a:stretch/>
        </p:blipFill>
        <p:spPr>
          <a:xfrm>
            <a:off x="2711" y="2902984"/>
            <a:ext cx="1323446" cy="2283718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749843" y="2193499"/>
            <a:ext cx="3462117" cy="315041"/>
          </a:xfrm>
          <a:prstGeom prst="roundRect">
            <a:avLst>
              <a:gd name="adj" fmla="val 50000"/>
            </a:avLst>
          </a:prstGeom>
          <a:solidFill>
            <a:srgbClr val="9966F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429FC52-5BF7-CCA1-0680-20D8D71BA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46" y="132979"/>
            <a:ext cx="3600400" cy="106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9843" y="1587818"/>
            <a:ext cx="405047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Ежегодно огромное количество людей по всему миру страдает от неисправной электропроводки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F25E05-5A03-7775-0159-C1FF68511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348" y="-1828"/>
            <a:ext cx="3861840" cy="235755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605271" y="2139703"/>
            <a:ext cx="4705227" cy="1296144"/>
          </a:xfrm>
          <a:prstGeom prst="roundRect">
            <a:avLst>
              <a:gd name="adj" fmla="val 50000"/>
            </a:avLst>
          </a:prstGeom>
          <a:solidFill>
            <a:srgbClr val="EEB5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за 2022 г. почти 47 тыс. пожаров произошло из-за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нарушения правил работы электрооборудования.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пятая часть от общего числа пожаров за год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06D27-8A54-D3AD-7B67-71776D599A94}"/>
              </a:ext>
            </a:extLst>
          </p:cNvPr>
          <p:cNvSpPr txBox="1"/>
          <p:nvPr/>
        </p:nvSpPr>
        <p:spPr>
          <a:xfrm>
            <a:off x="1137999" y="383075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Актуальность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Рисунок 16" descr="Комментарий &quot;Огонь&quot; контур">
            <a:extLst>
              <a:ext uri="{FF2B5EF4-FFF2-40B4-BE49-F238E27FC236}">
                <a16:creationId xmlns:a16="http://schemas.microsoft.com/office/drawing/2014/main" id="{9637121F-F367-C1FA-EB06-16F82F3641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731" y="156718"/>
            <a:ext cx="980224" cy="980224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E82CB95-9223-816D-9197-C10483273EAA}"/>
              </a:ext>
            </a:extLst>
          </p:cNvPr>
          <p:cNvCxnSpPr>
            <a:cxnSpLocks/>
          </p:cNvCxnSpPr>
          <p:nvPr/>
        </p:nvCxnSpPr>
        <p:spPr>
          <a:xfrm flipH="1">
            <a:off x="0" y="2139703"/>
            <a:ext cx="356532" cy="1697392"/>
          </a:xfrm>
          <a:prstGeom prst="line">
            <a:avLst/>
          </a:prstGeom>
          <a:ln>
            <a:solidFill>
              <a:srgbClr val="C4A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F359C06-1F34-1782-ED13-0AB1266608A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662" t="30853" r="62027" b="15005"/>
          <a:stretch/>
        </p:blipFill>
        <p:spPr>
          <a:xfrm rot="5400000">
            <a:off x="6099651" y="2453981"/>
            <a:ext cx="923330" cy="4453719"/>
          </a:xfrm>
          <a:prstGeom prst="rect">
            <a:avLst/>
          </a:prstGeom>
        </p:spPr>
      </p:pic>
      <p:sp>
        <p:nvSpPr>
          <p:cNvPr id="46" name="Равнобедренный треугольник 45">
            <a:extLst>
              <a:ext uri="{FF2B5EF4-FFF2-40B4-BE49-F238E27FC236}">
                <a16:creationId xmlns:a16="http://schemas.microsoft.com/office/drawing/2014/main" id="{6374AE8C-B131-32A0-C327-95EF48F81777}"/>
              </a:ext>
            </a:extLst>
          </p:cNvPr>
          <p:cNvSpPr/>
          <p:nvPr/>
        </p:nvSpPr>
        <p:spPr>
          <a:xfrm rot="5400000">
            <a:off x="1546938" y="3544240"/>
            <a:ext cx="487919" cy="363897"/>
          </a:xfrm>
          <a:prstGeom prst="triangle">
            <a:avLst/>
          </a:prstGeom>
          <a:solidFill>
            <a:srgbClr val="9966FF"/>
          </a:solidFill>
          <a:ln>
            <a:noFill/>
          </a:ln>
          <a:effectLst>
            <a:glow rad="647700">
              <a:srgbClr val="8DA1E2">
                <a:alpha val="23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A534AD-C86F-BAE6-F42A-90824FD0E136}"/>
              </a:ext>
            </a:extLst>
          </p:cNvPr>
          <p:cNvSpPr txBox="1"/>
          <p:nvPr/>
        </p:nvSpPr>
        <p:spPr>
          <a:xfrm>
            <a:off x="1972846" y="3525364"/>
            <a:ext cx="410445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Проект обезопасит жителей и значительно сократит количество несчастных случаев </a:t>
            </a:r>
          </a:p>
        </p:txBody>
      </p:sp>
    </p:spTree>
    <p:extLst>
      <p:ext uri="{BB962C8B-B14F-4D97-AF65-F5344CB8AC3E}">
        <p14:creationId xmlns:p14="http://schemas.microsoft.com/office/powerpoint/2010/main" val="933126307"/>
      </p:ext>
    </p:extLst>
  </p:cSld>
  <p:clrMapOvr>
    <a:masterClrMapping/>
  </p:clrMapOvr>
  <p:transition spd="med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Женский профиль со сплошной заливкой">
            <a:extLst>
              <a:ext uri="{FF2B5EF4-FFF2-40B4-BE49-F238E27FC236}">
                <a16:creationId xmlns:a16="http://schemas.microsoft.com/office/drawing/2014/main" id="{F27FF47E-C4AD-752B-0AA0-C7701278B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7581" y="397529"/>
            <a:ext cx="2437779" cy="2437779"/>
          </a:xfrm>
          <a:prstGeom prst="rect">
            <a:avLst/>
          </a:prstGeom>
        </p:spPr>
      </p:pic>
      <p:pic>
        <p:nvPicPr>
          <p:cNvPr id="24" name="Рисунок 23" descr="Мужской профиль со сплошной заливкой">
            <a:extLst>
              <a:ext uri="{FF2B5EF4-FFF2-40B4-BE49-F238E27FC236}">
                <a16:creationId xmlns:a16="http://schemas.microsoft.com/office/drawing/2014/main" id="{1BD0C3E3-3A84-F12D-74F2-B1FDBBEA0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30525" y="283651"/>
            <a:ext cx="2551657" cy="2551657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60" y="24185"/>
            <a:ext cx="3497468" cy="135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899592" y="339502"/>
            <a:ext cx="3280871" cy="86967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64169" y="174771"/>
            <a:ext cx="3818013" cy="46115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Мужчины и женщины 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возрасте от 25 до 50 лет 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Имеющие свою недвижимость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(квартиры во вторичных домах/в новостройках/частные дома/дачи)</a:t>
            </a:r>
          </a:p>
          <a:p>
            <a:pPr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Физические и юридические лица 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Банки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Строительные компании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Страховые компании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1BE7A-DEA0-300B-45FC-A4DA4A5723B2}"/>
              </a:ext>
            </a:extLst>
          </p:cNvPr>
          <p:cNvSpPr txBox="1"/>
          <p:nvPr/>
        </p:nvSpPr>
        <p:spPr>
          <a:xfrm>
            <a:off x="984488" y="527988"/>
            <a:ext cx="34125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1D408-AFA8-0E80-2A8B-FF3238DBF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454" y="1981887"/>
            <a:ext cx="3609145" cy="2804403"/>
          </a:xfrm>
          <a:prstGeom prst="rect">
            <a:avLst/>
          </a:prstGeom>
        </p:spPr>
      </p:pic>
      <p:sp>
        <p:nvSpPr>
          <p:cNvPr id="11" name="Скругленный прямоугольник 14">
            <a:extLst>
              <a:ext uri="{FF2B5EF4-FFF2-40B4-BE49-F238E27FC236}">
                <a16:creationId xmlns:a16="http://schemas.microsoft.com/office/drawing/2014/main" id="{57DEF171-BE6C-A331-AE91-62A8015EA3C0}"/>
              </a:ext>
            </a:extLst>
          </p:cNvPr>
          <p:cNvSpPr/>
          <p:nvPr/>
        </p:nvSpPr>
        <p:spPr>
          <a:xfrm>
            <a:off x="4857987" y="771747"/>
            <a:ext cx="347458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2">
            <a:extLst>
              <a:ext uri="{FF2B5EF4-FFF2-40B4-BE49-F238E27FC236}">
                <a16:creationId xmlns:a16="http://schemas.microsoft.com/office/drawing/2014/main" id="{E2FD987B-C578-58F6-7A31-EEB09885A8CC}"/>
              </a:ext>
            </a:extLst>
          </p:cNvPr>
          <p:cNvSpPr/>
          <p:nvPr/>
        </p:nvSpPr>
        <p:spPr>
          <a:xfrm>
            <a:off x="4884282" y="339502"/>
            <a:ext cx="238390" cy="238390"/>
          </a:xfrm>
          <a:prstGeom prst="roundRect">
            <a:avLst>
              <a:gd name="adj" fmla="val 50000"/>
            </a:avLst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4">
            <a:extLst>
              <a:ext uri="{FF2B5EF4-FFF2-40B4-BE49-F238E27FC236}">
                <a16:creationId xmlns:a16="http://schemas.microsoft.com/office/drawing/2014/main" id="{1EBD548D-EEE1-DDAF-8ABA-8E57CFCD4FB2}"/>
              </a:ext>
            </a:extLst>
          </p:cNvPr>
          <p:cNvSpPr/>
          <p:nvPr/>
        </p:nvSpPr>
        <p:spPr>
          <a:xfrm>
            <a:off x="4857987" y="1178715"/>
            <a:ext cx="347458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5">
            <a:extLst>
              <a:ext uri="{FF2B5EF4-FFF2-40B4-BE49-F238E27FC236}">
                <a16:creationId xmlns:a16="http://schemas.microsoft.com/office/drawing/2014/main" id="{1BB23B9C-1181-E8AB-B0AC-FB3C22C65368}"/>
              </a:ext>
            </a:extLst>
          </p:cNvPr>
          <p:cNvSpPr/>
          <p:nvPr/>
        </p:nvSpPr>
        <p:spPr>
          <a:xfrm>
            <a:off x="4738455" y="3193370"/>
            <a:ext cx="466990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5">
            <a:extLst>
              <a:ext uri="{FF2B5EF4-FFF2-40B4-BE49-F238E27FC236}">
                <a16:creationId xmlns:a16="http://schemas.microsoft.com/office/drawing/2014/main" id="{C33D4D40-0860-A1C1-422E-0CE94A72F206}"/>
              </a:ext>
            </a:extLst>
          </p:cNvPr>
          <p:cNvSpPr/>
          <p:nvPr/>
        </p:nvSpPr>
        <p:spPr>
          <a:xfrm>
            <a:off x="4738455" y="3616679"/>
            <a:ext cx="466990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1238ADA-A4BF-82E1-F907-9AE130155B0C}"/>
              </a:ext>
            </a:extLst>
          </p:cNvPr>
          <p:cNvSpPr/>
          <p:nvPr/>
        </p:nvSpPr>
        <p:spPr>
          <a:xfrm>
            <a:off x="4753084" y="4036961"/>
            <a:ext cx="466990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5">
            <a:extLst>
              <a:ext uri="{FF2B5EF4-FFF2-40B4-BE49-F238E27FC236}">
                <a16:creationId xmlns:a16="http://schemas.microsoft.com/office/drawing/2014/main" id="{F13EC639-75CE-89D9-68B0-4AFB721CD220}"/>
              </a:ext>
            </a:extLst>
          </p:cNvPr>
          <p:cNvSpPr/>
          <p:nvPr/>
        </p:nvSpPr>
        <p:spPr>
          <a:xfrm>
            <a:off x="4753084" y="4460270"/>
            <a:ext cx="466990" cy="238390"/>
          </a:xfrm>
          <a:prstGeom prst="roundRect">
            <a:avLst>
              <a:gd name="adj" fmla="val 50000"/>
            </a:avLst>
          </a:prstGeom>
          <a:solidFill>
            <a:srgbClr val="9966F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00256"/>
      </p:ext>
    </p:extLst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Смущенное лицо (со сплошной заливкой) со сплошной заливкой">
            <a:extLst>
              <a:ext uri="{FF2B5EF4-FFF2-40B4-BE49-F238E27FC236}">
                <a16:creationId xmlns:a16="http://schemas.microsoft.com/office/drawing/2014/main" id="{E303528B-BEDC-FCF2-1CF3-B58E43B4F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1298" y="1583624"/>
            <a:ext cx="2857267" cy="2857267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60" y="24185"/>
            <a:ext cx="3497468" cy="135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899592" y="339502"/>
            <a:ext cx="3280871" cy="86967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21457" y="1724726"/>
            <a:ext cx="8411517" cy="29495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Вызов пожарных происходит после фактического возгорания и начала процесса горения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Отсутствия плана электрификации объекта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Сложность в выборе специалиста электрика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Низкая осведомленность/незнание норм напряжения в розетках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традиционных методов в области обнаружения и идентификации дефектов в электропроводке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1BE7A-DEA0-300B-45FC-A4DA4A5723B2}"/>
              </a:ext>
            </a:extLst>
          </p:cNvPr>
          <p:cNvSpPr txBox="1"/>
          <p:nvPr/>
        </p:nvSpPr>
        <p:spPr>
          <a:xfrm>
            <a:off x="1681061" y="526091"/>
            <a:ext cx="195483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Вопросы со сплошной заливкой">
            <a:extLst>
              <a:ext uri="{FF2B5EF4-FFF2-40B4-BE49-F238E27FC236}">
                <a16:creationId xmlns:a16="http://schemas.microsoft.com/office/drawing/2014/main" id="{C237ED7C-C2E5-2D78-33ED-5395DF8B0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458" y="751973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56F2FE2-76FD-2740-4772-1D39484D5B24}"/>
              </a:ext>
            </a:extLst>
          </p:cNvPr>
          <p:cNvSpPr txBox="1"/>
          <p:nvPr/>
        </p:nvSpPr>
        <p:spPr>
          <a:xfrm>
            <a:off x="4572000" y="508802"/>
            <a:ext cx="4655492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возможности постоянного наблюдения состояния энергопотребления и проводки</a:t>
            </a:r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64A1333A-248E-EC18-5079-FAED3C5A23AB}"/>
              </a:ext>
            </a:extLst>
          </p:cNvPr>
          <p:cNvSpPr/>
          <p:nvPr/>
        </p:nvSpPr>
        <p:spPr>
          <a:xfrm rot="5400000">
            <a:off x="4329357" y="620085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:a16="http://schemas.microsoft.com/office/drawing/2014/main" id="{E6766E6D-0E55-0038-60C5-9BC66D026428}"/>
              </a:ext>
            </a:extLst>
          </p:cNvPr>
          <p:cNvSpPr/>
          <p:nvPr/>
        </p:nvSpPr>
        <p:spPr>
          <a:xfrm rot="5400000">
            <a:off x="415486" y="1831380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>
            <a:extLst>
              <a:ext uri="{FF2B5EF4-FFF2-40B4-BE49-F238E27FC236}">
                <a16:creationId xmlns:a16="http://schemas.microsoft.com/office/drawing/2014/main" id="{2737604A-3EE7-8D1B-F73C-F3E22CCED966}"/>
              </a:ext>
            </a:extLst>
          </p:cNvPr>
          <p:cNvSpPr/>
          <p:nvPr/>
        </p:nvSpPr>
        <p:spPr>
          <a:xfrm rot="5400000">
            <a:off x="415487" y="2629668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>
            <a:extLst>
              <a:ext uri="{FF2B5EF4-FFF2-40B4-BE49-F238E27FC236}">
                <a16:creationId xmlns:a16="http://schemas.microsoft.com/office/drawing/2014/main" id="{BC687EDD-A19F-EF16-D56A-98476F6245C3}"/>
              </a:ext>
            </a:extLst>
          </p:cNvPr>
          <p:cNvSpPr/>
          <p:nvPr/>
        </p:nvSpPr>
        <p:spPr>
          <a:xfrm rot="5400000">
            <a:off x="447124" y="3047741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5EF76E48-9BB3-98CD-EF7F-0343E5A8AF97}"/>
              </a:ext>
            </a:extLst>
          </p:cNvPr>
          <p:cNvSpPr/>
          <p:nvPr/>
        </p:nvSpPr>
        <p:spPr>
          <a:xfrm rot="5400000">
            <a:off x="447125" y="3495610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>
            <a:extLst>
              <a:ext uri="{FF2B5EF4-FFF2-40B4-BE49-F238E27FC236}">
                <a16:creationId xmlns:a16="http://schemas.microsoft.com/office/drawing/2014/main" id="{4DD7BEC6-4D28-F9F4-1EE8-C58EA666FF42}"/>
              </a:ext>
            </a:extLst>
          </p:cNvPr>
          <p:cNvSpPr/>
          <p:nvPr/>
        </p:nvSpPr>
        <p:spPr>
          <a:xfrm rot="5400000">
            <a:off x="428439" y="3905202"/>
            <a:ext cx="322256" cy="263777"/>
          </a:xfrm>
          <a:prstGeom prst="triangle">
            <a:avLst/>
          </a:prstGeom>
          <a:solidFill>
            <a:srgbClr val="584470"/>
          </a:solidFill>
          <a:ln>
            <a:noFill/>
          </a:ln>
          <a:effectLst>
            <a:glow rad="647700">
              <a:schemeClr val="bg1">
                <a:lumMod val="75000"/>
                <a:alpha val="23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486757"/>
      </p:ext>
    </p:extLst>
  </p:cSld>
  <p:clrMapOvr>
    <a:masterClrMapping/>
  </p:clrMapOvr>
  <p:transition spd="med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Человек с идеей со сплошной заливкой">
            <a:extLst>
              <a:ext uri="{FF2B5EF4-FFF2-40B4-BE49-F238E27FC236}">
                <a16:creationId xmlns:a16="http://schemas.microsoft.com/office/drawing/2014/main" id="{5FF528A2-8575-DF14-B62B-A01A7E417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6178" y="-210095"/>
            <a:ext cx="3193504" cy="3193504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E194BC00-52BC-5622-8AAD-282E6C59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420377"/>
            <a:ext cx="3600400" cy="361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9">
            <a:extLst>
              <a:ext uri="{FF2B5EF4-FFF2-40B4-BE49-F238E27FC236}">
                <a16:creationId xmlns:a16="http://schemas.microsoft.com/office/drawing/2014/main" id="{26074024-AF6D-4F77-6437-465D0BED2E6F}"/>
              </a:ext>
            </a:extLst>
          </p:cNvPr>
          <p:cNvSpPr/>
          <p:nvPr/>
        </p:nvSpPr>
        <p:spPr>
          <a:xfrm>
            <a:off x="755577" y="951823"/>
            <a:ext cx="2376264" cy="869671"/>
          </a:xfrm>
          <a:prstGeom prst="roundRect">
            <a:avLst>
              <a:gd name="adj" fmla="val 50000"/>
            </a:avLst>
          </a:prstGeom>
          <a:solidFill>
            <a:srgbClr val="9B5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F43C31-2CE1-DED0-373D-6A2A9EDF4007}"/>
              </a:ext>
            </a:extLst>
          </p:cNvPr>
          <p:cNvSpPr txBox="1"/>
          <p:nvPr/>
        </p:nvSpPr>
        <p:spPr>
          <a:xfrm>
            <a:off x="1043608" y="115582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2B0919-3933-C48F-9018-8B779E56EDC6}"/>
              </a:ext>
            </a:extLst>
          </p:cNvPr>
          <p:cNvSpPr txBox="1"/>
          <p:nvPr/>
        </p:nvSpPr>
        <p:spPr>
          <a:xfrm>
            <a:off x="3707904" y="207153"/>
            <a:ext cx="5425071" cy="37805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цифрового двойника энергообеспечения объектов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датчиков контроля температуры, задымления, энергопотребления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Наличие возможности удалённо следить и контролировать состояние энергопотребления и проводки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быстрого вызова пожарных, чтобы исключить возгорание</a:t>
            </a:r>
          </a:p>
        </p:txBody>
      </p:sp>
      <p:sp>
        <p:nvSpPr>
          <p:cNvPr id="11" name="TextBox 40">
            <a:extLst>
              <a:ext uri="{FF2B5EF4-FFF2-40B4-BE49-F238E27FC236}">
                <a16:creationId xmlns:a16="http://schemas.microsoft.com/office/drawing/2014/main" id="{41D1FF63-44DF-DC76-6A3E-6A91AEE2C456}"/>
              </a:ext>
            </a:extLst>
          </p:cNvPr>
          <p:cNvSpPr txBox="1"/>
          <p:nvPr/>
        </p:nvSpPr>
        <p:spPr>
          <a:xfrm>
            <a:off x="107504" y="3987675"/>
            <a:ext cx="89289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»</a:t>
            </a:r>
            <a:r>
              <a:rPr lang="en-US" sz="60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60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приложение </a:t>
            </a:r>
            <a:r>
              <a:rPr lang="en-US" sz="60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Safety</a:t>
            </a:r>
            <a:r>
              <a:rPr lang="ru-RU" sz="60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ru-RU" sz="4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ED4882E9-4C50-0B78-122D-21E7F2DB088F}"/>
              </a:ext>
            </a:extLst>
          </p:cNvPr>
          <p:cNvSpPr/>
          <p:nvPr/>
        </p:nvSpPr>
        <p:spPr>
          <a:xfrm rot="5400000">
            <a:off x="3393844" y="368742"/>
            <a:ext cx="322256" cy="263777"/>
          </a:xfrm>
          <a:prstGeom prst="triangle">
            <a:avLst/>
          </a:prstGeom>
          <a:solidFill>
            <a:srgbClr val="9966FF"/>
          </a:solidFill>
          <a:ln>
            <a:noFill/>
          </a:ln>
          <a:effectLst>
            <a:glow rad="647700">
              <a:srgbClr val="8DA1E2">
                <a:alpha val="23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59540C95-636A-71D2-1FA1-9874B0D22368}"/>
              </a:ext>
            </a:extLst>
          </p:cNvPr>
          <p:cNvSpPr/>
          <p:nvPr/>
        </p:nvSpPr>
        <p:spPr>
          <a:xfrm rot="5400000">
            <a:off x="3419176" y="1162722"/>
            <a:ext cx="322256" cy="263777"/>
          </a:xfrm>
          <a:prstGeom prst="triangle">
            <a:avLst/>
          </a:prstGeom>
          <a:solidFill>
            <a:srgbClr val="9966FF"/>
          </a:solidFill>
          <a:ln>
            <a:noFill/>
          </a:ln>
          <a:effectLst>
            <a:glow rad="647700">
              <a:srgbClr val="8DA1E2">
                <a:alpha val="23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>
            <a:extLst>
              <a:ext uri="{FF2B5EF4-FFF2-40B4-BE49-F238E27FC236}">
                <a16:creationId xmlns:a16="http://schemas.microsoft.com/office/drawing/2014/main" id="{402152E2-51FD-4050-6803-FC9034CA4168}"/>
              </a:ext>
            </a:extLst>
          </p:cNvPr>
          <p:cNvSpPr/>
          <p:nvPr/>
        </p:nvSpPr>
        <p:spPr>
          <a:xfrm rot="5400000">
            <a:off x="3419175" y="2031700"/>
            <a:ext cx="322256" cy="263777"/>
          </a:xfrm>
          <a:prstGeom prst="triangle">
            <a:avLst/>
          </a:prstGeom>
          <a:solidFill>
            <a:srgbClr val="9966FF"/>
          </a:solidFill>
          <a:ln>
            <a:noFill/>
          </a:ln>
          <a:effectLst>
            <a:glow rad="647700">
              <a:srgbClr val="8DA1E2">
                <a:alpha val="23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>
            <a:extLst>
              <a:ext uri="{FF2B5EF4-FFF2-40B4-BE49-F238E27FC236}">
                <a16:creationId xmlns:a16="http://schemas.microsoft.com/office/drawing/2014/main" id="{6E17073F-FAE9-0F8A-8AD2-6009B42C6CC5}"/>
              </a:ext>
            </a:extLst>
          </p:cNvPr>
          <p:cNvSpPr/>
          <p:nvPr/>
        </p:nvSpPr>
        <p:spPr>
          <a:xfrm rot="5400000">
            <a:off x="3419174" y="3222935"/>
            <a:ext cx="322256" cy="263777"/>
          </a:xfrm>
          <a:prstGeom prst="triangle">
            <a:avLst/>
          </a:prstGeom>
          <a:solidFill>
            <a:srgbClr val="9966FF"/>
          </a:solidFill>
          <a:ln>
            <a:noFill/>
          </a:ln>
          <a:effectLst>
            <a:glow rad="647700">
              <a:srgbClr val="8DA1E2">
                <a:alpha val="23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303326"/>
      </p:ext>
    </p:extLst>
  </p:cSld>
  <p:clrMapOvr>
    <a:masterClrMapping/>
  </p:clrMapOvr>
  <p:transition spd="med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16">
            <a:extLst>
              <a:ext uri="{FF2B5EF4-FFF2-40B4-BE49-F238E27FC236}">
                <a16:creationId xmlns:a16="http://schemas.microsoft.com/office/drawing/2014/main" id="{4AF1264A-271E-2826-CF0F-E5D22A0028A3}"/>
              </a:ext>
            </a:extLst>
          </p:cNvPr>
          <p:cNvSpPr/>
          <p:nvPr/>
        </p:nvSpPr>
        <p:spPr>
          <a:xfrm>
            <a:off x="1465267" y="4083918"/>
            <a:ext cx="1224136" cy="252948"/>
          </a:xfrm>
          <a:prstGeom prst="roundRect">
            <a:avLst>
              <a:gd name="adj" fmla="val 50000"/>
            </a:avLst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6">
            <a:extLst>
              <a:ext uri="{FF2B5EF4-FFF2-40B4-BE49-F238E27FC236}">
                <a16:creationId xmlns:a16="http://schemas.microsoft.com/office/drawing/2014/main" id="{20245CC0-E036-39BB-D223-AE2D80555628}"/>
              </a:ext>
            </a:extLst>
          </p:cNvPr>
          <p:cNvSpPr/>
          <p:nvPr/>
        </p:nvSpPr>
        <p:spPr>
          <a:xfrm>
            <a:off x="7596336" y="3675636"/>
            <a:ext cx="890088" cy="217121"/>
          </a:xfrm>
          <a:prstGeom prst="roundRect">
            <a:avLst>
              <a:gd name="adj" fmla="val 50000"/>
            </a:avLst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16">
            <a:extLst>
              <a:ext uri="{FF2B5EF4-FFF2-40B4-BE49-F238E27FC236}">
                <a16:creationId xmlns:a16="http://schemas.microsoft.com/office/drawing/2014/main" id="{B1268D60-137A-E7E7-37F2-651560ACA3B2}"/>
              </a:ext>
            </a:extLst>
          </p:cNvPr>
          <p:cNvSpPr/>
          <p:nvPr/>
        </p:nvSpPr>
        <p:spPr>
          <a:xfrm>
            <a:off x="5550682" y="3675636"/>
            <a:ext cx="1901638" cy="217121"/>
          </a:xfrm>
          <a:prstGeom prst="roundRect">
            <a:avLst>
              <a:gd name="adj" fmla="val 50000"/>
            </a:avLst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зрыв: 8 точек 16">
            <a:extLst>
              <a:ext uri="{FF2B5EF4-FFF2-40B4-BE49-F238E27FC236}">
                <a16:creationId xmlns:a16="http://schemas.microsoft.com/office/drawing/2014/main" id="{35FC49F4-A48F-434A-D511-A78F9ECF1AF4}"/>
              </a:ext>
            </a:extLst>
          </p:cNvPr>
          <p:cNvSpPr/>
          <p:nvPr/>
        </p:nvSpPr>
        <p:spPr>
          <a:xfrm rot="1090899">
            <a:off x="-475940" y="1918787"/>
            <a:ext cx="4744141" cy="3942623"/>
          </a:xfrm>
          <a:prstGeom prst="irregularSeal1">
            <a:avLst/>
          </a:prstGeom>
          <a:noFill/>
          <a:ln>
            <a:solidFill>
              <a:srgbClr val="FFC000">
                <a:alpha val="40000"/>
              </a:srgb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FEE04-1E97-9ECE-3866-8BDA0E9EE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18" y="0"/>
            <a:ext cx="3705281" cy="145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B5417F-8282-EB58-683E-4B695C260567}"/>
              </a:ext>
            </a:extLst>
          </p:cNvPr>
          <p:cNvSpPr txBox="1"/>
          <p:nvPr/>
        </p:nvSpPr>
        <p:spPr>
          <a:xfrm>
            <a:off x="6208257" y="488028"/>
            <a:ext cx="2278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Ценностное предложение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6">
            <a:extLst>
              <a:ext uri="{FF2B5EF4-FFF2-40B4-BE49-F238E27FC236}">
                <a16:creationId xmlns:a16="http://schemas.microsoft.com/office/drawing/2014/main" id="{D4CE92E0-94C5-B6CC-5508-B48B6E330786}"/>
              </a:ext>
            </a:extLst>
          </p:cNvPr>
          <p:cNvSpPr/>
          <p:nvPr/>
        </p:nvSpPr>
        <p:spPr>
          <a:xfrm>
            <a:off x="4246012" y="213710"/>
            <a:ext cx="666881" cy="37808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2">
            <a:extLst>
              <a:ext uri="{FF2B5EF4-FFF2-40B4-BE49-F238E27FC236}">
                <a16:creationId xmlns:a16="http://schemas.microsoft.com/office/drawing/2014/main" id="{237BD8C1-9AEA-86A5-61C4-81F1EA3E4CC8}"/>
              </a:ext>
            </a:extLst>
          </p:cNvPr>
          <p:cNvSpPr/>
          <p:nvPr/>
        </p:nvSpPr>
        <p:spPr>
          <a:xfrm>
            <a:off x="4486665" y="415426"/>
            <a:ext cx="1064017" cy="426545"/>
          </a:xfrm>
          <a:prstGeom prst="roundRect">
            <a:avLst>
              <a:gd name="adj" fmla="val 50000"/>
            </a:avLst>
          </a:prstGeom>
          <a:solidFill>
            <a:srgbClr val="7030A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EC5C49DA-46AD-2493-282C-32B728E6CD4B}"/>
              </a:ext>
            </a:extLst>
          </p:cNvPr>
          <p:cNvSpPr/>
          <p:nvPr/>
        </p:nvSpPr>
        <p:spPr>
          <a:xfrm flipH="1">
            <a:off x="953333" y="0"/>
            <a:ext cx="2248004" cy="1407171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6">
            <a:extLst>
              <a:ext uri="{FF2B5EF4-FFF2-40B4-BE49-F238E27FC236}">
                <a16:creationId xmlns:a16="http://schemas.microsoft.com/office/drawing/2014/main" id="{2551EFA6-B028-D10F-B6DA-AF83C669D55D}"/>
              </a:ext>
            </a:extLst>
          </p:cNvPr>
          <p:cNvSpPr/>
          <p:nvPr/>
        </p:nvSpPr>
        <p:spPr>
          <a:xfrm>
            <a:off x="6876256" y="1574832"/>
            <a:ext cx="1804090" cy="229396"/>
          </a:xfrm>
          <a:prstGeom prst="roundRect">
            <a:avLst>
              <a:gd name="adj" fmla="val 50000"/>
            </a:avLst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12BAF5-ADF5-8F7C-A563-8FCC567E99D6}"/>
              </a:ext>
            </a:extLst>
          </p:cNvPr>
          <p:cNvSpPr txBox="1"/>
          <p:nvPr/>
        </p:nvSpPr>
        <p:spPr>
          <a:xfrm>
            <a:off x="360485" y="1704863"/>
            <a:ext cx="8568952" cy="26320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Мы, команда Вольт,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помогаем клиентам типа физических и юридических лиц, в ситуации необходимости контроля и мониторинга энергопотребления объекта решать проблему высокого уровня возникновения ЧС, отсутствия возможности личного мониторинга состояния сети энергообеспечения объекта,  аварийного состояния энергообеспечения объекта, с помощью технологии использования приложения и смарт-датчиков и получать ценность в виде экономии денежных средств и времени, получение уверенности о хорошем состоянии сети энергообеспечения объекта.</a:t>
            </a:r>
          </a:p>
        </p:txBody>
      </p:sp>
    </p:spTree>
    <p:extLst>
      <p:ext uri="{BB962C8B-B14F-4D97-AF65-F5344CB8AC3E}">
        <p14:creationId xmlns:p14="http://schemas.microsoft.com/office/powerpoint/2010/main" val="2120221680"/>
      </p:ext>
    </p:extLst>
  </p:cSld>
  <p:clrMapOvr>
    <a:masterClrMapping/>
  </p:clrMapOvr>
  <p:transition spd="med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Презентация с круговой диаграммой со сплошной заливкой">
            <a:extLst>
              <a:ext uri="{FF2B5EF4-FFF2-40B4-BE49-F238E27FC236}">
                <a16:creationId xmlns:a16="http://schemas.microsoft.com/office/drawing/2014/main" id="{EFB5090E-2417-9912-920F-7B4AABA9E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1132" y="-69118"/>
            <a:ext cx="5281736" cy="5281736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6" y="193970"/>
            <a:ext cx="2522104" cy="85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848224" y="383318"/>
            <a:ext cx="2187757" cy="67063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1BE7A-DEA0-300B-45FC-A4DA4A5723B2}"/>
              </a:ext>
            </a:extLst>
          </p:cNvPr>
          <p:cNvSpPr txBox="1"/>
          <p:nvPr/>
        </p:nvSpPr>
        <p:spPr>
          <a:xfrm>
            <a:off x="980676" y="446792"/>
            <a:ext cx="211961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BFDFF4-D1E1-5D27-31D6-45FFCBB8A1A7}"/>
              </a:ext>
            </a:extLst>
          </p:cNvPr>
          <p:cNvSpPr txBox="1"/>
          <p:nvPr/>
        </p:nvSpPr>
        <p:spPr>
          <a:xfrm>
            <a:off x="343024" y="1233574"/>
            <a:ext cx="5132029" cy="9814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Сервис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Urgey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облачный сервис, который обеспечивает надёжный круглосуточный контроль за потреблением коммунальных ресурсов. Ориентирован на крупные компании.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B227D-C535-1E0D-E191-0BA63759F1CC}"/>
              </a:ext>
            </a:extLst>
          </p:cNvPr>
          <p:cNvSpPr txBox="1"/>
          <p:nvPr/>
        </p:nvSpPr>
        <p:spPr>
          <a:xfrm>
            <a:off x="343023" y="2261858"/>
            <a:ext cx="5132029" cy="9814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АИИС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Элдис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сертифицированная платформа для построения дистанционных систем коммерческого учета энергоресурсов.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EB4E3E-A5F4-4629-D528-480C51AA216C}"/>
              </a:ext>
            </a:extLst>
          </p:cNvPr>
          <p:cNvSpPr txBox="1"/>
          <p:nvPr/>
        </p:nvSpPr>
        <p:spPr>
          <a:xfrm>
            <a:off x="354066" y="3290143"/>
            <a:ext cx="5132029" cy="7044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Gana Energia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испанская компания, которая занимается контролем и экономией потребления энергоресурсов.</a:t>
            </a:r>
          </a:p>
        </p:txBody>
      </p:sp>
      <p:sp>
        <p:nvSpPr>
          <p:cNvPr id="12" name="Правая фигурная скобка 11">
            <a:extLst>
              <a:ext uri="{FF2B5EF4-FFF2-40B4-BE49-F238E27FC236}">
                <a16:creationId xmlns:a16="http://schemas.microsoft.com/office/drawing/2014/main" id="{02E5CA83-055C-628A-23CA-6DA9AE7579AD}"/>
              </a:ext>
            </a:extLst>
          </p:cNvPr>
          <p:cNvSpPr/>
          <p:nvPr/>
        </p:nvSpPr>
        <p:spPr>
          <a:xfrm>
            <a:off x="5135884" y="1347613"/>
            <a:ext cx="419074" cy="3600401"/>
          </a:xfrm>
          <a:prstGeom prst="rightBrace">
            <a:avLst>
              <a:gd name="adj1" fmla="val 96178"/>
              <a:gd name="adj2" fmla="val 51178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862CD4-CD85-73B6-CAE9-8BB1BC97F976}"/>
              </a:ext>
            </a:extLst>
          </p:cNvPr>
          <p:cNvSpPr txBox="1"/>
          <p:nvPr/>
        </p:nvSpPr>
        <p:spPr>
          <a:xfrm>
            <a:off x="310155" y="4008849"/>
            <a:ext cx="5132029" cy="7044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Wibeee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Home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иностранное приложение, которое позволяет узнать уровень энергопотребление объекта.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39B2C-2F80-EFB3-7D76-57D7A4435459}"/>
              </a:ext>
            </a:extLst>
          </p:cNvPr>
          <p:cNvSpPr txBox="1"/>
          <p:nvPr/>
        </p:nvSpPr>
        <p:spPr>
          <a:xfrm>
            <a:off x="5593086" y="1592707"/>
            <a:ext cx="3443411" cy="2435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Приложение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Safety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содержит богатый функционал, существенно превышающий функционал конкурентов.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51758"/>
      </p:ext>
    </p:extLst>
  </p:cSld>
  <p:clrMapOvr>
    <a:masterClrMapping/>
  </p:clrMapOvr>
  <p:transition spd="med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61C2ED-210B-57A1-FF97-A62D2494D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98" b="94183" l="7059" r="96863">
                        <a14:foregroundMark x1="43922" y1="94183" x2="66667" y2="93512"/>
                        <a14:foregroundMark x1="59608" y1="82103" x2="56863" y2="59955"/>
                        <a14:foregroundMark x1="56078" y1="60626" x2="43922" y2="83669"/>
                        <a14:foregroundMark x1="43922" y1="83669" x2="43922" y2="83893"/>
                        <a14:foregroundMark x1="35294" y1="66443" x2="39608" y2="81879"/>
                        <a14:foregroundMark x1="78824" y1="86801" x2="71765" y2="71588"/>
                        <a14:foregroundMark x1="71765" y1="71588" x2="87059" y2="57047"/>
                        <a14:foregroundMark x1="87059" y1="57047" x2="90588" y2="30649"/>
                        <a14:foregroundMark x1="90588" y1="30649" x2="89020" y2="46085"/>
                        <a14:foregroundMark x1="89020" y1="46085" x2="90588" y2="47875"/>
                        <a14:foregroundMark x1="96863" y1="51230" x2="96471" y2="47204"/>
                        <a14:foregroundMark x1="37647" y1="93065" x2="28235" y2="80537"/>
                        <a14:foregroundMark x1="52157" y1="83445" x2="76863" y2="85235"/>
                        <a14:foregroundMark x1="8235" y1="59508" x2="8235" y2="59508"/>
                        <a14:foregroundMark x1="7059" y1="48546" x2="7059" y2="48546"/>
                        <a14:foregroundMark x1="25490" y1="9396" x2="56078" y2="7159"/>
                        <a14:foregroundMark x1="56078" y1="7159" x2="77647" y2="8054"/>
                        <a14:foregroundMark x1="77647" y1="8054" x2="78824" y2="10067"/>
                        <a14:foregroundMark x1="70980" y1="4698" x2="70980" y2="4698"/>
                        <a14:foregroundMark x1="7059" y1="24609" x2="7059" y2="24609"/>
                        <a14:foregroundMark x1="30196" y1="78971" x2="32157" y2="88591"/>
                        <a14:foregroundMark x1="29412" y1="94183" x2="24314" y2="82774"/>
                        <a14:foregroundMark x1="24314" y1="82774" x2="45882" y2="77852"/>
                        <a14:foregroundMark x1="45882" y1="77852" x2="45882" y2="77852"/>
                        <a14:foregroundMark x1="44314" y1="82550" x2="74118" y2="89933"/>
                        <a14:foregroundMark x1="74118" y1="89933" x2="74510" y2="89933"/>
                      </a14:backgroundRemoval>
                    </a14:imgEffect>
                  </a14:imgLayer>
                </a14:imgProps>
              </a:ext>
            </a:extLst>
          </a:blip>
          <a:srcRect b="5290"/>
          <a:stretch/>
        </p:blipFill>
        <p:spPr>
          <a:xfrm>
            <a:off x="6735426" y="1111052"/>
            <a:ext cx="2428875" cy="40324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2FF443-4C50-2C52-CB2D-83D172B85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7749" y="195486"/>
            <a:ext cx="5220072" cy="1660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F9DE99-3C95-A4B7-8516-B30BAAABF6E0}"/>
              </a:ext>
            </a:extLst>
          </p:cNvPr>
          <p:cNvSpPr txBox="1"/>
          <p:nvPr/>
        </p:nvSpPr>
        <p:spPr>
          <a:xfrm>
            <a:off x="485293" y="555526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anose="020B0A04020102020204" pitchFamily="34" charset="0"/>
              </a:rPr>
              <a:t>Бизнес-модель</a:t>
            </a:r>
          </a:p>
        </p:txBody>
      </p:sp>
      <p:sp>
        <p:nvSpPr>
          <p:cNvPr id="7" name="Скругленный прямоугольник 18">
            <a:extLst>
              <a:ext uri="{FF2B5EF4-FFF2-40B4-BE49-F238E27FC236}">
                <a16:creationId xmlns:a16="http://schemas.microsoft.com/office/drawing/2014/main" id="{80B6218F-F0C5-29B4-294E-A5DC99D12749}"/>
              </a:ext>
            </a:extLst>
          </p:cNvPr>
          <p:cNvSpPr/>
          <p:nvPr/>
        </p:nvSpPr>
        <p:spPr>
          <a:xfrm>
            <a:off x="485292" y="2511884"/>
            <a:ext cx="5814899" cy="2076090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364C8B-B238-BB89-472D-8310EF0E54EB}"/>
              </a:ext>
            </a:extLst>
          </p:cNvPr>
          <p:cNvSpPr txBox="1"/>
          <p:nvPr/>
        </p:nvSpPr>
        <p:spPr>
          <a:xfrm>
            <a:off x="971600" y="2643758"/>
            <a:ext cx="5220073" cy="17030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Модель оказания услуг нашего предприятия  будет основываться на системе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одноразовых  платежей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либо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подписки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от одного месяца до 5-ти лет.</a:t>
            </a:r>
          </a:p>
        </p:txBody>
      </p:sp>
      <p:sp>
        <p:nvSpPr>
          <p:cNvPr id="9" name="Взрыв: 8 точек 8">
            <a:extLst>
              <a:ext uri="{FF2B5EF4-FFF2-40B4-BE49-F238E27FC236}">
                <a16:creationId xmlns:a16="http://schemas.microsoft.com/office/drawing/2014/main" id="{6F5C91F3-762D-8952-F9B5-C541A0414DA3}"/>
              </a:ext>
            </a:extLst>
          </p:cNvPr>
          <p:cNvSpPr/>
          <p:nvPr/>
        </p:nvSpPr>
        <p:spPr>
          <a:xfrm rot="2854443">
            <a:off x="5746566" y="454216"/>
            <a:ext cx="677275" cy="1271440"/>
          </a:xfrm>
          <a:prstGeom prst="irregularSeal1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834F597-7FD3-D520-698C-B18C41FB36AD}"/>
              </a:ext>
            </a:extLst>
          </p:cNvPr>
          <p:cNvSpPr/>
          <p:nvPr/>
        </p:nvSpPr>
        <p:spPr>
          <a:xfrm>
            <a:off x="6781121" y="1030992"/>
            <a:ext cx="288031" cy="267494"/>
          </a:xfrm>
          <a:prstGeom prst="ellips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Соединитель: изогнутый 11">
            <a:extLst>
              <a:ext uri="{FF2B5EF4-FFF2-40B4-BE49-F238E27FC236}">
                <a16:creationId xmlns:a16="http://schemas.microsoft.com/office/drawing/2014/main" id="{E7B749B4-355E-746B-94B3-825E807B28EE}"/>
              </a:ext>
            </a:extLst>
          </p:cNvPr>
          <p:cNvCxnSpPr/>
          <p:nvPr/>
        </p:nvCxnSpPr>
        <p:spPr>
          <a:xfrm>
            <a:off x="7069152" y="411090"/>
            <a:ext cx="880711" cy="61452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687375"/>
      </p:ext>
    </p:extLst>
  </p:cSld>
  <p:clrMapOvr>
    <a:masterClrMapping/>
  </p:clrMapOvr>
  <p:transition spd="med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38" y="641914"/>
            <a:ext cx="8145338" cy="320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:\ПРОЕКТЫ\2022 01 28 СтудСтартап\Заглушка и баннеры\_Tilde0011 (9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472941" y="1887562"/>
            <a:ext cx="3240585" cy="324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0046" y="1918461"/>
            <a:ext cx="3968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Тарифные планы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45445" y="582693"/>
            <a:ext cx="1522340" cy="648072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57195" y="1429013"/>
            <a:ext cx="1069101" cy="455125"/>
          </a:xfrm>
          <a:prstGeom prst="roundRect">
            <a:avLst>
              <a:gd name="adj" fmla="val 50000"/>
            </a:avLst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:\ПРОЕКТЫ\2022 01 28 СтудСтартап\Вся графика\Прозрачные буквы и фигуры\Призмы, фигуры\Angle_A2\Tube_Short_X3_-_Medium00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576" y="649110"/>
            <a:ext cx="2174457" cy="217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819150" y="1033621"/>
            <a:ext cx="1363637" cy="558320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632583"/>
      </p:ext>
    </p:extLst>
  </p:cSld>
  <p:clrMapOvr>
    <a:masterClrMapping/>
  </p:clrMapOvr>
  <p:transition spd="med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762161" y="177230"/>
            <a:ext cx="2339949" cy="693298"/>
          </a:xfrm>
          <a:prstGeom prst="roundRect">
            <a:avLst>
              <a:gd name="adj" fmla="val 50000"/>
            </a:avLst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203457" y="293957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34832" y="4125723"/>
            <a:ext cx="827433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i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*При покупке подписки на год. Стоимость указана при условии площади квартиры не более 30кв.м.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7CFE0-21EC-76F9-2169-9348E2E97520}"/>
              </a:ext>
            </a:extLst>
          </p:cNvPr>
          <p:cNvSpPr txBox="1"/>
          <p:nvPr/>
        </p:nvSpPr>
        <p:spPr>
          <a:xfrm>
            <a:off x="1020464" y="317339"/>
            <a:ext cx="20816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Пакет «Лайт»</a:t>
            </a:r>
          </a:p>
        </p:txBody>
      </p:sp>
      <p:sp>
        <p:nvSpPr>
          <p:cNvPr id="4" name="Скругленный прямоугольник 9">
            <a:extLst>
              <a:ext uri="{FF2B5EF4-FFF2-40B4-BE49-F238E27FC236}">
                <a16:creationId xmlns:a16="http://schemas.microsoft.com/office/drawing/2014/main" id="{FA0830C7-7D98-EAC9-D686-C5666561058E}"/>
              </a:ext>
            </a:extLst>
          </p:cNvPr>
          <p:cNvSpPr/>
          <p:nvPr/>
        </p:nvSpPr>
        <p:spPr>
          <a:xfrm>
            <a:off x="4899328" y="177230"/>
            <a:ext cx="3963998" cy="693298"/>
          </a:xfrm>
          <a:prstGeom prst="roundRect">
            <a:avLst>
              <a:gd name="adj" fmla="val 50000"/>
            </a:avLst>
          </a:prstGeom>
          <a:solidFill>
            <a:srgbClr val="9B58A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21432-7EFA-A19B-B5CE-AA67EF17C224}"/>
              </a:ext>
            </a:extLst>
          </p:cNvPr>
          <p:cNvSpPr txBox="1"/>
          <p:nvPr/>
        </p:nvSpPr>
        <p:spPr>
          <a:xfrm>
            <a:off x="6014877" y="332728"/>
            <a:ext cx="2108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3000₽/месяц*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530424-9085-E818-65AF-9D3360291B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00" t="20291"/>
          <a:stretch/>
        </p:blipFill>
        <p:spPr>
          <a:xfrm>
            <a:off x="6374797" y="968480"/>
            <a:ext cx="2231893" cy="32176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4F9D9E-BD07-FDF9-8372-D010EC8757C1}"/>
              </a:ext>
            </a:extLst>
          </p:cNvPr>
          <p:cNvSpPr txBox="1"/>
          <p:nvPr/>
        </p:nvSpPr>
        <p:spPr>
          <a:xfrm>
            <a:off x="437616" y="932175"/>
            <a:ext cx="6631590" cy="33650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Выезд на место специалиста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 и идентификация повреждений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Советы по улучшению электрификации квартиры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образ электросети жилья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Доступ к платформе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дыма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случае ЧП пользователю приходит уведомление/звонок из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-центра</a:t>
            </a:r>
          </a:p>
        </p:txBody>
      </p:sp>
    </p:spTree>
    <p:extLst>
      <p:ext uri="{BB962C8B-B14F-4D97-AF65-F5344CB8AC3E}">
        <p14:creationId xmlns:p14="http://schemas.microsoft.com/office/powerpoint/2010/main" val="853788387"/>
      </p:ext>
    </p:extLst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899592" y="197074"/>
            <a:ext cx="2687440" cy="693298"/>
          </a:xfrm>
          <a:prstGeom prst="roundRect">
            <a:avLst>
              <a:gd name="adj" fmla="val 50000"/>
            </a:avLst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203457" y="293957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6565" y="4006988"/>
            <a:ext cx="4878055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i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*При покупке подписки на год. Стоимость указана при условии площади квартиры не более 30кв.м.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7CFE0-21EC-76F9-2169-9348E2E97520}"/>
              </a:ext>
            </a:extLst>
          </p:cNvPr>
          <p:cNvSpPr txBox="1"/>
          <p:nvPr/>
        </p:nvSpPr>
        <p:spPr>
          <a:xfrm>
            <a:off x="1020464" y="317339"/>
            <a:ext cx="26874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Пакет «Комфорт» </a:t>
            </a:r>
          </a:p>
        </p:txBody>
      </p:sp>
      <p:sp>
        <p:nvSpPr>
          <p:cNvPr id="4" name="Скругленный прямоугольник 9">
            <a:extLst>
              <a:ext uri="{FF2B5EF4-FFF2-40B4-BE49-F238E27FC236}">
                <a16:creationId xmlns:a16="http://schemas.microsoft.com/office/drawing/2014/main" id="{FA0830C7-7D98-EAC9-D686-C5666561058E}"/>
              </a:ext>
            </a:extLst>
          </p:cNvPr>
          <p:cNvSpPr/>
          <p:nvPr/>
        </p:nvSpPr>
        <p:spPr>
          <a:xfrm>
            <a:off x="4899328" y="177230"/>
            <a:ext cx="3963998" cy="693298"/>
          </a:xfrm>
          <a:prstGeom prst="roundRect">
            <a:avLst>
              <a:gd name="adj" fmla="val 50000"/>
            </a:avLst>
          </a:prstGeom>
          <a:solidFill>
            <a:srgbClr val="9B58A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21432-7EFA-A19B-B5CE-AA67EF17C224}"/>
              </a:ext>
            </a:extLst>
          </p:cNvPr>
          <p:cNvSpPr txBox="1"/>
          <p:nvPr/>
        </p:nvSpPr>
        <p:spPr>
          <a:xfrm>
            <a:off x="6014877" y="332728"/>
            <a:ext cx="2108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5000₽/месяц*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4F9D9E-BD07-FDF9-8372-D010EC8757C1}"/>
              </a:ext>
            </a:extLst>
          </p:cNvPr>
          <p:cNvSpPr txBox="1"/>
          <p:nvPr/>
        </p:nvSpPr>
        <p:spPr>
          <a:xfrm>
            <a:off x="229919" y="949011"/>
            <a:ext cx="5525853" cy="33650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Выезд на место специалиста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 и идентификация повреждений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Советы по улучшению электрификации квартиры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образ электросети жилья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дыма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случае ЧП пользователю приходит уведомление/звонок из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-центра</a:t>
            </a: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:a16="http://schemas.microsoft.com/office/drawing/2014/main" id="{05688243-26EE-EB4C-79AC-165F343FDBD5}"/>
              </a:ext>
            </a:extLst>
          </p:cNvPr>
          <p:cNvSpPr/>
          <p:nvPr/>
        </p:nvSpPr>
        <p:spPr>
          <a:xfrm>
            <a:off x="5004048" y="1026026"/>
            <a:ext cx="4680520" cy="4117474"/>
          </a:xfrm>
          <a:prstGeom prst="roundRect">
            <a:avLst>
              <a:gd name="adj" fmla="val 14254"/>
            </a:avLst>
          </a:prstGeom>
          <a:solidFill>
            <a:schemeClr val="accent2">
              <a:lumMod val="60000"/>
              <a:lumOff val="4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88C3FE-7563-9F10-89E1-2334BFC376C1}"/>
              </a:ext>
            </a:extLst>
          </p:cNvPr>
          <p:cNvSpPr txBox="1"/>
          <p:nvPr/>
        </p:nvSpPr>
        <p:spPr>
          <a:xfrm>
            <a:off x="5076056" y="1127408"/>
            <a:ext cx="396044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 Дополнительно: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температуры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контроля напряжения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</a:t>
            </a:r>
          </a:p>
          <a:p>
            <a:pPr>
              <a:lnSpc>
                <a:spcPct val="150000"/>
              </a:lnSpc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      контроля </a:t>
            </a:r>
          </a:p>
          <a:p>
            <a:pPr>
              <a:lnSpc>
                <a:spcPct val="150000"/>
              </a:lnSpc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      энергопотребления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5237FC-B728-99A3-9728-960B7F522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1" b="99505" l="57272" r="95303">
                        <a14:foregroundMark x1="71725" y1="17987" x2="71725" y2="42739"/>
                        <a14:foregroundMark x1="70732" y1="33168" x2="70190" y2="21782"/>
                        <a14:foregroundMark x1="74887" y1="31353" x2="74887" y2="41254"/>
                        <a14:foregroundMark x1="74887" y1="27888" x2="74887" y2="28878"/>
                        <a14:foregroundMark x1="74887" y1="28878" x2="74887" y2="28878"/>
                        <a14:foregroundMark x1="57362" y1="73762" x2="58446" y2="73762"/>
                        <a14:foregroundMark x1="74164" y1="55611" x2="73622" y2="43729"/>
                        <a14:foregroundMark x1="87173" y1="58086" x2="88257" y2="69967"/>
                        <a14:foregroundMark x1="87444" y1="54290" x2="87444" y2="58086"/>
                        <a14:foregroundMark x1="71996" y1="90099" x2="71996" y2="98185"/>
                        <a14:foregroundMark x1="66576" y1="95710" x2="78591" y2="99505"/>
                        <a14:foregroundMark x1="64228" y1="91914" x2="61337" y2="81023"/>
                        <a14:foregroundMark x1="59982" y1="76238" x2="60795" y2="85809"/>
                        <a14:foregroundMark x1="69648" y1="19802" x2="69648" y2="25578"/>
                        <a14:foregroundMark x1="67299" y1="30858" x2="69196" y2="26073"/>
                        <a14:foregroundMark x1="74616" y1="22277" x2="74616" y2="29373"/>
                        <a14:foregroundMark x1="75429" y1="28878" x2="75429" y2="26073"/>
                        <a14:foregroundMark x1="72809" y1="38944" x2="72267" y2="32178"/>
                        <a14:foregroundMark x1="86902" y1="54620" x2="89792" y2="69472"/>
                        <a14:foregroundMark x1="87986" y1="53795" x2="87986" y2="47030"/>
                      </a14:backgroundRemoval>
                    </a14:imgEffect>
                  </a14:imgLayer>
                </a14:imgProps>
              </a:ext>
            </a:extLst>
          </a:blip>
          <a:srcRect l="53580"/>
          <a:stretch/>
        </p:blipFill>
        <p:spPr>
          <a:xfrm>
            <a:off x="7308304" y="2716035"/>
            <a:ext cx="2058429" cy="242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33755"/>
      </p:ext>
    </p:extLst>
  </p:cSld>
  <p:clrMapOvr>
    <a:masterClrMapping/>
  </p:clrMapOvr>
  <p:transition spd="med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899592" y="197074"/>
            <a:ext cx="3259946" cy="693298"/>
          </a:xfrm>
          <a:prstGeom prst="roundRect">
            <a:avLst>
              <a:gd name="adj" fmla="val 50000"/>
            </a:avLst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203457" y="293957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8011" y="4004942"/>
            <a:ext cx="4878055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i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*При покупке подписки на год. Стоимость указана при условии площади квартиры не более 30кв.м.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7CFE0-21EC-76F9-2169-9348E2E97520}"/>
              </a:ext>
            </a:extLst>
          </p:cNvPr>
          <p:cNvSpPr txBox="1"/>
          <p:nvPr/>
        </p:nvSpPr>
        <p:spPr>
          <a:xfrm>
            <a:off x="1020463" y="317339"/>
            <a:ext cx="322420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Пакет «Все включено» </a:t>
            </a:r>
          </a:p>
        </p:txBody>
      </p:sp>
      <p:sp>
        <p:nvSpPr>
          <p:cNvPr id="4" name="Скругленный прямоугольник 9">
            <a:extLst>
              <a:ext uri="{FF2B5EF4-FFF2-40B4-BE49-F238E27FC236}">
                <a16:creationId xmlns:a16="http://schemas.microsoft.com/office/drawing/2014/main" id="{FA0830C7-7D98-EAC9-D686-C5666561058E}"/>
              </a:ext>
            </a:extLst>
          </p:cNvPr>
          <p:cNvSpPr/>
          <p:nvPr/>
        </p:nvSpPr>
        <p:spPr>
          <a:xfrm>
            <a:off x="4899328" y="177230"/>
            <a:ext cx="3963998" cy="693298"/>
          </a:xfrm>
          <a:prstGeom prst="roundRect">
            <a:avLst>
              <a:gd name="adj" fmla="val 50000"/>
            </a:avLst>
          </a:prstGeom>
          <a:solidFill>
            <a:srgbClr val="9B58A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21432-7EFA-A19B-B5CE-AA67EF17C224}"/>
              </a:ext>
            </a:extLst>
          </p:cNvPr>
          <p:cNvSpPr txBox="1"/>
          <p:nvPr/>
        </p:nvSpPr>
        <p:spPr>
          <a:xfrm>
            <a:off x="6014877" y="332728"/>
            <a:ext cx="2108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10000₽/месяц*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4F9D9E-BD07-FDF9-8372-D010EC8757C1}"/>
              </a:ext>
            </a:extLst>
          </p:cNvPr>
          <p:cNvSpPr txBox="1"/>
          <p:nvPr/>
        </p:nvSpPr>
        <p:spPr>
          <a:xfrm>
            <a:off x="229919" y="890372"/>
            <a:ext cx="4846137" cy="3370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Выезд на место специалиста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Анализ и идентификация повреждений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Советы по улучшению электрификации Виртуальный образ электросети жилья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дыма, контроля напряжения, энергопотребления и температуры.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случае ЧП пользователю приходит уведомление/звонок из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-центра</a:t>
            </a: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:a16="http://schemas.microsoft.com/office/drawing/2014/main" id="{05688243-26EE-EB4C-79AC-165F343FDBD5}"/>
              </a:ext>
            </a:extLst>
          </p:cNvPr>
          <p:cNvSpPr/>
          <p:nvPr/>
        </p:nvSpPr>
        <p:spPr>
          <a:xfrm>
            <a:off x="4572000" y="1026026"/>
            <a:ext cx="5184576" cy="4117474"/>
          </a:xfrm>
          <a:prstGeom prst="roundRect">
            <a:avLst>
              <a:gd name="adj" fmla="val 14254"/>
            </a:avLst>
          </a:prstGeom>
          <a:solidFill>
            <a:schemeClr val="accent2">
              <a:lumMod val="60000"/>
              <a:lumOff val="4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88C3FE-7563-9F10-89E1-2334BFC376C1}"/>
              </a:ext>
            </a:extLst>
          </p:cNvPr>
          <p:cNvSpPr txBox="1"/>
          <p:nvPr/>
        </p:nvSpPr>
        <p:spPr>
          <a:xfrm>
            <a:off x="4767639" y="1068229"/>
            <a:ext cx="4067944" cy="3007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 Дополнительно: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протечки водоснабжения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Связь между автоматом в электрощите и учетной записью клиента в приложении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Установка веб-камеры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дистанционного отключения розеток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BC04F5-B2C0-914F-D82D-FB1BBA0AB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16" b="99175" l="57453" r="95122">
                        <a14:foregroundMark x1="58266" y1="61386" x2="59530" y2="68812"/>
                        <a14:foregroundMark x1="59530" y1="69637" x2="59530" y2="73432"/>
                        <a14:foregroundMark x1="61156" y1="72937" x2="71545" y2="77723"/>
                        <a14:foregroundMark x1="71545" y1="77723" x2="72629" y2="87294"/>
                        <a14:foregroundMark x1="72629" y1="87294" x2="71816" y2="94719"/>
                        <a14:foregroundMark x1="67389" y1="93729" x2="68022" y2="99175"/>
                        <a14:foregroundMark x1="91328" y1="69307" x2="91418" y2="64686"/>
                        <a14:foregroundMark x1="89521" y1="82013" x2="93406" y2="59901"/>
                        <a14:foregroundMark x1="93406" y1="59901" x2="93406" y2="59901"/>
                        <a14:foregroundMark x1="93406" y1="59901" x2="89341" y2="75248"/>
                        <a14:foregroundMark x1="86902" y1="60561" x2="92593" y2="59241"/>
                        <a14:foregroundMark x1="92593" y1="59241" x2="93586" y2="58416"/>
                        <a14:foregroundMark x1="93586" y1="56931" x2="94219" y2="59241"/>
                        <a14:foregroundMark x1="72719" y1="17162" x2="72900" y2="71452"/>
                        <a14:foregroundMark x1="74345" y1="23432" x2="76152" y2="42574"/>
                        <a14:foregroundMark x1="67389" y1="22442" x2="71906" y2="42574"/>
                        <a14:foregroundMark x1="72448" y1="8416" x2="72448" y2="8416"/>
                        <a14:foregroundMark x1="78591" y1="29538" x2="78591" y2="29538"/>
                      </a14:backgroundRemoval>
                    </a14:imgEffect>
                  </a14:imgLayer>
                </a14:imgProps>
              </a:ext>
            </a:extLst>
          </a:blip>
          <a:srcRect l="52813"/>
          <a:stretch/>
        </p:blipFill>
        <p:spPr>
          <a:xfrm>
            <a:off x="7237650" y="2755481"/>
            <a:ext cx="2058430" cy="238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279"/>
      </p:ext>
    </p:extLst>
  </p:cSld>
  <p:clrMapOvr>
    <a:masterClrMapping/>
  </p:clrMapOvr>
  <p:transition spd="med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E194BC00-52BC-5622-8AAD-282E6C59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7" y="-45252"/>
            <a:ext cx="3600400" cy="361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9">
            <a:extLst>
              <a:ext uri="{FF2B5EF4-FFF2-40B4-BE49-F238E27FC236}">
                <a16:creationId xmlns:a16="http://schemas.microsoft.com/office/drawing/2014/main" id="{26074024-AF6D-4F77-6437-465D0BED2E6F}"/>
              </a:ext>
            </a:extLst>
          </p:cNvPr>
          <p:cNvSpPr/>
          <p:nvPr/>
        </p:nvSpPr>
        <p:spPr>
          <a:xfrm>
            <a:off x="755577" y="951823"/>
            <a:ext cx="2376264" cy="1619927"/>
          </a:xfrm>
          <a:prstGeom prst="roundRect">
            <a:avLst>
              <a:gd name="adj" fmla="val 50000"/>
            </a:avLst>
          </a:prstGeom>
          <a:solidFill>
            <a:srgbClr val="9B5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F43C31-2CE1-DED0-373D-6A2A9EDF4007}"/>
              </a:ext>
            </a:extLst>
          </p:cNvPr>
          <p:cNvSpPr txBox="1"/>
          <p:nvPr/>
        </p:nvSpPr>
        <p:spPr>
          <a:xfrm>
            <a:off x="884669" y="1346287"/>
            <a:ext cx="2203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Текущие результаты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2B0919-3933-C48F-9018-8B779E56EDC6}"/>
              </a:ext>
            </a:extLst>
          </p:cNvPr>
          <p:cNvSpPr txBox="1"/>
          <p:nvPr/>
        </p:nvSpPr>
        <p:spPr>
          <a:xfrm>
            <a:off x="3260933" y="195486"/>
            <a:ext cx="5850999" cy="46115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Разработали целостную идею для приложения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Указали варианты подписки с подробным описанием и стоимостью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Обозначили актуальность и проблемы проекта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Изучили рынок и опыт других стран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Провели опрос среди специалистов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Провели опрос среди потенциальных потребителей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Разработали иконку приложения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Прописали план дальнейшего развития проекта с уточнением сроков</a:t>
            </a:r>
          </a:p>
        </p:txBody>
      </p:sp>
    </p:spTree>
    <p:extLst>
      <p:ext uri="{BB962C8B-B14F-4D97-AF65-F5344CB8AC3E}">
        <p14:creationId xmlns:p14="http://schemas.microsoft.com/office/powerpoint/2010/main" val="888102979"/>
      </p:ext>
    </p:extLst>
  </p:cSld>
  <p:clrMapOvr>
    <a:masterClrMapping/>
  </p:clrMapOvr>
  <p:transition spd="med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B5F8CC-A89F-8492-0186-2913911DF8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859" t="16543" r="1964" b="22015"/>
          <a:stretch/>
        </p:blipFill>
        <p:spPr>
          <a:xfrm>
            <a:off x="155" y="1726298"/>
            <a:ext cx="3185144" cy="3421089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7" y="-167727"/>
            <a:ext cx="3185144" cy="3318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84564"/>
            <a:ext cx="8088313" cy="271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-1260648" y="418354"/>
            <a:ext cx="1728192" cy="735705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92706" y="1419661"/>
            <a:ext cx="4789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ОПРОС СРЕДИ СПЕЦИАЛИСТОВ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12248" y="3674370"/>
            <a:ext cx="1452239" cy="61823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275181" y="4117274"/>
            <a:ext cx="1049663" cy="446850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765815"/>
      </p:ext>
    </p:extLst>
  </p:cSld>
  <p:clrMapOvr>
    <a:masterClrMapping/>
  </p:clrMapOvr>
  <p:transition spd="med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7" y="325301"/>
            <a:ext cx="6729485" cy="2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835709" y="802569"/>
            <a:ext cx="6870966" cy="297961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66126" y="1395618"/>
            <a:ext cx="5811747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Было опрошено 12 электриков-специалистов в возрасте от 25 до 40 лет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Опрос производился в формате телефонного интервью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Поиск потенциальных респондентов производился через сервис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Авито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г. Москва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B1C505-1092-750F-12EE-E514F0309E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43" b="97408" l="26858" r="79270">
                        <a14:foregroundMark x1="37288" y1="82073" x2="37288" y2="82073"/>
                        <a14:foregroundMark x1="37288" y1="86825" x2="37288" y2="86825"/>
                        <a14:foregroundMark x1="36767" y1="91361" x2="36767" y2="91361"/>
                        <a14:foregroundMark x1="36767" y1="93305" x2="36767" y2="93305"/>
                        <a14:foregroundMark x1="41199" y1="93737" x2="41199" y2="93737"/>
                        <a14:foregroundMark x1="37679" y1="92657" x2="40026" y2="92657"/>
                        <a14:foregroundMark x1="40026" y1="92009" x2="39113" y2="76890"/>
                        <a14:foregroundMark x1="34811" y1="95464" x2="39765" y2="94600"/>
                        <a14:foregroundMark x1="48110" y1="53132" x2="47588" y2="65227"/>
                        <a14:foregroundMark x1="65580" y1="50972" x2="69752" y2="85313"/>
                        <a14:foregroundMark x1="77053" y1="90497" x2="76271" y2="78402"/>
                        <a14:foregroundMark x1="75619" y1="75378" x2="73403" y2="47732"/>
                        <a14:foregroundMark x1="77053" y1="94600" x2="76141" y2="86825"/>
                        <a14:foregroundMark x1="68709" y1="85313" x2="68709" y2="96328"/>
                        <a14:foregroundMark x1="68709" y1="93521" x2="70795" y2="97840"/>
                        <a14:foregroundMark x1="44198" y1="85745" x2="51239" y2="84449"/>
                        <a14:foregroundMark x1="48110" y1="38013" x2="48110" y2="38013"/>
                        <a14:foregroundMark x1="55541" y1="36933" x2="60626" y2="39093"/>
                        <a14:foregroundMark x1="65059" y1="28510" x2="74316" y2="26350"/>
                        <a14:foregroundMark x1="60235" y1="23758" x2="74055" y2="23758"/>
                        <a14:foregroundMark x1="66102" y1="22246" x2="77966" y2="22030"/>
                        <a14:foregroundMark x1="77966" y1="22030" x2="79270" y2="41685"/>
                        <a14:foregroundMark x1="79270" y1="41685" x2="76662" y2="56156"/>
                        <a14:foregroundMark x1="76662" y1="56156" x2="76923" y2="69330"/>
                        <a14:foregroundMark x1="28944" y1="38877" x2="33246" y2="18359"/>
                        <a14:foregroundMark x1="33246" y1="18359" x2="33507" y2="18143"/>
                        <a14:foregroundMark x1="30769" y1="20518" x2="30248" y2="38445"/>
                        <a14:foregroundMark x1="30248" y1="38445" x2="34029" y2="61123"/>
                        <a14:foregroundMark x1="34029" y1="61123" x2="35332" y2="63283"/>
                        <a14:foregroundMark x1="31812" y1="55940" x2="28292" y2="41253"/>
                        <a14:foregroundMark x1="28292" y1="41253" x2="31943" y2="12527"/>
                        <a14:foregroundMark x1="31943" y1="12527" x2="35854" y2="7343"/>
                      </a14:backgroundRemoval>
                    </a14:imgEffect>
                  </a14:imgLayer>
                </a14:imgProps>
              </a:ext>
            </a:extLst>
          </a:blip>
          <a:srcRect l="20431" r="14516"/>
          <a:stretch/>
        </p:blipFill>
        <p:spPr>
          <a:xfrm>
            <a:off x="6876257" y="2960228"/>
            <a:ext cx="2352808" cy="218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73243"/>
      </p:ext>
    </p:extLst>
  </p:cSld>
  <p:clrMapOvr>
    <a:masterClrMapping/>
  </p:clrMapOvr>
  <p:transition spd="med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752018" y="214297"/>
            <a:ext cx="7708414" cy="695832"/>
          </a:xfrm>
          <a:prstGeom prst="roundRect">
            <a:avLst>
              <a:gd name="adj" fmla="val 50000"/>
            </a:avLst>
          </a:prstGeom>
          <a:solidFill>
            <a:srgbClr val="9B58A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9842" y="1563638"/>
            <a:ext cx="8274335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Работа с нашей компанией позволит работникам получить стабильность и избавиться от "сезонности" работы;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Система мониторинга сможет в разы упростить электромонтажные работы, а также сократить время их починки;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Специалисты смогут работать с качественной техникой, что снизит количество повторных вызовов.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5ED24-0054-D18A-1531-1E2D74EFEDB1}"/>
              </a:ext>
            </a:extLst>
          </p:cNvPr>
          <p:cNvSpPr txBox="1"/>
          <p:nvPr/>
        </p:nvSpPr>
        <p:spPr>
          <a:xfrm>
            <a:off x="1048520" y="263797"/>
            <a:ext cx="73434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Большая часть опрошенных выделили, что сотрудничество с нашим приложением даст ряд преимуществ: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D096FF8C-066A-6349-AE4A-D8BA39D773EE}"/>
              </a:ext>
            </a:extLst>
          </p:cNvPr>
          <p:cNvSpPr/>
          <p:nvPr/>
        </p:nvSpPr>
        <p:spPr>
          <a:xfrm rot="5400000">
            <a:off x="391499" y="1626386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1D8D3706-8648-6FA2-ADF9-18EEF2BA1CA5}"/>
              </a:ext>
            </a:extLst>
          </p:cNvPr>
          <p:cNvSpPr/>
          <p:nvPr/>
        </p:nvSpPr>
        <p:spPr>
          <a:xfrm rot="5400000">
            <a:off x="393137" y="2547894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C220BA35-043A-966E-E916-A67A58B36C08}"/>
              </a:ext>
            </a:extLst>
          </p:cNvPr>
          <p:cNvSpPr/>
          <p:nvPr/>
        </p:nvSpPr>
        <p:spPr>
          <a:xfrm rot="5400000">
            <a:off x="393137" y="3469402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: изогнутый 8">
            <a:extLst>
              <a:ext uri="{FF2B5EF4-FFF2-40B4-BE49-F238E27FC236}">
                <a16:creationId xmlns:a16="http://schemas.microsoft.com/office/drawing/2014/main" id="{6C61A4CD-8040-B612-E711-0E550ABD38DD}"/>
              </a:ext>
            </a:extLst>
          </p:cNvPr>
          <p:cNvCxnSpPr/>
          <p:nvPr/>
        </p:nvCxnSpPr>
        <p:spPr>
          <a:xfrm>
            <a:off x="5741589" y="4464431"/>
            <a:ext cx="880711" cy="61452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8EB3CB4B-502F-68D3-6C8C-5535001201BF}"/>
              </a:ext>
            </a:extLst>
          </p:cNvPr>
          <p:cNvSpPr/>
          <p:nvPr/>
        </p:nvSpPr>
        <p:spPr>
          <a:xfrm>
            <a:off x="6622300" y="4118183"/>
            <a:ext cx="686004" cy="614522"/>
          </a:xfrm>
          <a:prstGeom prst="star4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D990B22-C24D-40D7-21B0-402CAEA9CFAD}"/>
              </a:ext>
            </a:extLst>
          </p:cNvPr>
          <p:cNvSpPr/>
          <p:nvPr/>
        </p:nvSpPr>
        <p:spPr>
          <a:xfrm>
            <a:off x="7651515" y="4732705"/>
            <a:ext cx="232853" cy="1964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88429"/>
      </p:ext>
    </p:extLst>
  </p:cSld>
  <p:clrMapOvr>
    <a:masterClrMapping/>
  </p:clrMapOvr>
  <p:transition spd="med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868144" y="525277"/>
            <a:ext cx="1522340" cy="648072"/>
          </a:xfrm>
          <a:prstGeom prst="roundRect">
            <a:avLst>
              <a:gd name="adj" fmla="val 50000"/>
            </a:avLst>
          </a:prstGeom>
          <a:solidFill>
            <a:srgbClr val="7030A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4" y="752839"/>
            <a:ext cx="3960440" cy="412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31" y="759353"/>
            <a:ext cx="8324850" cy="344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H:\ПРОЕКТЫ\2022 01 28 СтудСтартап\Заглушка и баннеры\_Backslash00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816" y="2242505"/>
            <a:ext cx="3070771" cy="307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13216" y="1883987"/>
            <a:ext cx="47897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Опрос среди потенциальных потребителей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00562" y="297714"/>
            <a:ext cx="1069101" cy="45512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-529368" y="667361"/>
            <a:ext cx="1870184" cy="765718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82669">
            <a:off x="4356782" y="3669497"/>
            <a:ext cx="957823" cy="94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AE3939-258B-24CD-0CF0-E283AD7123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9667" y1="64625" x2="19667" y2="64625"/>
                        <a14:foregroundMark x1="18917" y1="50875" x2="18917" y2="50875"/>
                        <a14:foregroundMark x1="18917" y1="47500" x2="18917" y2="47500"/>
                        <a14:foregroundMark x1="19917" y1="44875" x2="19917" y2="44875"/>
                        <a14:foregroundMark x1="34667" y1="45625" x2="34667" y2="45625"/>
                        <a14:foregroundMark x1="36667" y1="51625" x2="36667" y2="51625"/>
                        <a14:foregroundMark x1="39167" y1="57750" x2="39167" y2="57750"/>
                        <a14:foregroundMark x1="50833" y1="62375" x2="50833" y2="62375"/>
                        <a14:foregroundMark x1="49333" y1="75250" x2="49333" y2="75250"/>
                        <a14:foregroundMark x1="47083" y1="78250" x2="47583" y2="76000"/>
                        <a14:foregroundMark x1="52417" y1="72250" x2="52667" y2="79500"/>
                        <a14:foregroundMark x1="11250" y1="65750" x2="11250" y2="65750"/>
                        <a14:foregroundMark x1="64333" y1="60375" x2="64083" y2="71500"/>
                        <a14:foregroundMark x1="61000" y1="81750" x2="62250" y2="74500"/>
                        <a14:foregroundMark x1="78000" y1="45250" x2="77750" y2="54375"/>
                        <a14:foregroundMark x1="79750" y1="27000" x2="79750" y2="27000"/>
                        <a14:foregroundMark x1="79750" y1="22375" x2="73917" y2="22750"/>
                        <a14:foregroundMark x1="76250" y1="27750" x2="65333" y2="22000"/>
                        <a14:foregroundMark x1="76750" y1="33000" x2="76750" y2="33000"/>
                        <a14:foregroundMark x1="76750" y1="35750" x2="76750" y2="35750"/>
                        <a14:foregroundMark x1="15083" y1="47000" x2="15583" y2="48125"/>
                        <a14:foregroundMark x1="34167" y1="46125" x2="33750" y2="51750"/>
                        <a14:foregroundMark x1="64750" y1="43500" x2="65417" y2="44750"/>
                        <a14:foregroundMark x1="27333" y1="56750" x2="26833" y2="53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3987" y="3240373"/>
            <a:ext cx="3431321" cy="228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85532"/>
      </p:ext>
    </p:extLst>
  </p:cSld>
  <p:clrMapOvr>
    <a:masterClrMapping/>
  </p:clrMapOvr>
  <p:transition spd="med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7" y="325301"/>
            <a:ext cx="6729485" cy="2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835709" y="802569"/>
            <a:ext cx="6870966" cy="297961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66126" y="1395617"/>
            <a:ext cx="5811747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Было опрошено 65 человек (проживающие с семьями/одни; арендодатели; риелторы)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Опрос производился в формате разговорного интервью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Все респонденты проживают в г. Москве и Московской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75CCCE-C44E-74EA-EF28-7A5BD2465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18" b="99025" l="5167" r="90000">
                        <a14:foregroundMark x1="6750" y1="56685" x2="5167" y2="67967"/>
                        <a14:foregroundMark x1="66250" y1="91365" x2="65917" y2="56407"/>
                        <a14:foregroundMark x1="69667" y1="99164" x2="68833" y2="87604"/>
                        <a14:foregroundMark x1="78917" y1="14903" x2="78917" y2="14903"/>
                        <a14:foregroundMark x1="78917" y1="14903" x2="78917" y2="14903"/>
                        <a14:foregroundMark x1="82417" y1="12396" x2="82917" y2="19777"/>
                        <a14:foregroundMark x1="80417" y1="4318" x2="80417" y2="4318"/>
                        <a14:foregroundMark x1="43917" y1="10306" x2="34833" y2="28691"/>
                        <a14:foregroundMark x1="34833" y1="28691" x2="34000" y2="29387"/>
                        <a14:foregroundMark x1="31667" y1="17549" x2="47250" y2="15460"/>
                        <a14:foregroundMark x1="68833" y1="44568" x2="66667" y2="71588"/>
                        <a14:foregroundMark x1="43083" y1="41504" x2="43083" y2="41504"/>
                        <a14:foregroundMark x1="73833" y1="73398" x2="76250" y2="76462"/>
                        <a14:foregroundMark x1="73917" y1="93175" x2="76917" y2="842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1672" y="3132638"/>
            <a:ext cx="3329668" cy="199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24292"/>
      </p:ext>
    </p:extLst>
  </p:cSld>
  <p:clrMapOvr>
    <a:masterClrMapping/>
  </p:clrMapOvr>
  <p:transition spd="med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C40C3046-532B-A4AC-449E-600803266494}"/>
              </a:ext>
            </a:extLst>
          </p:cNvPr>
          <p:cNvSpPr/>
          <p:nvPr/>
        </p:nvSpPr>
        <p:spPr>
          <a:xfrm flipH="1">
            <a:off x="6156175" y="771550"/>
            <a:ext cx="2987823" cy="3242106"/>
          </a:xfrm>
          <a:prstGeom prst="homePlate">
            <a:avLst>
              <a:gd name="adj" fmla="val 16638"/>
            </a:avLst>
          </a:prstGeom>
          <a:solidFill>
            <a:schemeClr val="accent2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751F3357-EE49-7451-26DA-E749700C66A9}"/>
              </a:ext>
            </a:extLst>
          </p:cNvPr>
          <p:cNvSpPr/>
          <p:nvPr/>
        </p:nvSpPr>
        <p:spPr>
          <a:xfrm>
            <a:off x="0" y="843558"/>
            <a:ext cx="2699792" cy="2952328"/>
          </a:xfrm>
          <a:prstGeom prst="homePlate">
            <a:avLst>
              <a:gd name="adj" fmla="val 16638"/>
            </a:avLst>
          </a:prstGeom>
          <a:solidFill>
            <a:srgbClr val="C8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E71635-3F8F-7FF7-E83E-04FB857A3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18" r="16942"/>
          <a:stretch/>
        </p:blipFill>
        <p:spPr>
          <a:xfrm>
            <a:off x="2712368" y="706412"/>
            <a:ext cx="3456383" cy="36655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2AA921-E6E4-7F26-79E1-F87539C8F7B7}"/>
              </a:ext>
            </a:extLst>
          </p:cNvPr>
          <p:cNvSpPr txBox="1"/>
          <p:nvPr/>
        </p:nvSpPr>
        <p:spPr>
          <a:xfrm>
            <a:off x="130234" y="1347614"/>
            <a:ext cx="2223299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Среди опрашиваемых 85 % было заинтересовано в использовании приложения.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7BAE5-CBAF-E863-C091-4613C399FAE4}"/>
              </a:ext>
            </a:extLst>
          </p:cNvPr>
          <p:cNvSpPr txBox="1"/>
          <p:nvPr/>
        </p:nvSpPr>
        <p:spPr>
          <a:xfrm>
            <a:off x="6588224" y="843558"/>
            <a:ext cx="2586037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Незаинтересованно 15%. Большая часть из них проживают одни.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низкий уровень энергозатрат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боязнь дополнительных денежных трат</a:t>
            </a:r>
          </a:p>
        </p:txBody>
      </p:sp>
    </p:spTree>
    <p:extLst>
      <p:ext uri="{BB962C8B-B14F-4D97-AF65-F5344CB8AC3E}">
        <p14:creationId xmlns:p14="http://schemas.microsoft.com/office/powerpoint/2010/main" val="3034198746"/>
      </p:ext>
    </p:extLst>
  </p:cSld>
  <p:clrMapOvr>
    <a:masterClrMapping/>
  </p:clrMapOvr>
  <p:transition spd="med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85794" y="190953"/>
            <a:ext cx="2672766" cy="695832"/>
          </a:xfrm>
          <a:prstGeom prst="roundRect">
            <a:avLst>
              <a:gd name="adj" fmla="val 50000"/>
            </a:avLst>
          </a:prstGeom>
          <a:solidFill>
            <a:srgbClr val="9B58A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9842" y="1453801"/>
            <a:ext cx="8274335" cy="23436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поиска специалистом поломок;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образ электросети жилья;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Наличие рекомендаций по предотвращению ЧС.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5ED24-0054-D18A-1531-1E2D74EFEDB1}"/>
              </a:ext>
            </a:extLst>
          </p:cNvPr>
          <p:cNvSpPr txBox="1"/>
          <p:nvPr/>
        </p:nvSpPr>
        <p:spPr>
          <a:xfrm>
            <a:off x="869842" y="326974"/>
            <a:ext cx="1901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«Мобильные»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D096FF8C-066A-6349-AE4A-D8BA39D773EE}"/>
              </a:ext>
            </a:extLst>
          </p:cNvPr>
          <p:cNvSpPr/>
          <p:nvPr/>
        </p:nvSpPr>
        <p:spPr>
          <a:xfrm rot="5400000">
            <a:off x="393136" y="1626387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1D8D3706-8648-6FA2-ADF9-18EEF2BA1CA5}"/>
              </a:ext>
            </a:extLst>
          </p:cNvPr>
          <p:cNvSpPr/>
          <p:nvPr/>
        </p:nvSpPr>
        <p:spPr>
          <a:xfrm rot="5400000">
            <a:off x="393137" y="2547894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C220BA35-043A-966E-E916-A67A58B36C08}"/>
              </a:ext>
            </a:extLst>
          </p:cNvPr>
          <p:cNvSpPr/>
          <p:nvPr/>
        </p:nvSpPr>
        <p:spPr>
          <a:xfrm rot="5400000">
            <a:off x="393137" y="3469402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: изогнутый 8">
            <a:extLst>
              <a:ext uri="{FF2B5EF4-FFF2-40B4-BE49-F238E27FC236}">
                <a16:creationId xmlns:a16="http://schemas.microsoft.com/office/drawing/2014/main" id="{6C61A4CD-8040-B612-E711-0E550ABD38DD}"/>
              </a:ext>
            </a:extLst>
          </p:cNvPr>
          <p:cNvCxnSpPr/>
          <p:nvPr/>
        </p:nvCxnSpPr>
        <p:spPr>
          <a:xfrm>
            <a:off x="5741589" y="4464431"/>
            <a:ext cx="880711" cy="61452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8EB3CB4B-502F-68D3-6C8C-5535001201BF}"/>
              </a:ext>
            </a:extLst>
          </p:cNvPr>
          <p:cNvSpPr/>
          <p:nvPr/>
        </p:nvSpPr>
        <p:spPr>
          <a:xfrm>
            <a:off x="6622300" y="4118183"/>
            <a:ext cx="686004" cy="614522"/>
          </a:xfrm>
          <a:prstGeom prst="star4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D990B22-C24D-40D7-21B0-402CAEA9CFAD}"/>
              </a:ext>
            </a:extLst>
          </p:cNvPr>
          <p:cNvSpPr/>
          <p:nvPr/>
        </p:nvSpPr>
        <p:spPr>
          <a:xfrm>
            <a:off x="7651515" y="4732705"/>
            <a:ext cx="232853" cy="1964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43CBA443-8AE2-CC11-2175-E232451A1A8B}"/>
              </a:ext>
            </a:extLst>
          </p:cNvPr>
          <p:cNvSpPr/>
          <p:nvPr/>
        </p:nvSpPr>
        <p:spPr>
          <a:xfrm>
            <a:off x="4273732" y="107392"/>
            <a:ext cx="3816424" cy="855415"/>
          </a:xfrm>
          <a:prstGeom prst="roundRect">
            <a:avLst>
              <a:gd name="adj" fmla="val 50000"/>
            </a:avLst>
          </a:prstGeom>
          <a:solidFill>
            <a:srgbClr val="BDCB35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225BE-6DE1-8026-9CFF-31465845596D}"/>
              </a:ext>
            </a:extLst>
          </p:cNvPr>
          <p:cNvSpPr txBox="1"/>
          <p:nvPr/>
        </p:nvSpPr>
        <p:spPr>
          <a:xfrm>
            <a:off x="4873891" y="212076"/>
            <a:ext cx="2777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Комфортный тариф: «Лайт»</a:t>
            </a:r>
          </a:p>
        </p:txBody>
      </p:sp>
    </p:spTree>
    <p:extLst>
      <p:ext uri="{BB962C8B-B14F-4D97-AF65-F5344CB8AC3E}">
        <p14:creationId xmlns:p14="http://schemas.microsoft.com/office/powerpoint/2010/main" val="264426146"/>
      </p:ext>
    </p:extLst>
  </p:cSld>
  <p:clrMapOvr>
    <a:masterClrMapping/>
  </p:clrMapOvr>
  <p:transition spd="med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F89F03-7EC3-9963-2468-97BFCEF3D9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2" t="30853" r="62027" b="15005"/>
          <a:stretch/>
        </p:blipFill>
        <p:spPr>
          <a:xfrm>
            <a:off x="8209166" y="696306"/>
            <a:ext cx="923330" cy="445371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85794" y="190953"/>
            <a:ext cx="2672766" cy="695832"/>
          </a:xfrm>
          <a:prstGeom prst="roundRect">
            <a:avLst>
              <a:gd name="adj" fmla="val 50000"/>
            </a:avLst>
          </a:prstGeom>
          <a:solidFill>
            <a:srgbClr val="FFCC66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9842" y="1597146"/>
            <a:ext cx="8274335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Наличие уже отобранных сервисом специалистов (сокращает время поиска и снижает риск некачественного обслуживания)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Реагирование приложения в случае ЧС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Установка веб-камеры, возможность дистанционного отключения розеток.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5ED24-0054-D18A-1531-1E2D74EFEDB1}"/>
              </a:ext>
            </a:extLst>
          </p:cNvPr>
          <p:cNvSpPr txBox="1"/>
          <p:nvPr/>
        </p:nvSpPr>
        <p:spPr>
          <a:xfrm>
            <a:off x="1245217" y="326974"/>
            <a:ext cx="1901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«Семьи»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D096FF8C-066A-6349-AE4A-D8BA39D773EE}"/>
              </a:ext>
            </a:extLst>
          </p:cNvPr>
          <p:cNvSpPr/>
          <p:nvPr/>
        </p:nvSpPr>
        <p:spPr>
          <a:xfrm rot="5400000">
            <a:off x="411096" y="1645552"/>
            <a:ext cx="322256" cy="263777"/>
          </a:xfrm>
          <a:prstGeom prst="triangle">
            <a:avLst/>
          </a:prstGeom>
          <a:solidFill>
            <a:srgbClr val="C3D69B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1D8D3706-8648-6FA2-ADF9-18EEF2BA1CA5}"/>
              </a:ext>
            </a:extLst>
          </p:cNvPr>
          <p:cNvSpPr/>
          <p:nvPr/>
        </p:nvSpPr>
        <p:spPr>
          <a:xfrm rot="5400000">
            <a:off x="411097" y="2588642"/>
            <a:ext cx="322256" cy="263777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C220BA35-043A-966E-E916-A67A58B36C08}"/>
              </a:ext>
            </a:extLst>
          </p:cNvPr>
          <p:cNvSpPr/>
          <p:nvPr/>
        </p:nvSpPr>
        <p:spPr>
          <a:xfrm rot="5400000">
            <a:off x="411096" y="3192591"/>
            <a:ext cx="322256" cy="263777"/>
          </a:xfrm>
          <a:prstGeom prst="triangle">
            <a:avLst/>
          </a:prstGeom>
          <a:solidFill>
            <a:srgbClr val="C3D69B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43CBA443-8AE2-CC11-2175-E232451A1A8B}"/>
              </a:ext>
            </a:extLst>
          </p:cNvPr>
          <p:cNvSpPr/>
          <p:nvPr/>
        </p:nvSpPr>
        <p:spPr>
          <a:xfrm>
            <a:off x="4273732" y="107392"/>
            <a:ext cx="3816424" cy="855415"/>
          </a:xfrm>
          <a:prstGeom prst="roundRect">
            <a:avLst>
              <a:gd name="adj" fmla="val 50000"/>
            </a:avLst>
          </a:prstGeom>
          <a:solidFill>
            <a:srgbClr val="92432E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225BE-6DE1-8026-9CFF-31465845596D}"/>
              </a:ext>
            </a:extLst>
          </p:cNvPr>
          <p:cNvSpPr txBox="1"/>
          <p:nvPr/>
        </p:nvSpPr>
        <p:spPr>
          <a:xfrm>
            <a:off x="4457734" y="181881"/>
            <a:ext cx="3816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Комфортный тариф: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«Комфорт»/«Все включено»</a:t>
            </a:r>
          </a:p>
        </p:txBody>
      </p:sp>
    </p:spTree>
    <p:extLst>
      <p:ext uri="{BB962C8B-B14F-4D97-AF65-F5344CB8AC3E}">
        <p14:creationId xmlns:p14="http://schemas.microsoft.com/office/powerpoint/2010/main" val="2143858368"/>
      </p:ext>
    </p:extLst>
  </p:cSld>
  <p:clrMapOvr>
    <a:masterClrMapping/>
  </p:clrMapOvr>
  <p:transition spd="med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85794" y="190953"/>
            <a:ext cx="2672766" cy="695832"/>
          </a:xfrm>
          <a:prstGeom prst="roundRect">
            <a:avLst>
              <a:gd name="adj" fmla="val 50000"/>
            </a:avLst>
          </a:prstGeom>
          <a:solidFill>
            <a:srgbClr val="9B58A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9665" y="1277122"/>
            <a:ext cx="8274335" cy="2805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образ электросети жилья;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Установление датчиков дыма, температуры и контроля энергопотребления;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дистанционного отключения розеток.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5ED24-0054-D18A-1531-1E2D74EFEDB1}"/>
              </a:ext>
            </a:extLst>
          </p:cNvPr>
          <p:cNvSpPr txBox="1"/>
          <p:nvPr/>
        </p:nvSpPr>
        <p:spPr>
          <a:xfrm>
            <a:off x="777853" y="333886"/>
            <a:ext cx="2117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«Арендодатели»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D096FF8C-066A-6349-AE4A-D8BA39D773EE}"/>
              </a:ext>
            </a:extLst>
          </p:cNvPr>
          <p:cNvSpPr/>
          <p:nvPr/>
        </p:nvSpPr>
        <p:spPr>
          <a:xfrm rot="5400000">
            <a:off x="393136" y="1470954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1D8D3706-8648-6FA2-ADF9-18EEF2BA1CA5}"/>
              </a:ext>
            </a:extLst>
          </p:cNvPr>
          <p:cNvSpPr/>
          <p:nvPr/>
        </p:nvSpPr>
        <p:spPr>
          <a:xfrm rot="5400000">
            <a:off x="393136" y="2327391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C220BA35-043A-966E-E916-A67A58B36C08}"/>
              </a:ext>
            </a:extLst>
          </p:cNvPr>
          <p:cNvSpPr/>
          <p:nvPr/>
        </p:nvSpPr>
        <p:spPr>
          <a:xfrm rot="5400000">
            <a:off x="393136" y="3761409"/>
            <a:ext cx="322256" cy="263777"/>
          </a:xfrm>
          <a:prstGeom prst="triangle">
            <a:avLst/>
          </a:prstGeom>
          <a:solidFill>
            <a:srgbClr val="9B58AF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: изогнутый 8">
            <a:extLst>
              <a:ext uri="{FF2B5EF4-FFF2-40B4-BE49-F238E27FC236}">
                <a16:creationId xmlns:a16="http://schemas.microsoft.com/office/drawing/2014/main" id="{6C61A4CD-8040-B612-E711-0E550ABD38DD}"/>
              </a:ext>
            </a:extLst>
          </p:cNvPr>
          <p:cNvCxnSpPr/>
          <p:nvPr/>
        </p:nvCxnSpPr>
        <p:spPr>
          <a:xfrm>
            <a:off x="5741589" y="4464431"/>
            <a:ext cx="880711" cy="61452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везда: 4 точки 12">
            <a:extLst>
              <a:ext uri="{FF2B5EF4-FFF2-40B4-BE49-F238E27FC236}">
                <a16:creationId xmlns:a16="http://schemas.microsoft.com/office/drawing/2014/main" id="{8EB3CB4B-502F-68D3-6C8C-5535001201BF}"/>
              </a:ext>
            </a:extLst>
          </p:cNvPr>
          <p:cNvSpPr/>
          <p:nvPr/>
        </p:nvSpPr>
        <p:spPr>
          <a:xfrm>
            <a:off x="6622300" y="4118183"/>
            <a:ext cx="686004" cy="614522"/>
          </a:xfrm>
          <a:prstGeom prst="star4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D990B22-C24D-40D7-21B0-402CAEA9CFAD}"/>
              </a:ext>
            </a:extLst>
          </p:cNvPr>
          <p:cNvSpPr/>
          <p:nvPr/>
        </p:nvSpPr>
        <p:spPr>
          <a:xfrm>
            <a:off x="7651515" y="4732705"/>
            <a:ext cx="232853" cy="1964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43CBA443-8AE2-CC11-2175-E232451A1A8B}"/>
              </a:ext>
            </a:extLst>
          </p:cNvPr>
          <p:cNvSpPr/>
          <p:nvPr/>
        </p:nvSpPr>
        <p:spPr>
          <a:xfrm>
            <a:off x="4273732" y="107392"/>
            <a:ext cx="3816424" cy="855415"/>
          </a:xfrm>
          <a:prstGeom prst="roundRect">
            <a:avLst>
              <a:gd name="adj" fmla="val 50000"/>
            </a:avLst>
          </a:prstGeom>
          <a:solidFill>
            <a:srgbClr val="BDCB35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225BE-6DE1-8026-9CFF-31465845596D}"/>
              </a:ext>
            </a:extLst>
          </p:cNvPr>
          <p:cNvSpPr txBox="1"/>
          <p:nvPr/>
        </p:nvSpPr>
        <p:spPr>
          <a:xfrm>
            <a:off x="4873891" y="212076"/>
            <a:ext cx="2777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Комфортный тариф: «Все включено»</a:t>
            </a:r>
          </a:p>
        </p:txBody>
      </p:sp>
    </p:spTree>
    <p:extLst>
      <p:ext uri="{BB962C8B-B14F-4D97-AF65-F5344CB8AC3E}">
        <p14:creationId xmlns:p14="http://schemas.microsoft.com/office/powerpoint/2010/main" val="3106229270"/>
      </p:ext>
    </p:extLst>
  </p:cSld>
  <p:clrMapOvr>
    <a:masterClrMapping/>
  </p:clrMapOvr>
  <p:transition spd="med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F89F03-7EC3-9963-2468-97BFCEF3D9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2" t="30853" r="62027" b="15005"/>
          <a:stretch/>
        </p:blipFill>
        <p:spPr>
          <a:xfrm>
            <a:off x="8209166" y="696306"/>
            <a:ext cx="923330" cy="445371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85794" y="190953"/>
            <a:ext cx="2672766" cy="695832"/>
          </a:xfrm>
          <a:prstGeom prst="roundRect">
            <a:avLst>
              <a:gd name="adj" fmla="val 50000"/>
            </a:avLst>
          </a:prstGeom>
          <a:solidFill>
            <a:srgbClr val="FFCC66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9665" y="1492004"/>
            <a:ext cx="8274335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Наличие уже отобранных сервисом специалистов (снижает риск некачественного обслуживания);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Установка датчиков дыма, температуры и контроля энергопотребления;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Установка веб-камеры;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образ электросети.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5ED24-0054-D18A-1531-1E2D74EFEDB1}"/>
              </a:ext>
            </a:extLst>
          </p:cNvPr>
          <p:cNvSpPr txBox="1"/>
          <p:nvPr/>
        </p:nvSpPr>
        <p:spPr>
          <a:xfrm>
            <a:off x="1020730" y="326974"/>
            <a:ext cx="1901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Риелторы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D096FF8C-066A-6349-AE4A-D8BA39D773EE}"/>
              </a:ext>
            </a:extLst>
          </p:cNvPr>
          <p:cNvSpPr/>
          <p:nvPr/>
        </p:nvSpPr>
        <p:spPr>
          <a:xfrm rot="5400000">
            <a:off x="393136" y="1575433"/>
            <a:ext cx="322256" cy="263777"/>
          </a:xfrm>
          <a:prstGeom prst="triangle">
            <a:avLst/>
          </a:prstGeom>
          <a:solidFill>
            <a:srgbClr val="C3D69B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1D8D3706-8648-6FA2-ADF9-18EEF2BA1CA5}"/>
              </a:ext>
            </a:extLst>
          </p:cNvPr>
          <p:cNvSpPr/>
          <p:nvPr/>
        </p:nvSpPr>
        <p:spPr>
          <a:xfrm rot="5400000">
            <a:off x="393136" y="2453942"/>
            <a:ext cx="322256" cy="263777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C220BA35-043A-966E-E916-A67A58B36C08}"/>
              </a:ext>
            </a:extLst>
          </p:cNvPr>
          <p:cNvSpPr/>
          <p:nvPr/>
        </p:nvSpPr>
        <p:spPr>
          <a:xfrm rot="5400000">
            <a:off x="393136" y="3369949"/>
            <a:ext cx="322256" cy="263777"/>
          </a:xfrm>
          <a:prstGeom prst="triangle">
            <a:avLst/>
          </a:prstGeom>
          <a:solidFill>
            <a:srgbClr val="C3D69B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9">
            <a:extLst>
              <a:ext uri="{FF2B5EF4-FFF2-40B4-BE49-F238E27FC236}">
                <a16:creationId xmlns:a16="http://schemas.microsoft.com/office/drawing/2014/main" id="{43CBA443-8AE2-CC11-2175-E232451A1A8B}"/>
              </a:ext>
            </a:extLst>
          </p:cNvPr>
          <p:cNvSpPr/>
          <p:nvPr/>
        </p:nvSpPr>
        <p:spPr>
          <a:xfrm>
            <a:off x="4273732" y="107392"/>
            <a:ext cx="3816424" cy="855415"/>
          </a:xfrm>
          <a:prstGeom prst="roundRect">
            <a:avLst>
              <a:gd name="adj" fmla="val 50000"/>
            </a:avLst>
          </a:prstGeom>
          <a:solidFill>
            <a:srgbClr val="92432E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225BE-6DE1-8026-9CFF-31465845596D}"/>
              </a:ext>
            </a:extLst>
          </p:cNvPr>
          <p:cNvSpPr txBox="1"/>
          <p:nvPr/>
        </p:nvSpPr>
        <p:spPr>
          <a:xfrm>
            <a:off x="4457734" y="181881"/>
            <a:ext cx="3816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Комфортный тариф: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«Все включено»</a:t>
            </a:r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4C4D3F43-64F8-E035-A973-22C72C3C992F}"/>
              </a:ext>
            </a:extLst>
          </p:cNvPr>
          <p:cNvSpPr/>
          <p:nvPr/>
        </p:nvSpPr>
        <p:spPr>
          <a:xfrm rot="5400000">
            <a:off x="393136" y="4061310"/>
            <a:ext cx="322256" cy="263777"/>
          </a:xfrm>
          <a:prstGeom prst="triangle">
            <a:avLst/>
          </a:prstGeom>
          <a:solidFill>
            <a:srgbClr val="C3D69B"/>
          </a:solidFill>
          <a:ln>
            <a:noFill/>
          </a:ln>
          <a:effectLst>
            <a:glow rad="647700">
              <a:schemeClr val="bg1">
                <a:lumMod val="50000"/>
                <a:alpha val="2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639521"/>
      </p:ext>
    </p:extLst>
  </p:cSld>
  <p:clrMapOvr>
    <a:masterClrMapping/>
  </p:clrMapOvr>
  <p:transition spd="med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AA6C10-9655-28E6-12B3-9C4285B79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165" y="647407"/>
            <a:ext cx="5642835" cy="3848686"/>
          </a:xfrm>
          <a:prstGeom prst="rect">
            <a:avLst/>
          </a:prstGeom>
        </p:spPr>
      </p:pic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539BC50D-C567-0B49-E02A-AC66F171124F}"/>
              </a:ext>
            </a:extLst>
          </p:cNvPr>
          <p:cNvSpPr/>
          <p:nvPr/>
        </p:nvSpPr>
        <p:spPr>
          <a:xfrm>
            <a:off x="0" y="843558"/>
            <a:ext cx="4355976" cy="2952328"/>
          </a:xfrm>
          <a:prstGeom prst="homePlate">
            <a:avLst>
              <a:gd name="adj" fmla="val 36963"/>
            </a:avLst>
          </a:prstGeom>
          <a:solidFill>
            <a:srgbClr val="E4FDC1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25F69A-37A4-81E7-55FF-11492A628DD8}"/>
              </a:ext>
            </a:extLst>
          </p:cNvPr>
          <p:cNvSpPr txBox="1"/>
          <p:nvPr/>
        </p:nvSpPr>
        <p:spPr>
          <a:xfrm>
            <a:off x="107504" y="1811890"/>
            <a:ext cx="350566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Согласно результатам опроса самый популярный тариф –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«Всё включено».</a:t>
            </a:r>
          </a:p>
        </p:txBody>
      </p:sp>
    </p:spTree>
    <p:extLst>
      <p:ext uri="{BB962C8B-B14F-4D97-AF65-F5344CB8AC3E}">
        <p14:creationId xmlns:p14="http://schemas.microsoft.com/office/powerpoint/2010/main" val="3146109326"/>
      </p:ext>
    </p:extLst>
  </p:cSld>
  <p:clrMapOvr>
    <a:masterClrMapping/>
  </p:clrMapOvr>
  <p:transition spd="med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1226ACB-66A3-B6DB-09D5-BE77D0F64368}"/>
              </a:ext>
            </a:extLst>
          </p:cNvPr>
          <p:cNvSpPr txBox="1"/>
          <p:nvPr/>
        </p:nvSpPr>
        <p:spPr>
          <a:xfrm>
            <a:off x="4275094" y="3489204"/>
            <a:ext cx="15299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SAFETY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237B385-6F3A-2FB4-F9E5-B53F7A69146D}"/>
              </a:ext>
            </a:extLst>
          </p:cNvPr>
          <p:cNvSpPr/>
          <p:nvPr/>
        </p:nvSpPr>
        <p:spPr>
          <a:xfrm>
            <a:off x="4220834" y="2054182"/>
            <a:ext cx="1584176" cy="1430551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7F6B51-0359-5AA4-2C2F-BA3952E6EB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83" r="20093" b="9964"/>
          <a:stretch/>
        </p:blipFill>
        <p:spPr>
          <a:xfrm>
            <a:off x="4391980" y="2162195"/>
            <a:ext cx="1296144" cy="12145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3CD2A9-6B29-9E50-7706-C73A2EA364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75" b="99875" l="563" r="98813">
                        <a14:foregroundMark x1="4188" y1="8875" x2="10125" y2="81875"/>
                        <a14:foregroundMark x1="10125" y1="81875" x2="23438" y2="94875"/>
                        <a14:foregroundMark x1="23438" y1="94875" x2="29750" y2="95375"/>
                        <a14:foregroundMark x1="29750" y1="95375" x2="31188" y2="76000"/>
                        <a14:foregroundMark x1="31188" y1="76000" x2="29188" y2="53875"/>
                        <a14:foregroundMark x1="29188" y1="53875" x2="32188" y2="33625"/>
                        <a14:foregroundMark x1="32188" y1="33625" x2="44188" y2="27375"/>
                        <a14:foregroundMark x1="44188" y1="27375" x2="55688" y2="28125"/>
                        <a14:foregroundMark x1="55688" y1="28125" x2="73313" y2="27375"/>
                        <a14:foregroundMark x1="73313" y1="27375" x2="77813" y2="77125"/>
                        <a14:foregroundMark x1="77813" y1="77125" x2="76563" y2="93875"/>
                        <a14:foregroundMark x1="76563" y1="93875" x2="60250" y2="93750"/>
                        <a14:foregroundMark x1="60250" y1="93750" x2="98813" y2="89375"/>
                        <a14:foregroundMark x1="98813" y1="89375" x2="92063" y2="32125"/>
                        <a14:foregroundMark x1="92063" y1="32125" x2="54750" y2="9625"/>
                        <a14:foregroundMark x1="54750" y1="9625" x2="8813" y2="12375"/>
                        <a14:foregroundMark x1="43813" y1="93125" x2="60063" y2="90375"/>
                        <a14:foregroundMark x1="54688" y1="74125" x2="55688" y2="89875"/>
                        <a14:foregroundMark x1="53438" y1="69125" x2="54688" y2="81375"/>
                        <a14:foregroundMark x1="53563" y1="68375" x2="54937" y2="77125"/>
                        <a14:foregroundMark x1="53813" y1="66375" x2="53813" y2="69625"/>
                        <a14:foregroundMark x1="37438" y1="99875" x2="67438" y2="98875"/>
                        <a14:foregroundMark x1="70188" y1="6125" x2="30438" y2="2875"/>
                        <a14:foregroundMark x1="30438" y1="2875" x2="11625" y2="11875"/>
                        <a14:foregroundMark x1="11625" y1="11875" x2="11625" y2="40375"/>
                        <a14:foregroundMark x1="11625" y1="40375" x2="17438" y2="82625"/>
                        <a14:foregroundMark x1="17438" y1="82625" x2="17438" y2="82625"/>
                        <a14:foregroundMark x1="1313" y1="12125" x2="3562" y2="81375"/>
                        <a14:foregroundMark x1="3562" y1="81375" x2="3562" y2="81375"/>
                        <a14:foregroundMark x1="563" y1="80625" x2="563" y2="46875"/>
                        <a14:foregroundMark x1="79938" y1="10875" x2="89875" y2="10125"/>
                        <a14:foregroundMark x1="89875" y1="10125" x2="98813" y2="85875"/>
                        <a14:foregroundMark x1="98813" y1="85875" x2="98813" y2="85875"/>
                        <a14:foregroundMark x1="43688" y1="87125" x2="51688" y2="86375"/>
                        <a14:foregroundMark x1="55313" y1="71375" x2="55313" y2="71375"/>
                        <a14:foregroundMark x1="55437" y1="72125" x2="55063" y2="71125"/>
                        <a14:foregroundMark x1="35438" y1="75875" x2="34938" y2="63875"/>
                        <a14:foregroundMark x1="36063" y1="82875" x2="35813" y2="75875"/>
                        <a14:foregroundMark x1="35688" y1="79375" x2="35688" y2="78625"/>
                        <a14:foregroundMark x1="36188" y1="77625" x2="36188" y2="77625"/>
                        <a14:foregroundMark x1="36188" y1="77125" x2="36188" y2="82875"/>
                        <a14:foregroundMark x1="36313" y1="77125" x2="36313" y2="77125"/>
                        <a14:foregroundMark x1="35813" y1="70125" x2="35563" y2="38625"/>
                        <a14:foregroundMark x1="35313" y1="65625" x2="35313" y2="60375"/>
                        <a14:foregroundMark x1="36063" y1="59375" x2="36063" y2="59375"/>
                        <a14:foregroundMark x1="36313" y1="59375" x2="36313" y2="59375"/>
                        <a14:foregroundMark x1="36313" y1="57875" x2="36313" y2="60875"/>
                        <a14:foregroundMark x1="34438" y1="62125" x2="35438" y2="62875"/>
                        <a14:foregroundMark x1="35438" y1="80625" x2="36063" y2="88625"/>
                        <a14:foregroundMark x1="36063" y1="76625" x2="36063" y2="76625"/>
                        <a14:foregroundMark x1="36188" y1="77375" x2="36188" y2="77375"/>
                        <a14:foregroundMark x1="36188" y1="75875" x2="36313" y2="77625"/>
                        <a14:foregroundMark x1="50563" y1="38625" x2="50563" y2="38625"/>
                        <a14:foregroundMark x1="45938" y1="38125" x2="45938" y2="38125"/>
                        <a14:foregroundMark x1="40688" y1="38125" x2="42813" y2="38125"/>
                        <a14:foregroundMark x1="47188" y1="38125" x2="48938" y2="38125"/>
                        <a14:foregroundMark x1="53312" y1="38125" x2="55313" y2="38125"/>
                        <a14:foregroundMark x1="58813" y1="38125" x2="61313" y2="38125"/>
                        <a14:foregroundMark x1="62687" y1="38125" x2="65563" y2="38125"/>
                        <a14:foregroundMark x1="68188" y1="38125" x2="69188" y2="38125"/>
                        <a14:foregroundMark x1="70563" y1="38125" x2="70875" y2="49875"/>
                        <a14:foregroundMark x1="70875" y1="49875" x2="70938" y2="49875"/>
                        <a14:foregroundMark x1="70938" y1="57875" x2="70938" y2="65125"/>
                        <a14:foregroundMark x1="69688" y1="52875" x2="69688" y2="56875"/>
                        <a14:foregroundMark x1="68938" y1="47875" x2="68938" y2="49375"/>
                        <a14:foregroundMark x1="68813" y1="45625" x2="68813" y2="49625"/>
                        <a14:foregroundMark x1="69063" y1="47625" x2="69063" y2="49625"/>
                        <a14:foregroundMark x1="70563" y1="66375" x2="70563" y2="83125"/>
                        <a14:foregroundMark x1="70563" y1="83125" x2="70563" y2="83125"/>
                        <a14:foregroundMark x1="69188" y1="47875" x2="69188" y2="46125"/>
                        <a14:foregroundMark x1="55375" y1="71375" x2="55375" y2="71375"/>
                        <a14:foregroundMark x1="55250" y1="71375" x2="55250" y2="71375"/>
                        <a14:foregroundMark x1="55250" y1="71500" x2="55250" y2="71000"/>
                        <a14:foregroundMark x1="55250" y1="71375" x2="55563" y2="72000"/>
                        <a14:foregroundMark x1="54438" y1="66875" x2="55000" y2="67750"/>
                        <a14:foregroundMark x1="54813" y1="67250" x2="54813" y2="68250"/>
                        <a14:foregroundMark x1="54750" y1="66500" x2="54937" y2="69000"/>
                        <a14:foregroundMark x1="68938" y1="46375" x2="69125" y2="48625"/>
                        <a14:backgroundMark x1="40813" y1="53875" x2="42875" y2="65125"/>
                        <a14:backgroundMark x1="42875" y1="65125" x2="49000" y2="56375"/>
                        <a14:backgroundMark x1="49000" y1="56375" x2="63000" y2="55750"/>
                        <a14:backgroundMark x1="63000" y1="55750" x2="66063" y2="67125"/>
                        <a14:backgroundMark x1="66063" y1="67125" x2="65688" y2="68625"/>
                        <a14:backgroundMark x1="65563" y1="68625" x2="56000" y2="53000"/>
                        <a14:backgroundMark x1="56000" y1="53000" x2="41813" y2="59125"/>
                        <a14:backgroundMark x1="41813" y1="59125" x2="51250" y2="68375"/>
                        <a14:backgroundMark x1="55883" y1="67275" x2="64938" y2="65125"/>
                        <a14:backgroundMark x1="51250" y1="68375" x2="52750" y2="68019"/>
                        <a14:backgroundMark x1="64938" y1="65125" x2="56218" y2="70971"/>
                        <a14:backgroundMark x1="52581" y1="71367" x2="44688" y2="62875"/>
                        <a14:backgroundMark x1="43688" y1="78875" x2="42688" y2="44625"/>
                        <a14:backgroundMark x1="42688" y1="44625" x2="36684" y2="75734"/>
                        <a14:backgroundMark x1="36594" y1="57875" x2="39375" y2="49250"/>
                        <a14:backgroundMark x1="39375" y1="49250" x2="66000" y2="46875"/>
                        <a14:backgroundMark x1="66000" y1="46875" x2="67917" y2="47060"/>
                        <a14:backgroundMark x1="65313" y1="44375" x2="65313" y2="44375"/>
                        <a14:backgroundMark x1="67188" y1="40375" x2="67188" y2="40375"/>
                        <a14:backgroundMark x1="62063" y1="74875" x2="62063" y2="74875"/>
                      </a14:backgroundRemoval>
                    </a14:imgEffect>
                  </a14:imgLayer>
                </a14:imgProps>
              </a:ext>
            </a:extLst>
          </a:blip>
          <a:srcRect l="3440" r="7671"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1357"/>
      </p:ext>
    </p:extLst>
  </p:cSld>
  <p:clrMapOvr>
    <a:masterClrMapping/>
  </p:clrMapOvr>
  <p:transition spd="med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 descr="Искусственный интеллект со сплошной заливкой">
            <a:extLst>
              <a:ext uri="{FF2B5EF4-FFF2-40B4-BE49-F238E27FC236}">
                <a16:creationId xmlns:a16="http://schemas.microsoft.com/office/drawing/2014/main" id="{F8698702-A237-669A-ED67-CF9266B8F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724" y="995726"/>
            <a:ext cx="2577311" cy="2577311"/>
          </a:xfrm>
          <a:prstGeom prst="rect">
            <a:avLst/>
          </a:prstGeom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08788">
            <a:off x="5614852" y="1136885"/>
            <a:ext cx="4815209" cy="48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370" y="97811"/>
            <a:ext cx="2928735" cy="100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:\ПРОЕКТЫ\2022 01 28 СтудСтартап\Студенческий Стартап v1.1\2-Картинка-для-семи-направлени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658" y="2504059"/>
            <a:ext cx="2318315" cy="231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74596" y="11474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Команда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start up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16">
            <a:extLst>
              <a:ext uri="{FF2B5EF4-FFF2-40B4-BE49-F238E27FC236}">
                <a16:creationId xmlns:a16="http://schemas.microsoft.com/office/drawing/2014/main" id="{DDDFC46E-8675-65B3-D787-1E1AE5B98CA6}"/>
              </a:ext>
            </a:extLst>
          </p:cNvPr>
          <p:cNvSpPr/>
          <p:nvPr/>
        </p:nvSpPr>
        <p:spPr>
          <a:xfrm>
            <a:off x="179895" y="317547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Дорошенко Анастасия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8CB034-CD25-B5D3-FD28-D677C4999610}"/>
              </a:ext>
            </a:extLst>
          </p:cNvPr>
          <p:cNvSpPr txBox="1"/>
          <p:nvPr/>
        </p:nvSpPr>
        <p:spPr>
          <a:xfrm>
            <a:off x="3934640" y="464273"/>
            <a:ext cx="2491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  <a:endParaRPr lang="ru-RU" dirty="0"/>
          </a:p>
        </p:txBody>
      </p:sp>
      <p:sp>
        <p:nvSpPr>
          <p:cNvPr id="10" name="Скругленный прямоугольник 16">
            <a:extLst>
              <a:ext uri="{FF2B5EF4-FFF2-40B4-BE49-F238E27FC236}">
                <a16:creationId xmlns:a16="http://schemas.microsoft.com/office/drawing/2014/main" id="{A9B61005-5669-66D2-AC9E-E860E9F957B8}"/>
              </a:ext>
            </a:extLst>
          </p:cNvPr>
          <p:cNvSpPr/>
          <p:nvPr/>
        </p:nvSpPr>
        <p:spPr>
          <a:xfrm>
            <a:off x="179895" y="1082880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Кобзева Александра</a:t>
            </a:r>
          </a:p>
        </p:txBody>
      </p:sp>
      <p:sp>
        <p:nvSpPr>
          <p:cNvPr id="11" name="Скругленный прямоугольник 16">
            <a:extLst>
              <a:ext uri="{FF2B5EF4-FFF2-40B4-BE49-F238E27FC236}">
                <a16:creationId xmlns:a16="http://schemas.microsoft.com/office/drawing/2014/main" id="{D23B4E2B-D5F2-D0CB-234D-D2D5CCA3055B}"/>
              </a:ext>
            </a:extLst>
          </p:cNvPr>
          <p:cNvSpPr/>
          <p:nvPr/>
        </p:nvSpPr>
        <p:spPr>
          <a:xfrm>
            <a:off x="179895" y="1848214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Лапкина Влада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6">
            <a:extLst>
              <a:ext uri="{FF2B5EF4-FFF2-40B4-BE49-F238E27FC236}">
                <a16:creationId xmlns:a16="http://schemas.microsoft.com/office/drawing/2014/main" id="{8FC0A05C-7E32-2111-ED85-2EEFDDD0A5D4}"/>
              </a:ext>
            </a:extLst>
          </p:cNvPr>
          <p:cNvSpPr/>
          <p:nvPr/>
        </p:nvSpPr>
        <p:spPr>
          <a:xfrm>
            <a:off x="179895" y="2613548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Осипова Валерия</a:t>
            </a:r>
          </a:p>
        </p:txBody>
      </p:sp>
      <p:sp>
        <p:nvSpPr>
          <p:cNvPr id="14" name="Скругленный прямоугольник 16">
            <a:extLst>
              <a:ext uri="{FF2B5EF4-FFF2-40B4-BE49-F238E27FC236}">
                <a16:creationId xmlns:a16="http://schemas.microsoft.com/office/drawing/2014/main" id="{66501AFC-A59B-0B1B-4AA5-B09D92255E43}"/>
              </a:ext>
            </a:extLst>
          </p:cNvPr>
          <p:cNvSpPr/>
          <p:nvPr/>
        </p:nvSpPr>
        <p:spPr>
          <a:xfrm>
            <a:off x="214454" y="4155446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Ершова Светлана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3DE562-3A37-E813-9CE8-0AFAA185593B}"/>
              </a:ext>
            </a:extLst>
          </p:cNvPr>
          <p:cNvSpPr txBox="1"/>
          <p:nvPr/>
        </p:nvSpPr>
        <p:spPr>
          <a:xfrm>
            <a:off x="3941319" y="1104821"/>
            <a:ext cx="2722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лидера, дизайнер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ED243-74E7-28E6-BA36-D947242AB050}"/>
              </a:ext>
            </a:extLst>
          </p:cNvPr>
          <p:cNvSpPr txBox="1"/>
          <p:nvPr/>
        </p:nvSpPr>
        <p:spPr>
          <a:xfrm>
            <a:off x="3941319" y="1979354"/>
            <a:ext cx="2577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Стратег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93EBC-1D10-81D5-EF50-041D00C891DC}"/>
              </a:ext>
            </a:extLst>
          </p:cNvPr>
          <p:cNvSpPr txBox="1"/>
          <p:nvPr/>
        </p:nvSpPr>
        <p:spPr>
          <a:xfrm>
            <a:off x="3941319" y="2729488"/>
            <a:ext cx="2491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Бизнес-аналитик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55FAB5-D309-B81D-B1CD-CA72AD307FF8}"/>
              </a:ext>
            </a:extLst>
          </p:cNvPr>
          <p:cNvSpPr txBox="1"/>
          <p:nvPr/>
        </p:nvSpPr>
        <p:spPr>
          <a:xfrm>
            <a:off x="3941319" y="3500437"/>
            <a:ext cx="2798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Контент менеджер</a:t>
            </a:r>
          </a:p>
        </p:txBody>
      </p:sp>
      <p:sp>
        <p:nvSpPr>
          <p:cNvPr id="21" name="Скругленный прямоугольник 16">
            <a:extLst>
              <a:ext uri="{FF2B5EF4-FFF2-40B4-BE49-F238E27FC236}">
                <a16:creationId xmlns:a16="http://schemas.microsoft.com/office/drawing/2014/main" id="{CDD49875-19FF-7701-21D3-F052227B7091}"/>
              </a:ext>
            </a:extLst>
          </p:cNvPr>
          <p:cNvSpPr/>
          <p:nvPr/>
        </p:nvSpPr>
        <p:spPr>
          <a:xfrm>
            <a:off x="179895" y="3384497"/>
            <a:ext cx="3585948" cy="60121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Гонсалес Анита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44BD4D-3C35-ED94-191C-A3BFD56F1ECB}"/>
              </a:ext>
            </a:extLst>
          </p:cNvPr>
          <p:cNvSpPr txBox="1"/>
          <p:nvPr/>
        </p:nvSpPr>
        <p:spPr>
          <a:xfrm>
            <a:off x="3934640" y="4271386"/>
            <a:ext cx="2798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Координатор</a:t>
            </a:r>
          </a:p>
        </p:txBody>
      </p:sp>
    </p:spTree>
    <p:extLst>
      <p:ext uri="{BB962C8B-B14F-4D97-AF65-F5344CB8AC3E}">
        <p14:creationId xmlns:p14="http://schemas.microsoft.com/office/powerpoint/2010/main" val="495894003"/>
      </p:ext>
    </p:extLst>
  </p:cSld>
  <p:clrMapOvr>
    <a:masterClrMapping/>
  </p:clrMapOvr>
  <p:transition spd="med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43778" y="195486"/>
            <a:ext cx="755814" cy="648072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"/>
          <p:cNvSpPr txBox="1"/>
          <p:nvPr/>
        </p:nvSpPr>
        <p:spPr>
          <a:xfrm>
            <a:off x="5593086" y="6098037"/>
            <a:ext cx="2058429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90" tIns="34290" rIns="34290" bIns="34290" numCol="1" anchor="t">
            <a:spAutoFit/>
          </a:bodyPr>
          <a:lstStyle>
            <a:lvl1pPr algn="ctr" defTabSz="816174">
              <a:defRPr sz="1400">
                <a:solidFill>
                  <a:srgbClr val="2980B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351030" y="319796"/>
            <a:ext cx="434565" cy="3816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34605" y="293333"/>
            <a:ext cx="794877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Планы развития проекта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11">
            <a:extLst>
              <a:ext uri="{FF2B5EF4-FFF2-40B4-BE49-F238E27FC236}">
                <a16:creationId xmlns:a16="http://schemas.microsoft.com/office/drawing/2014/main" id="{863F252B-DA71-A6B0-C650-3E43EDA31A9D}"/>
              </a:ext>
            </a:extLst>
          </p:cNvPr>
          <p:cNvSpPr/>
          <p:nvPr/>
        </p:nvSpPr>
        <p:spPr>
          <a:xfrm>
            <a:off x="7048335" y="1277770"/>
            <a:ext cx="1935046" cy="800866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Сроки</a:t>
            </a:r>
          </a:p>
        </p:txBody>
      </p:sp>
      <p:sp>
        <p:nvSpPr>
          <p:cNvPr id="4" name="Скругленный прямоугольник 13">
            <a:extLst>
              <a:ext uri="{FF2B5EF4-FFF2-40B4-BE49-F238E27FC236}">
                <a16:creationId xmlns:a16="http://schemas.microsoft.com/office/drawing/2014/main" id="{FA5F74D4-8DAC-30A0-DCCA-017260032A07}"/>
              </a:ext>
            </a:extLst>
          </p:cNvPr>
          <p:cNvSpPr/>
          <p:nvPr/>
        </p:nvSpPr>
        <p:spPr>
          <a:xfrm>
            <a:off x="6025788" y="714645"/>
            <a:ext cx="1625727" cy="750588"/>
          </a:xfrm>
          <a:prstGeom prst="roundRect">
            <a:avLst>
              <a:gd name="adj" fmla="val 50000"/>
            </a:avLst>
          </a:prstGeom>
          <a:solidFill>
            <a:srgbClr val="CC33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Планы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4A8000-04A4-A15A-6030-1E764A175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086" y="2765706"/>
            <a:ext cx="3550914" cy="2377793"/>
          </a:xfrm>
          <a:prstGeom prst="rect">
            <a:avLst/>
          </a:prstGeom>
        </p:spPr>
      </p:pic>
      <p:graphicFrame>
        <p:nvGraphicFramePr>
          <p:cNvPr id="11" name="Таблица 12">
            <a:extLst>
              <a:ext uri="{FF2B5EF4-FFF2-40B4-BE49-F238E27FC236}">
                <a16:creationId xmlns:a16="http://schemas.microsoft.com/office/drawing/2014/main" id="{C8E29117-63ED-B981-8E92-2A452C46D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912413"/>
              </p:ext>
            </p:extLst>
          </p:nvPr>
        </p:nvGraphicFramePr>
        <p:xfrm>
          <a:off x="0" y="1001220"/>
          <a:ext cx="5593086" cy="41700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42716">
                  <a:extLst>
                    <a:ext uri="{9D8B030D-6E8A-4147-A177-3AD203B41FA5}">
                      <a16:colId xmlns:a16="http://schemas.microsoft.com/office/drawing/2014/main" val="1951870380"/>
                    </a:ext>
                  </a:extLst>
                </a:gridCol>
                <a:gridCol w="1450370">
                  <a:extLst>
                    <a:ext uri="{9D8B030D-6E8A-4147-A177-3AD203B41FA5}">
                      <a16:colId xmlns:a16="http://schemas.microsoft.com/office/drawing/2014/main" val="2491409644"/>
                    </a:ext>
                  </a:extLst>
                </a:gridCol>
              </a:tblGrid>
              <a:tr h="745328">
                <a:tc>
                  <a:txBody>
                    <a:bodyPr/>
                    <a:lstStyle/>
                    <a:p>
                      <a:r>
                        <a:rPr lang="ru-RU" b="0" dirty="0"/>
                        <a:t>Поиск разработчика, создание мобильного приложения </a:t>
                      </a:r>
                    </a:p>
                  </a:txBody>
                  <a:tcPr>
                    <a:solidFill>
                      <a:srgbClr val="E599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3 месяца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83280"/>
                  </a:ext>
                </a:extLst>
              </a:tr>
              <a:tr h="1160966">
                <a:tc>
                  <a:txBody>
                    <a:bodyPr/>
                    <a:lstStyle/>
                    <a:p>
                      <a:r>
                        <a:rPr lang="ru-RU" dirty="0"/>
                        <a:t>Поиск персонала для осуществления монтажа и выполнения технических работ, менеджеров по продажам и др. специалистов</a:t>
                      </a:r>
                    </a:p>
                  </a:txBody>
                  <a:tcPr>
                    <a:solidFill>
                      <a:srgbClr val="E599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месяца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113057"/>
                  </a:ext>
                </a:extLst>
              </a:tr>
              <a:tr h="745328">
                <a:tc>
                  <a:txBody>
                    <a:bodyPr/>
                    <a:lstStyle/>
                    <a:p>
                      <a:r>
                        <a:rPr lang="ru-RU" dirty="0"/>
                        <a:t>Тестирование приложения, запуск пилотных объектов</a:t>
                      </a:r>
                    </a:p>
                  </a:txBody>
                  <a:tcPr>
                    <a:solidFill>
                      <a:srgbClr val="E599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месяц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038856"/>
                  </a:ext>
                </a:extLst>
              </a:tr>
              <a:tr h="745328">
                <a:tc>
                  <a:txBody>
                    <a:bodyPr/>
                    <a:lstStyle/>
                    <a:p>
                      <a:r>
                        <a:rPr lang="ru-RU" dirty="0"/>
                        <a:t>Официальный запуск, выход на рынок, старт продаж</a:t>
                      </a:r>
                    </a:p>
                  </a:txBody>
                  <a:tcPr>
                    <a:solidFill>
                      <a:srgbClr val="E599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Длительное время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858780"/>
                  </a:ext>
                </a:extLst>
              </a:tr>
              <a:tr h="745328">
                <a:tc>
                  <a:txBody>
                    <a:bodyPr/>
                    <a:lstStyle/>
                    <a:p>
                      <a:r>
                        <a:rPr lang="ru-RU" dirty="0"/>
                        <a:t>Доработка приложения, выход на новые рынки</a:t>
                      </a:r>
                    </a:p>
                  </a:txBody>
                  <a:tcPr>
                    <a:solidFill>
                      <a:srgbClr val="E599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Длительное время</a:t>
                      </a:r>
                    </a:p>
                  </a:txBody>
                  <a:tcP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055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276614"/>
      </p:ext>
    </p:extLst>
  </p:cSld>
  <p:clrMapOvr>
    <a:masterClrMapping/>
  </p:clrMapOvr>
  <p:transition spd="med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445416"/>
            <a:ext cx="4824535" cy="502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-380578"/>
            <a:ext cx="8400429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57795" y="1237501"/>
            <a:ext cx="70199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Контакты лидера</a:t>
            </a:r>
          </a:p>
          <a:p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+79101775260(</a:t>
            </a:r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viber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whatsapp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</a:p>
          <a:p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tg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: @ason4ek </a:t>
            </a:r>
          </a:p>
          <a:p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vk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: https://vk.com/ason4ek</a:t>
            </a:r>
          </a:p>
          <a:p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ason4ek@yandex.ru</a:t>
            </a:r>
          </a:p>
          <a:p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940166" y="450576"/>
            <a:ext cx="810286" cy="344945"/>
          </a:xfrm>
          <a:prstGeom prst="roundRect">
            <a:avLst>
              <a:gd name="adj" fmla="val 50000"/>
            </a:avLst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85295" y="282589"/>
            <a:ext cx="810286" cy="344945"/>
          </a:xfrm>
          <a:prstGeom prst="roundRect">
            <a:avLst>
              <a:gd name="adj" fmla="val 50000"/>
            </a:avLst>
          </a:prstGeom>
          <a:solidFill>
            <a:srgbClr val="9966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20432"/>
      </p:ext>
    </p:extLst>
  </p:cSld>
  <p:clrMapOvr>
    <a:masterClrMapping/>
  </p:clrMapOvr>
  <p:transition spd="med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9557</TotalTime>
  <Words>1031</Words>
  <Application>Microsoft Office PowerPoint</Application>
  <PresentationFormat>Экран (16:9)</PresentationFormat>
  <Paragraphs>180</Paragraphs>
  <Slides>28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Calibri</vt:lpstr>
      <vt:lpstr>Courier New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Овчинников</dc:creator>
  <cp:lastModifiedBy>Александра Кобзева</cp:lastModifiedBy>
  <cp:revision>137</cp:revision>
  <cp:lastPrinted>2021-09-16T09:37:41Z</cp:lastPrinted>
  <dcterms:created xsi:type="dcterms:W3CDTF">2021-09-10T11:53:32Z</dcterms:created>
  <dcterms:modified xsi:type="dcterms:W3CDTF">2023-06-29T22:34:54Z</dcterms:modified>
</cp:coreProperties>
</file>