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jpe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04" r:id="rId4"/>
    <p:sldId id="297" r:id="rId5"/>
    <p:sldId id="298" r:id="rId6"/>
    <p:sldId id="305" r:id="rId7"/>
    <p:sldId id="300" r:id="rId8"/>
    <p:sldId id="301" r:id="rId9"/>
    <p:sldId id="302" r:id="rId10"/>
    <p:sldId id="303" r:id="rId11"/>
    <p:sldId id="26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5.sv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4.png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microsoft.com/office/2007/relationships/hdphoto" Target="../media/hdphoto1.wdp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microsoft.com/office/2007/relationships/hdphoto" Target="../media/hdphoto1.wdp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5.sv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4.png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7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microsoft.com/office/2007/relationships/hdphoto" Target="../media/hdphoto1.wdp" 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7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microsoft.com/office/2007/relationships/hdphoto" Target="../media/hdphoto1.wdp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5.svg" /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4.png" /><Relationship Id="rId5" Type="http://schemas.microsoft.com/office/2007/relationships/hdphoto" Target="../media/hdphoto1.wdp" /><Relationship Id="rId4" Type="http://schemas.openxmlformats.org/officeDocument/2006/relationships/image" Target="../media/image9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26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9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3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28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5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1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20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4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9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69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91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818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56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67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916621" y="6521037"/>
            <a:ext cx="2804160" cy="239981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59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39262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277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9964" y="-2278910"/>
            <a:ext cx="9366708" cy="876613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883349" y="6521037"/>
            <a:ext cx="2804160" cy="239981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9755" y="277694"/>
            <a:ext cx="3885662" cy="342199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681" y="3590155"/>
            <a:ext cx="914400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55"/>
            </a:lvl1pPr>
            <a:lvl2pPr marL="277109" indent="0" algn="ctr">
              <a:buNone/>
              <a:defRPr sz="1212"/>
            </a:lvl2pPr>
            <a:lvl3pPr marL="554218" indent="0" algn="ctr">
              <a:buNone/>
              <a:defRPr sz="1091"/>
            </a:lvl3pPr>
            <a:lvl4pPr marL="831327" indent="0" algn="ctr">
              <a:buNone/>
              <a:defRPr sz="970"/>
            </a:lvl4pPr>
            <a:lvl5pPr marL="1108436" indent="0" algn="ctr">
              <a:buNone/>
              <a:defRPr sz="970"/>
            </a:lvl5pPr>
            <a:lvl6pPr marL="1385545" indent="0" algn="ctr">
              <a:buNone/>
              <a:defRPr sz="970"/>
            </a:lvl6pPr>
            <a:lvl7pPr marL="1662654" indent="0" algn="ctr">
              <a:buNone/>
              <a:defRPr sz="970"/>
            </a:lvl7pPr>
            <a:lvl8pPr marL="1939762" indent="0" algn="ctr">
              <a:buNone/>
              <a:defRPr sz="970"/>
            </a:lvl8pPr>
            <a:lvl9pPr marL="2216871" indent="0" algn="ctr">
              <a:buNone/>
              <a:defRPr sz="97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81" y="2104159"/>
            <a:ext cx="10514926" cy="13248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909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549680" y="6521037"/>
            <a:ext cx="3901440" cy="239981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680" y="432762"/>
            <a:ext cx="1927077" cy="71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29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C5B3-003A-4FBD-A8A5-AAFB761A2C81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F0DB-A96D-48CB-92AF-5453BFD81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1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4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4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5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6.xml" /><Relationship Id="rId6" Type="http://schemas.openxmlformats.org/officeDocument/2006/relationships/image" Target="../media/image20.jpeg" /><Relationship Id="rId5" Type="http://schemas.openxmlformats.org/officeDocument/2006/relationships/image" Target="../media/image19.tmp" /><Relationship Id="rId4" Type="http://schemas.openxmlformats.org/officeDocument/2006/relationships/image" Target="../media/image18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18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884218" y="2230582"/>
            <a:ext cx="888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nter"/>
              </a:rPr>
              <a:t>НАИМЕНОВАНИЕ ТЕМЫ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36"/>
            <a:ext cx="12192000" cy="69688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2186524"/>
            <a:ext cx="9423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chemeClr val="bg1"/>
                </a:solidFill>
                <a:latin typeface="Inter"/>
              </a:rPr>
              <a:t>NATourism</a:t>
            </a:r>
            <a:endParaRPr lang="ru-RU" sz="8000" dirty="0">
              <a:solidFill>
                <a:schemeClr val="bg1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44874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>
            <a:extLst>
              <a:ext uri="{FF2B5EF4-FFF2-40B4-BE49-F238E27FC236}">
                <a16:creationId xmlns:a16="http://schemas.microsoft.com/office/drawing/2014/main" id="{980E9286-A169-EF20-B6FD-6FB5AC270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1" y="398453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910" y="1851465"/>
            <a:ext cx="5681538" cy="4578735"/>
          </a:xfrm>
        </p:spPr>
        <p:txBody>
          <a:bodyPr/>
          <a:lstStyle/>
          <a:p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</a:rPr>
              <a:t>Искусственный </a:t>
            </a:r>
            <a:r>
              <a:rPr lang="ru-RU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интелект</a:t>
            </a:r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</a:rPr>
              <a:t> позволяет анализировать большие объёмы данных, выявлять закономерности и предпочтения туристов. А также предоставлять персонализированные рекомендации, что в свою очередь способствует повышению удовлетворённости туристов и увеличению прибыли от туристического бизнеса.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541" y="1473725"/>
            <a:ext cx="5593976" cy="478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>
            <a:extLst>
              <a:ext uri="{FF2B5EF4-FFF2-40B4-BE49-F238E27FC236}">
                <a16:creationId xmlns:a16="http://schemas.microsoft.com/office/drawing/2014/main" id="{CDED0395-6A37-D187-43E4-0228F15A2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6273" y="1062269"/>
            <a:ext cx="5332556" cy="552176"/>
          </a:xfrm>
        </p:spPr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1" y="415301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1543" y="1463863"/>
            <a:ext cx="5332556" cy="1862043"/>
          </a:xfrm>
        </p:spPr>
        <p:txBody>
          <a:bodyPr>
            <a:normAutofit/>
          </a:bodyPr>
          <a:lstStyle/>
          <a:p>
            <a:r>
              <a:rPr lang="ru-RU" sz="2200" dirty="0"/>
              <a:t>Проблема клиента, которую мы решаем, заключается в необходимости оптимизации национального туристического сектора путем повышения качества услуг, снижения затрат и улучшения понимания потребностей туристов.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950418"/>
            <a:ext cx="5332556" cy="4578735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Существующие варианты решения этой проблемы, такие как использование традиционных методов анализа данных и управления, не являются достаточно эффективными.</a:t>
            </a:r>
          </a:p>
          <a:p>
            <a:r>
              <a:rPr lang="ru-RU" sz="2400" dirty="0"/>
              <a:t>Так как они не позволяют быстро адаптироваться к изменениям в предпочтениях туристов и не могут предложить персонализированные рекомендации. </a:t>
            </a:r>
          </a:p>
          <a:p>
            <a:r>
              <a:rPr lang="ru-RU" sz="2400" dirty="0"/>
              <a:t>Именно здесь искусственный интеллект может стать ключевым инструментом, позволяющим решить эти задачи более эффективно и с меньшими затратами.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65102" y="1187774"/>
            <a:ext cx="5362015" cy="552176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недостаточно?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0" y="3325906"/>
            <a:ext cx="6078070" cy="340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95E5BB7-38D1-501C-B9CA-41CA1B4F05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101275"/>
            <a:ext cx="5907497" cy="55217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Что вы предлагаете, уникальные преимущества и выгоды для клиента.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12594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036" y="1707875"/>
            <a:ext cx="11447928" cy="62358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Решение на основе искусственного интеллекта предлагает уникальные преимущества и выгоды для клиентов.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082" y="2342133"/>
            <a:ext cx="5602942" cy="39703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6871" y="2342133"/>
            <a:ext cx="63302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Во-первых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, оно позволяет повысить качество услуг за счет более точной и быстрой обработки запросов и предложений. </a:t>
            </a:r>
          </a:p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Во-вторых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, использование искусственного интеллекта снижает затраты на обслуживание клиентов, так как автоматизированные системы работают более эффективно и требуют меньше человеческих ресурсов.</a:t>
            </a:r>
          </a:p>
          <a:p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В-третьих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, решение на основе ИИ обеспечивает более персонализированный подход к каждому клиенту, учитывая его предпочтения и потребности. Это повышает удовлетворенность клиентов и стимулирует их возвращаться в компанию снова и снова.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:a16="http://schemas.microsoft.com/office/drawing/2014/main" id="{247B62A8-D86C-E18F-9327-68E5A58EF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183366"/>
            <a:ext cx="5907497" cy="688378"/>
          </a:xfrm>
        </p:spPr>
        <p:txBody>
          <a:bodyPr/>
          <a:lstStyle/>
          <a:p>
            <a:pPr>
              <a:buNone/>
            </a:pPr>
            <a:r>
              <a:rPr lang="ru-RU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98" y="410502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8" y="1998317"/>
            <a:ext cx="6266584" cy="4449182"/>
          </a:xfrm>
        </p:spPr>
        <p:txBody>
          <a:bodyPr>
            <a:normAutofit/>
          </a:bodyPr>
          <a:lstStyle/>
          <a:p>
            <a:r>
              <a:rPr lang="ru-RU" dirty="0"/>
              <a:t>Рынок индустрии гостеприимства России в 2021 году ₽284 млрд. – ТАМ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Население</a:t>
            </a:r>
            <a:br>
              <a:rPr lang="ru-RU" dirty="0"/>
            </a:br>
            <a:r>
              <a:rPr lang="ru-RU" dirty="0"/>
              <a:t>ВВП/ВРП</a:t>
            </a:r>
            <a:br>
              <a:rPr lang="ru-RU" dirty="0"/>
            </a:br>
            <a:br>
              <a:rPr lang="ru-RU" dirty="0"/>
            </a:br>
            <a:r>
              <a:rPr lang="ru-RU" dirty="0"/>
              <a:t>284 </a:t>
            </a:r>
            <a:r>
              <a:rPr lang="ru-RU" dirty="0" err="1"/>
              <a:t>млрд.руб</a:t>
            </a:r>
            <a:r>
              <a:rPr lang="ru-RU" dirty="0"/>
              <a:t>. – 147 </a:t>
            </a:r>
            <a:r>
              <a:rPr lang="ru-RU" dirty="0" err="1"/>
              <a:t>млн.чел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Х млрд. в Краснодарском крае – 6 </a:t>
            </a:r>
            <a:r>
              <a:rPr lang="ru-RU" dirty="0" err="1"/>
              <a:t>млн.чел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Х = 284*6/147 = 11,6 </a:t>
            </a:r>
            <a:r>
              <a:rPr lang="ru-RU" dirty="0" err="1"/>
              <a:t>млрд.руб</a:t>
            </a:r>
            <a:r>
              <a:rPr lang="ru-RU" dirty="0"/>
              <a:t>. – рынок индустрии гостеприимства в Краснодарском крае – </a:t>
            </a:r>
            <a:r>
              <a:rPr lang="af-ZA" dirty="0"/>
              <a:t>SAM</a:t>
            </a:r>
            <a:br>
              <a:rPr lang="af-ZA" dirty="0"/>
            </a:br>
            <a:br>
              <a:rPr lang="af-ZA" dirty="0"/>
            </a:br>
            <a:r>
              <a:rPr lang="af-ZA" dirty="0"/>
              <a:t>SOM – </a:t>
            </a:r>
            <a:r>
              <a:rPr lang="ru-RU" dirty="0"/>
              <a:t>реально достижимый объем рынка</a:t>
            </a:r>
            <a:br>
              <a:rPr lang="ru-RU" dirty="0"/>
            </a:br>
            <a:r>
              <a:rPr lang="ru-RU" dirty="0"/>
              <a:t>Население Сочи – 420 тыс. чел</a:t>
            </a:r>
            <a:br>
              <a:rPr lang="ru-RU" dirty="0"/>
            </a:br>
            <a:r>
              <a:rPr lang="ru-RU" dirty="0"/>
              <a:t>811 </a:t>
            </a:r>
            <a:r>
              <a:rPr lang="ru-RU" dirty="0" err="1"/>
              <a:t>млн.руб</a:t>
            </a:r>
            <a:r>
              <a:rPr lang="ru-RU" dirty="0"/>
              <a:t>. - рынок индустрии гостеприимства в Сочи</a:t>
            </a:r>
            <a:br>
              <a:rPr lang="ru-RU" dirty="0"/>
            </a:br>
            <a:r>
              <a:rPr lang="ru-RU" dirty="0"/>
              <a:t>Допустим, что рынок приложений для индустрии гостеприимства составляет 3%</a:t>
            </a:r>
            <a:br>
              <a:rPr lang="ru-RU" dirty="0"/>
            </a:br>
            <a:r>
              <a:rPr lang="ru-RU" dirty="0"/>
              <a:t>24,33 </a:t>
            </a:r>
            <a:r>
              <a:rPr lang="ru-RU" dirty="0" err="1"/>
              <a:t>млн.руб</a:t>
            </a:r>
            <a:r>
              <a:rPr lang="ru-RU" dirty="0"/>
              <a:t>. - </a:t>
            </a:r>
            <a:r>
              <a:rPr lang="af-ZA" dirty="0"/>
              <a:t>SOM – </a:t>
            </a:r>
            <a:r>
              <a:rPr lang="ru-RU" dirty="0"/>
              <a:t>реально достижимый объем рынка – рынок приложений индустрии гостеприимства для г. Сочи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3186EC-06B6-5EC7-BB3D-DC1E6481C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994" y="1871744"/>
            <a:ext cx="5287221" cy="349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099F7A9-A002-90EE-B14D-E6BD2D987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302499"/>
            <a:ext cx="5907497" cy="55217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64" y="415773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274" y="1901260"/>
            <a:ext cx="11166456" cy="42437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8BB7CB5-A8F6-4B68-91D3-F6473F92B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125011"/>
              </p:ext>
            </p:extLst>
          </p:nvPr>
        </p:nvGraphicFramePr>
        <p:xfrm>
          <a:off x="0" y="1079456"/>
          <a:ext cx="11925300" cy="5826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4772">
                  <a:extLst>
                    <a:ext uri="{9D8B030D-6E8A-4147-A177-3AD203B41FA5}">
                      <a16:colId xmlns:a16="http://schemas.microsoft.com/office/drawing/2014/main" val="625799969"/>
                    </a:ext>
                  </a:extLst>
                </a:gridCol>
                <a:gridCol w="2051664">
                  <a:extLst>
                    <a:ext uri="{9D8B030D-6E8A-4147-A177-3AD203B41FA5}">
                      <a16:colId xmlns:a16="http://schemas.microsoft.com/office/drawing/2014/main" val="1803290738"/>
                    </a:ext>
                  </a:extLst>
                </a:gridCol>
                <a:gridCol w="1307936">
                  <a:extLst>
                    <a:ext uri="{9D8B030D-6E8A-4147-A177-3AD203B41FA5}">
                      <a16:colId xmlns:a16="http://schemas.microsoft.com/office/drawing/2014/main" val="3208997348"/>
                    </a:ext>
                  </a:extLst>
                </a:gridCol>
                <a:gridCol w="1029778">
                  <a:extLst>
                    <a:ext uri="{9D8B030D-6E8A-4147-A177-3AD203B41FA5}">
                      <a16:colId xmlns:a16="http://schemas.microsoft.com/office/drawing/2014/main" val="1588191864"/>
                    </a:ext>
                  </a:extLst>
                </a:gridCol>
                <a:gridCol w="2051664">
                  <a:extLst>
                    <a:ext uri="{9D8B030D-6E8A-4147-A177-3AD203B41FA5}">
                      <a16:colId xmlns:a16="http://schemas.microsoft.com/office/drawing/2014/main" val="3335424180"/>
                    </a:ext>
                  </a:extLst>
                </a:gridCol>
                <a:gridCol w="2209486">
                  <a:extLst>
                    <a:ext uri="{9D8B030D-6E8A-4147-A177-3AD203B41FA5}">
                      <a16:colId xmlns:a16="http://schemas.microsoft.com/office/drawing/2014/main" val="44075495"/>
                    </a:ext>
                  </a:extLst>
                </a:gridCol>
              </a:tblGrid>
              <a:tr h="165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1. Ключевые ценности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2. Сегменты клиентов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7. Ключевые партнеры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4. Взаимоотношения с клиентами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8. Ключевые действия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extLst>
                  <a:ext uri="{0D108BD9-81ED-4DB2-BD59-A6C34878D82A}">
                    <a16:rowId xmlns:a16="http://schemas.microsoft.com/office/drawing/2014/main" val="4246438160"/>
                  </a:ext>
                </a:extLst>
              </a:tr>
              <a:tr h="105396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Какие проблемы клиента мы решаем?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Что ценного в нашем предложении?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услуги мы можем предложить каждому из сегментов потребителей?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Портрет клиента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Для кого мы создаем ценность?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Кто наши самые важные клиенты?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Кто наш идеальный клиент?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Кто наши ключевые партнеры?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Кто наши ключевые поставщики?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ключевые ресурсы мы от них получаем?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мероприятия они для нас делают?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</a:rPr>
                        <a:t>Какие у нас отношения с каждым из сегментов? 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Какой тип отношений каждый из наших клиентских сегментов ожидает от нас?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Какие мы уже создали и поддерживаем? 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Как они интегрированы с остальной частью нашей бизнес-модели? 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Насколько дороги для нас?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Какие ключевые действия нам необходимы для организации работы? Для каналов сбыта?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Для выстраивания отношений с партнерами? Получения и учета потоков доходов?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extLst>
                  <a:ext uri="{0D108BD9-81ED-4DB2-BD59-A6C34878D82A}">
                    <a16:rowId xmlns:a16="http://schemas.microsoft.com/office/drawing/2014/main" val="3830983037"/>
                  </a:ext>
                </a:extLst>
              </a:tr>
              <a:tr h="1364410"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Мы решаем проблемы клиентов такие как: отсутствие времени на поиск идеальных мест для путешествий, содействие культурному развитию, повышение осведомленности.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Мы уделяем особое внимание познаниям и устойчивому туризму, сохранению природы и уважению к местным культурам.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Благодаря использованию научно-технических решений мы можем сэкономить время и деньги потребителям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Люди любого пола, любого возраста, которые ведут активный образ жизни и любят путешествия, но у которых не всегда хватает времени на создание маршрута, или хочется чего-то нового. А также занятые, деловые люди, которые хотят ознакомиться с культурой местности, в которой оказались в деловой поездке.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rowSpan="4" gridSpan="2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• Отельные комплексы и гостиницы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Местное население и общины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Местные предприятия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Транспортные компании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Образовательные учреждения и культурные организации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Партнеры в области безопасности и страхования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</a:rPr>
                        <a:t>Клиенты, обращающиеся к нашей компании, ожидают получить ценный, увлекательный и гармоничный опыт путешествия. В основе ожиданий наших клиентов лежат несколько ключевых аспектов: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1. Качество и интересные маршруты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2. Понимание и уважение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3. Информированность и безопасность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4. Гармония с природой и культурой</a:t>
                      </a:r>
                      <a:br>
                        <a:rPr lang="ru-RU" sz="800" u="none" strike="no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5. Забота и внимание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• Разработка сайта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Подбор квалифицированных кадров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Подготовка информационных материалов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Разработка и подключение к сайту ИИ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Партнерство с местными организациями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</a:t>
                      </a:r>
                      <a:r>
                        <a:rPr lang="ru-RU" sz="800" u="none" strike="noStrike" dirty="0" err="1">
                          <a:effectLst/>
                        </a:rPr>
                        <a:t>Маркейтинг</a:t>
                      </a:r>
                      <a:r>
                        <a:rPr lang="ru-RU" sz="800" u="none" strike="noStrike" dirty="0">
                          <a:effectLst/>
                        </a:rPr>
                        <a:t> и реклама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Организация тестовых работ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Обратная связь и улучшение процесса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extLst>
                  <a:ext uri="{0D108BD9-81ED-4DB2-BD59-A6C34878D82A}">
                    <a16:rowId xmlns:a16="http://schemas.microsoft.com/office/drawing/2014/main" val="469249759"/>
                  </a:ext>
                </a:extLst>
              </a:tr>
              <a:tr h="273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5. Потоки доходов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3. Каналы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849454"/>
                  </a:ext>
                </a:extLst>
              </a:tr>
              <a:tr h="965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За что наши клиенты действительно готовы платить?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За что они платят сейчас? 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 они в настоящее время платят?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 бы они предпочитают платить?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Какова доля выручки каждого из потоков в общей сумме дохода?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Через какие каналы наши клиенты хотят получать наши ценности?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Через какие каналы они их получают сейчас?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наиболее эффективны?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 интегрированы наши каналы?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из них являются наиболее экономически эффективным?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03577"/>
                  </a:ext>
                </a:extLst>
              </a:tr>
              <a:tr h="564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Наши клиенты готовы заплатить за эксклюзивную подписку, в которой искусственный интеллект будет генерировать уникальные туры.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 У наших клиентов есть возможность получать наше уникальнейшее предложение на нашем сайте(https://natourism.tilda.ws).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Этот вариант наиболее эффективен.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43036"/>
                  </a:ext>
                </a:extLst>
              </a:tr>
              <a:tr h="15581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9. Структура расходов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6. Ключевые ресурсы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0000"/>
                  </a:ext>
                </a:extLst>
              </a:tr>
              <a:tr h="579137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Каковы наиболее важные затраты, связанные с бизнес-моделью?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ключевые ресурсы являются самыми дорогими?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Какие основные действия являются самыми дорогими?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Какие ключевые ресурсы нам нужны для создания ключевых ценностей?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Наши каналы распространения?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Отношения с клиентами?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Потоки доходов?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561450"/>
                  </a:ext>
                </a:extLst>
              </a:tr>
              <a:tr h="703239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Структура расходов: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Затраты на создание и обслуживание сайта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Затраты на </a:t>
                      </a:r>
                      <a:r>
                        <a:rPr lang="ru-RU" sz="800" u="none" strike="noStrike" dirty="0" err="1">
                          <a:effectLst/>
                        </a:rPr>
                        <a:t>маркейтинг</a:t>
                      </a:r>
                      <a:r>
                        <a:rPr lang="ru-RU" sz="800" u="none" strike="noStrike" dirty="0">
                          <a:effectLst/>
                        </a:rPr>
                        <a:t> и рекламу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Затраты на персонал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• Затраты на административные и операционные расходы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</a:rPr>
                        <a:t>Ключевые ресурсы: человеческие ресурсы, информационные ресурсы, партнерские отношения, техническая инфраструктура, маркетинговые и продажные ресурсы, управление и операционные ресурсы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Каналы, которые можно использовать для эффективного распространения информации о нашем сайте: социальные сети, партнерство с туристическими агентствами, онлайн-реклама, поисковая оптимизация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3982" marR="3982" marT="398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819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443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39EA6E0-B614-8274-3FE5-B16FAF95D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064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176873"/>
            <a:ext cx="6883862" cy="688378"/>
          </a:xfrm>
        </p:spPr>
        <p:txBody>
          <a:bodyPr/>
          <a:lstStyle/>
          <a:p>
            <a:pPr>
              <a:buNone/>
            </a:pPr>
            <a:r>
              <a:rPr lang="ru-RU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60" y="430506"/>
            <a:ext cx="5907497" cy="5521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045" y="1865251"/>
            <a:ext cx="5551956" cy="4562243"/>
          </a:xfrm>
        </p:spPr>
        <p:txBody>
          <a:bodyPr>
            <a:normAutofit/>
          </a:bodyPr>
          <a:lstStyle/>
          <a:p>
            <a:r>
              <a:rPr lang="ru-RU" sz="1800" b="0" i="0" dirty="0">
                <a:solidFill>
                  <a:srgbClr val="000000"/>
                </a:solidFill>
                <a:effectLst/>
              </a:rPr>
              <a:t>На данный момент у нас сформированы идея и бизнес-план, создан сайт, разрабатывается дизайн, идет активный поиск инвесторов, сотрудников и разработчика искусственного интеллекта, а также тестирование маршрутов по городу Сочи, которые может предложить искусственный интеллект потенциальному клиенту.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730BCE-F582-E097-F285-F0FE71274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1865251"/>
            <a:ext cx="5488065" cy="370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:a16="http://schemas.microsoft.com/office/drawing/2014/main" id="{7D1C242E-51EC-399B-1C60-EF96A9B11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518" y="1228511"/>
            <a:ext cx="7706747" cy="68837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Ключевые члены ваше команды (</a:t>
            </a:r>
            <a:r>
              <a:rPr lang="en" dirty="0"/>
              <a:t>CEO, CTO </a:t>
            </a:r>
            <a:r>
              <a:rPr lang="ru-RU" dirty="0"/>
              <a:t>и С</a:t>
            </a:r>
            <a:r>
              <a:rPr lang="en" dirty="0"/>
              <a:t>MO), </a:t>
            </a:r>
            <a:r>
              <a:rPr lang="ru-RU" dirty="0"/>
              <a:t>опыт и компетенции;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92" y="436267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082" y="3526976"/>
            <a:ext cx="2818766" cy="1274618"/>
          </a:xfrm>
        </p:spPr>
        <p:txBody>
          <a:bodyPr>
            <a:norm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Спикер, Мастер презентации,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Продакт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менеджер, Маркетолог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6023" y="3222787"/>
            <a:ext cx="2505825" cy="266007"/>
          </a:xfrm>
        </p:spPr>
        <p:txBody>
          <a:bodyPr/>
          <a:lstStyle/>
          <a:p>
            <a:r>
              <a:rPr lang="ru-RU" dirty="0"/>
              <a:t>Анна Аракелян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24536" y="3610714"/>
            <a:ext cx="2505825" cy="1274618"/>
          </a:xfrm>
        </p:spPr>
        <p:txBody>
          <a:bodyPr>
            <a:norm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Советник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4" b="12454"/>
          <a:stretch>
            <a:fillRect/>
          </a:stretch>
        </p:blipFill>
        <p:spPr>
          <a:xfrm>
            <a:off x="3424238" y="1603375"/>
            <a:ext cx="1296987" cy="1298575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24536" y="3222787"/>
            <a:ext cx="2505825" cy="266007"/>
          </a:xfrm>
        </p:spPr>
        <p:txBody>
          <a:bodyPr/>
          <a:lstStyle/>
          <a:p>
            <a:r>
              <a:rPr lang="ru-RU" dirty="0"/>
              <a:t>Юлия Горчакова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03049" y="3610714"/>
            <a:ext cx="2505825" cy="127461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Системный администратор, Менеджер, Аналитик, Администратор, Специалист</a:t>
            </a:r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sz="quarter" idx="2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8" b="12368"/>
          <a:stretch>
            <a:fillRect/>
          </a:stretch>
        </p:blipFill>
        <p:spPr>
          <a:xfrm>
            <a:off x="6303963" y="1603375"/>
            <a:ext cx="1296987" cy="1298575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03049" y="3222787"/>
            <a:ext cx="2505825" cy="266007"/>
          </a:xfrm>
        </p:spPr>
        <p:txBody>
          <a:bodyPr/>
          <a:lstStyle/>
          <a:p>
            <a:r>
              <a:rPr lang="ru-RU" dirty="0"/>
              <a:t>Александра Беляева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81561" y="3610714"/>
            <a:ext cx="2505825" cy="127461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Юрист</a:t>
            </a:r>
          </a:p>
        </p:txBody>
      </p:sp>
      <p:pic>
        <p:nvPicPr>
          <p:cNvPr id="13" name="Рисунок 12"/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/>
          <a:stretch/>
        </p:blipFill>
        <p:spPr>
          <a:xfrm>
            <a:off x="9182100" y="1630514"/>
            <a:ext cx="1296988" cy="1244297"/>
          </a:xfrm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81561" y="3222787"/>
            <a:ext cx="2505825" cy="266007"/>
          </a:xfrm>
        </p:spPr>
        <p:txBody>
          <a:bodyPr/>
          <a:lstStyle/>
          <a:p>
            <a:r>
              <a:rPr lang="ru-RU" dirty="0" err="1"/>
              <a:t>Сона</a:t>
            </a:r>
            <a:r>
              <a:rPr lang="ru-RU" dirty="0"/>
              <a:t> Арутюнян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3381" y="1603369"/>
            <a:ext cx="1298575" cy="1298575"/>
          </a:xfrm>
        </p:spPr>
      </p:pic>
      <p:sp>
        <p:nvSpPr>
          <p:cNvPr id="11" name="TextBox 10"/>
          <p:cNvSpPr txBox="1"/>
          <p:nvPr/>
        </p:nvSpPr>
        <p:spPr>
          <a:xfrm>
            <a:off x="160725" y="3931047"/>
            <a:ext cx="31327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Полгода опыта работы в сфере недвижимости города Сочи.</a:t>
            </a:r>
          </a:p>
          <a:p>
            <a:r>
              <a:rPr lang="ru-RU" dirty="0"/>
              <a:t>участие в проекте Акселератор «Море идей» 2023 год.</a:t>
            </a:r>
          </a:p>
          <a:p>
            <a:r>
              <a:rPr lang="ru-RU" dirty="0"/>
              <a:t>Разработка проекта по конкурсу «Моя страна - моя Россия» в рамках учебной программы ВУЗа, 2023 год.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26477" y="3809631"/>
            <a:ext cx="2615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проекте Акселератор «Море идей» 2023 год. Разработка проекта по конкурсу «Моя страна - моя Россия» в рамках учебной программы ВУЗа, 2023 год.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7964" y="4207848"/>
            <a:ext cx="2429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проекте Акселератор «Море идей» 2023 год. Разработка проекта по конкурсу «Моя страна - моя Россия» в рамках учебной программы ВУЗа, 2023 год.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48581" y="3853090"/>
            <a:ext cx="19274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Разработка проекта по конкурсу «Моя страна - моя Россия» в рамках учебной программы ВУЗа, 2023 год.</a:t>
            </a:r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ADE5610-971F-82E0-E0E4-6A5BD597E8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913" y="1133371"/>
            <a:ext cx="4952299" cy="68837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66" y="432865"/>
            <a:ext cx="5907497" cy="5521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970080"/>
            <a:ext cx="5332556" cy="4578735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Verdana" panose="020B0604030504040204" pitchFamily="34" charset="0"/>
                <a:ea typeface="Verdana" panose="020B0604030504040204" pitchFamily="34" charset="0"/>
              </a:rPr>
              <a:t>Каналом продвижения нашего продукта будет выступать информативный и привлекательный веб-сайт, на котором можно будет представить подробную информацию о нашем проекте, его актуальных целях и достижениях. В качестве дополнительного канала продвижения наша команда выбрала социальные сети, где важная и интересная информация о нашем проекте будет дублироваться и иметь больше распространения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074" y="556545"/>
            <a:ext cx="6024526" cy="599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>
            <a:extLst>
              <a:ext uri="{FF2B5EF4-FFF2-40B4-BE49-F238E27FC236}">
                <a16:creationId xmlns:a16="http://schemas.microsoft.com/office/drawing/2014/main" id="{23B9CC73-8E10-42A5-DCF8-490C5A5EE7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28523" y="1773189"/>
            <a:ext cx="5899290" cy="1655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ts val="2643"/>
              </a:lnSpc>
              <a:buNone/>
            </a:pPr>
            <a:r>
              <a:rPr lang="ru-RU" sz="2000" dirty="0"/>
              <a:t>Сайт </a:t>
            </a:r>
          </a:p>
          <a:p>
            <a:pPr>
              <a:lnSpc>
                <a:spcPts val="2643"/>
              </a:lnSpc>
              <a:buNone/>
            </a:pPr>
            <a:r>
              <a:rPr lang="ru-RU" sz="2000" dirty="0"/>
              <a:t>Телефон</a:t>
            </a:r>
          </a:p>
          <a:p>
            <a:pPr>
              <a:lnSpc>
                <a:spcPts val="2643"/>
              </a:lnSpc>
              <a:buNone/>
            </a:pPr>
            <a:r>
              <a:rPr lang="en-US" sz="2000" dirty="0"/>
              <a:t>email</a:t>
            </a:r>
            <a:endParaRPr lang="ru-RU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523" y="464500"/>
            <a:ext cx="5899290" cy="47366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565177" y="1790395"/>
            <a:ext cx="5899290" cy="165581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43"/>
              </a:lnSpc>
            </a:pPr>
            <a:r>
              <a:rPr lang="en-US" sz="2000" dirty="0"/>
              <a:t>http://natourism.tilda.ws</a:t>
            </a:r>
            <a:endParaRPr lang="ru-RU" sz="2000" dirty="0"/>
          </a:p>
          <a:p>
            <a:pPr>
              <a:lnSpc>
                <a:spcPts val="2643"/>
              </a:lnSpc>
            </a:pPr>
            <a:r>
              <a:rPr lang="en-US" sz="2000" dirty="0"/>
              <a:t>+7 (</a:t>
            </a:r>
            <a:r>
              <a:rPr lang="ru-RU" sz="2000" dirty="0"/>
              <a:t>965) 681-48-07</a:t>
            </a:r>
          </a:p>
          <a:p>
            <a:pPr>
              <a:lnSpc>
                <a:spcPts val="2643"/>
              </a:lnSpc>
            </a:pPr>
            <a:r>
              <a:rPr lang="ru-RU" sz="2000" dirty="0"/>
              <a:t>22-</a:t>
            </a:r>
            <a:r>
              <a:rPr lang="en-US" sz="2000" dirty="0"/>
              <a:t>gd-2@bk.ru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63152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1351</Words>
  <Application>Microsoft Office PowerPoint</Application>
  <PresentationFormat>Широкоэкранный</PresentationFormat>
  <Paragraphs>93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Джамгаев Кирилл</dc:creator>
  <cp:lastModifiedBy>Alexandra Belyaeva</cp:lastModifiedBy>
  <cp:revision>21</cp:revision>
  <dcterms:created xsi:type="dcterms:W3CDTF">2023-09-27T09:13:41Z</dcterms:created>
  <dcterms:modified xsi:type="dcterms:W3CDTF">2023-11-19T16:05:58Z</dcterms:modified>
</cp:coreProperties>
</file>