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57" r:id="rId3"/>
    <p:sldId id="258" r:id="rId4"/>
    <p:sldId id="259" r:id="rId5"/>
    <p:sldId id="262" r:id="rId6"/>
    <p:sldId id="264" r:id="rId7"/>
    <p:sldId id="265" r:id="rId8"/>
    <p:sldId id="27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TATOMAN" initials="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4472C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9" autoAdjust="0"/>
    <p:restoredTop sz="59357" autoAdjust="0"/>
  </p:normalViewPr>
  <p:slideViewPr>
    <p:cSldViewPr snapToGrid="0">
      <p:cViewPr>
        <p:scale>
          <a:sx n="30" d="100"/>
          <a:sy n="30" d="100"/>
        </p:scale>
        <p:origin x="-426" y="-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81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3F772-DE57-4ED3-B3C7-3BF74A103BFF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C9E9D-C62E-4EAC-A8A1-98BD2A30D3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Добрый день.</a:t>
            </a:r>
            <a:r>
              <a:rPr lang="ru-RU" baseline="0" dirty="0" smtClean="0"/>
              <a:t> Меня зовут Иванов Никита Сергеевич, я студент группы ЭиНЭ-41 </a:t>
            </a:r>
            <a:r>
              <a:rPr lang="ru-RU" baseline="0" dirty="0" smtClean="0"/>
              <a:t>радиотехнического факультета. </a:t>
            </a:r>
            <a:r>
              <a:rPr lang="ru-RU" baseline="0" dirty="0" smtClean="0"/>
              <a:t>Тема моего выступления разработка солнечных трекеров с алгоритмом прогнозирования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наши дни трудно представить человеческую цивилизацию без электронных устройств и питающих их энергетических систем. Причём потребность в энергии только растёт, а у имеющихся способов добычи проявляются такие недостатки как истощение запасов, выбросы вредных веществ, шум или другие. В таких условиях постепенно повышается интерес к альтернативным источникам энергии.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Одним из наиболее распространённых из них являются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солнечные электростанции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Предлагаемое решение это применение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поворотных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 солнечных панелей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(или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трекеров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разным источникам 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могут обеспечить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среднегодовой прирост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добыче от 20 до 50% в зависимости от региона установки и других условий.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Отличительной особенностью нашей разработки является характер поворота. Суть заключается в том чтобы поворачивать панель на угол, больший чем угол точного положения солнца. Этот 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гол рассчитывается исходя из затрат энергии на поворот и планируемого выигрыша энергии. Таким образом уменьшаются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затраты энергии на поворот, экономится ресурс движущего элемента и повышается общая эффективность.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особенно актуально для станций, использующих высокоэффективные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панели или приводы с большим потреблением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Идея возникла в ходе</a:t>
            </a:r>
            <a:r>
              <a:rPr lang="ru-RU" baseline="0" dirty="0" smtClean="0"/>
              <a:t> выполнения лабораторной работы по исследованию влияния угла поворота на мощность солнечной панели и изучения опыта применения солнечных трекеров в целом. На картинке слева представлен результат исследования Южно-Уральского государственного университета, который наглядно показывает эффективность добычи солнечных трекеров по сравнению со стационарными панелями.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Для проверки работоспособности нашей задумки идёт работа над макетом двухосевого солнечного </a:t>
            </a:r>
            <a:r>
              <a:rPr lang="ru-RU" baseline="0" dirty="0" err="1" smtClean="0"/>
              <a:t>трекера</a:t>
            </a:r>
            <a:r>
              <a:rPr lang="ru-RU" baseline="0" dirty="0" smtClean="0"/>
              <a:t>, на котором  разрабатывается и тестируется программное обеспечение. Его упрощённая структурная схема и внешний вид представлены на рисунках справа. На макете могут проводиться различные эксперименты, но их качество и точность оставляют желать лучшего. Поэтому  существует необходимость в изготовлении более полномасштабной модели для проведения научно-исследовательских работ.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</a:t>
            </a:r>
            <a:r>
              <a:rPr lang="ru-RU" baseline="0" dirty="0" smtClean="0"/>
              <a:t> слайде представлена сравнительная таблица характеристик трекеров на фоне стационарных панелей. </a:t>
            </a:r>
          </a:p>
          <a:p>
            <a:r>
              <a:rPr lang="ru-RU" baseline="0" dirty="0" smtClean="0"/>
              <a:t>И стоит сказать что от нашей системы по сравнению с другими </a:t>
            </a:r>
            <a:r>
              <a:rPr lang="ru-RU" baseline="0" dirty="0" err="1" smtClean="0"/>
              <a:t>трекерами</a:t>
            </a:r>
            <a:r>
              <a:rPr lang="ru-RU" baseline="0" dirty="0" smtClean="0"/>
              <a:t> ожидается уменьшение затрат энергии на поворот, увеличение срока службы движущих </a:t>
            </a:r>
            <a:r>
              <a:rPr lang="ru-RU" baseline="0" dirty="0" smtClean="0"/>
              <a:t>элементов. Так </a:t>
            </a:r>
            <a:r>
              <a:rPr lang="ru-RU" baseline="0" dirty="0" smtClean="0"/>
              <a:t>же нас ничто не останавливает разработать особый характер поведения </a:t>
            </a:r>
            <a:r>
              <a:rPr lang="ru-RU" baseline="0" dirty="0" err="1" smtClean="0"/>
              <a:t>трекера</a:t>
            </a:r>
            <a:r>
              <a:rPr lang="ru-RU" baseline="0" dirty="0" smtClean="0"/>
              <a:t> в случае неблагоприятных природных условий(например при граде они могут наклонятся боком, а при штормовом ветре строго горизонтально для уменьшения парусности)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Ожидается,</a:t>
            </a:r>
            <a:r>
              <a:rPr lang="ru-RU" baseline="0" dirty="0" smtClean="0"/>
              <a:t> что д</a:t>
            </a:r>
            <a:r>
              <a:rPr lang="ru-RU" dirty="0" smtClean="0"/>
              <a:t>анные</a:t>
            </a:r>
            <a:r>
              <a:rPr lang="ru-RU" baseline="0" dirty="0" smtClean="0"/>
              <a:t> солнечные </a:t>
            </a:r>
            <a:r>
              <a:rPr lang="ru-RU" baseline="0" dirty="0" err="1" smtClean="0"/>
              <a:t>трекеры</a:t>
            </a:r>
            <a:r>
              <a:rPr lang="ru-RU" baseline="0" dirty="0" smtClean="0"/>
              <a:t> хорошо покажут себя регионах с высоким уровнем освещённости, особенно в периоды с весны по осень.</a:t>
            </a:r>
          </a:p>
          <a:p>
            <a:r>
              <a:rPr lang="ru-RU" baseline="0" dirty="0" err="1" smtClean="0"/>
              <a:t>Трекеры</a:t>
            </a:r>
            <a:r>
              <a:rPr lang="ru-RU" baseline="0" dirty="0" smtClean="0"/>
              <a:t> могут применять в небольших </a:t>
            </a:r>
            <a:r>
              <a:rPr lang="ru-RU" baseline="0" dirty="0" smtClean="0"/>
              <a:t>станциях, </a:t>
            </a:r>
            <a:r>
              <a:rPr lang="ru-RU" baseline="0" dirty="0" smtClean="0"/>
              <a:t>где ограничена площадь </a:t>
            </a:r>
            <a:r>
              <a:rPr lang="ru-RU" baseline="0" dirty="0" smtClean="0"/>
              <a:t>размещения, например, высокоэффективных домашних станциях; в различных светящихся дорожных указателях, фонарях и в предупреждающих пешеходных светофорах; или например</a:t>
            </a:r>
            <a:r>
              <a:rPr lang="ru-RU" baseline="0" dirty="0" smtClean="0"/>
              <a:t>, в проектах по производству автономных зарядных станций для электромобилей, средств индивидуальной мобильности или </a:t>
            </a:r>
            <a:r>
              <a:rPr lang="ru-RU" baseline="0" dirty="0" smtClean="0"/>
              <a:t>других аккумуляторных устройств; </a:t>
            </a:r>
            <a:r>
              <a:rPr lang="ru-RU" baseline="0" dirty="0" smtClean="0"/>
              <a:t>Чему повышение доступности солнечных панелей только оказывает благоприятное влияние.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слайде представлены этапы</a:t>
            </a:r>
            <a:r>
              <a:rPr lang="ru-RU" baseline="0" dirty="0" smtClean="0"/>
              <a:t> разработки нашей системы. </a:t>
            </a:r>
            <a:r>
              <a:rPr lang="ru-RU" dirty="0" smtClean="0"/>
              <a:t>Сроки приведены </a:t>
            </a:r>
            <a:r>
              <a:rPr lang="ru-RU" dirty="0" smtClean="0"/>
              <a:t>условно.</a:t>
            </a:r>
            <a:r>
              <a:rPr lang="ru-RU" baseline="0" dirty="0" smtClean="0"/>
              <a:t> </a:t>
            </a:r>
            <a:r>
              <a:rPr lang="ru-RU" baseline="0" dirty="0" smtClean="0"/>
              <a:t>Главный принцип разработки - это изготовление прототипа к летним месяцам для проведения экспериментов в наиболее благоприятных </a:t>
            </a:r>
            <a:r>
              <a:rPr lang="ru-RU" baseline="0" dirty="0" smtClean="0"/>
              <a:t>условиях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этом презентация окончена, я готов ответить на возникшие вопросы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9E9D-C62E-4EAC-A8A1-98BD2A30D30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5D7B74-85A1-46FD-A138-484A85AE3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AF8EB6B-7009-4FE9-8356-E57993E4B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E5EC700-DB12-44AA-90C8-7B47266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B836910-957A-4D7B-96DD-29AA4479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9250BF-FC89-42E7-88B4-9FE94478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885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70A62A-07B9-44F3-9D07-56B58BE5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565BFD-5586-4040-830B-8F444EA97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F333E3-6E77-40D1-B6B3-45BDD584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000553-4908-49DA-BAF4-4AF29792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55664DA-E76C-4B5A-AB78-CB596BA3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537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3A3C4C-3F36-4FFF-8D26-CF1170DB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E9CF21-E990-4458-90C8-0839D0459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D57BAD4-27FD-42E0-819F-E5691470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066FDF9-958F-452E-AC08-1EA1F10C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737BCD-68B6-400A-8507-D0998762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190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65C6AD-7167-4E7F-B0F9-51138CF2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87BB18-72CE-4597-9201-B64768482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75CE82-01D9-489C-9140-0F13397A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E8AED8F-8A98-4EAA-94A5-7F58C651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AB573C5-37A4-4CA1-9FD1-DF600B32B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4174F95-42B6-4BF0-A222-A034C7494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556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2E636D-71A5-4610-93A6-CA2CD02B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A24035-EFB9-4FF4-B5B3-708B6BA5F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FFF0318-237A-42E6-B35F-368131491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05485C2-C821-42C1-974B-7AB2224FF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A543D40-18EE-48B4-8AA6-DEC3711F60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123730B-EC20-4D62-82A5-103DCDEC1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FF3ECDF-8E39-4E9B-A9C1-67F4EA48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F2A9B15-037A-46E9-8B1F-60343B7B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857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086CFB-DCC9-4DAB-87A4-4AA2F01F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885247D-17A4-4100-8539-4948300F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7A289C9-0EF3-4C39-96C6-A5CB7B8B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656E0F9-4CAC-4060-A234-B3F21F0C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1095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7C00599-39ED-4916-A5C9-462F004F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9D7B5FB-DC7A-4689-9DBC-ED4FB8CA2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E7A6401-123F-4DEB-9938-A1FA1A4C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976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847769-572D-4546-9C3E-CCC5838C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BF7609F-CD12-4500-AF5F-7A8839568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8294D07-0B7E-41C5-9530-97C8CDACC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273EDB6-445B-4B97-A03B-3306F857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7518559-124C-4DE2-A695-67FB44102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0DD3C8A-1785-4DB1-9F20-7F9D14FA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649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B001CB-85B6-4983-B374-91AB99C7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EBC8B8A-DEF2-4ED8-9864-5AC955B0A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30BC71D-4C03-4C93-8F21-A69333FE0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84CF245-F670-4968-B2E3-51E1C8A4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C39A24-7D02-44AC-B377-42868281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FDB2669-261B-4932-8F93-EF181564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256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3D3169-7985-4834-92AD-99832F988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F51809-720F-4DD1-BCB8-AE952D1B7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A795D5D-87F1-4BD8-B723-94FE1B33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0F1F951-CD7E-4589-8B1F-7FE09C62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C2CED6F-1572-4E2D-AB2B-CFF3E0DC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987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E45A91E-6EA1-4E24-97EC-A01BDEE7A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F44CE68-C833-44EC-90F2-E2A2A4501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14B0415-0B00-401F-A7CA-3DBCBB606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D23D173-55AC-4DAD-909C-9A8AC7024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2F18545-4267-4E41-B32E-54E2F283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72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4678B8-C360-4402-803D-AD9DB601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9EB0C9F-DC4B-4F77-A838-C0447162B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92A483-668A-4DB9-8A51-030280CE8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CE6E9-05E1-47BE-8EE1-7D9400F1646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AF98D2D-C11E-4D32-A8AF-7560ABA41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E6D74F-EF1B-485B-A603-64F4C75DD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13F92-4E72-4DB8-B004-07274348A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01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82243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9757" y="0"/>
            <a:ext cx="938224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" y="0"/>
            <a:ext cx="7629098" cy="6858000"/>
          </a:xfrm>
          <a:prstGeom prst="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856791" y="1408964"/>
            <a:ext cx="5747763" cy="181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 smtClean="0">
                <a:solidFill>
                  <a:schemeClr val="bg1"/>
                </a:solidFill>
                <a:latin typeface="Bahnschrift Light SemiCondensed" pitchFamily="34" charset="0"/>
                <a:cs typeface="Times New Roman" pitchFamily="18" charset="0"/>
              </a:rPr>
              <a:t>Разработка солнечных трекеров с алгоритмом прогнозирования</a:t>
            </a:r>
            <a:endParaRPr lang="ru-RU" sz="4000" dirty="0">
              <a:solidFill>
                <a:schemeClr val="bg1"/>
              </a:solidFill>
              <a:latin typeface="Bahnschrift Light SemiCondensed" pitchFamily="34" charset="0"/>
              <a:cs typeface="Times New Roman" pitchFamily="18" charset="0"/>
            </a:endParaRP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273883" y="3818040"/>
            <a:ext cx="6904840" cy="1668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Иванов Никита Сергеевич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Студент группы ЭиНЭ-41, РТФ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Поволжский государственный технологический университет</a:t>
            </a:r>
          </a:p>
          <a:p>
            <a:pPr algn="l"/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7" name="Параллелограмм 6"/>
          <p:cNvSpPr/>
          <p:nvPr/>
        </p:nvSpPr>
        <p:spPr>
          <a:xfrm>
            <a:off x="5050971" y="0"/>
            <a:ext cx="8839200" cy="6952343"/>
          </a:xfrm>
          <a:prstGeom prst="parallelogram">
            <a:avLst/>
          </a:prstGeom>
          <a:solidFill>
            <a:srgbClr val="FFFFFF">
              <a:alpha val="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985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4F4DC8-C6CB-457E-84C8-7B62EC2D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Актуальность идеи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sp>
        <p:nvSpPr>
          <p:cNvPr id="17410" name="AutoShape 2" descr="https://acums.ru/wp-content/uploads/2022/10/blobid16627966811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s://acums.ru/wp-content/uploads/2022/10/blobid16627966811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acums.ru/wp-content/uploads/2022/10/blobid16627966811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s://acums.ru/wp-content/uploads/2022/10/blobid16627966811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s://acums.ru/wp-content/uploads/2022/10/blobid16627966811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6" name="Picture 18" descr="https://avatars.mds.yandex.net/i?id=1e91c417fbcce257c8c409cd78b2e25b_l-5235890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09" y="2177143"/>
            <a:ext cx="5041317" cy="3360057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</p:pic>
      <p:pic>
        <p:nvPicPr>
          <p:cNvPr id="12" name="Picture 16" descr="https://oooevna.ru/wp-content/uploads/5/0/a/50aec86ff184b64c0267b2f79bf885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2031" y="2266359"/>
            <a:ext cx="5244956" cy="3278098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1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8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8F3754-7626-4947-A50C-5FC4EDE11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Предлагаемое решение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6313713" y="2162628"/>
            <a:ext cx="5471885" cy="3410856"/>
            <a:chOff x="6139544" y="2250846"/>
            <a:chExt cx="5152570" cy="3264582"/>
          </a:xfrm>
        </p:grpSpPr>
        <p:pic>
          <p:nvPicPr>
            <p:cNvPr id="24" name="Рисунок 23"/>
            <p:cNvPicPr/>
            <p:nvPr/>
          </p:nvPicPr>
          <p:blipFill>
            <a:blip r:embed="rId3" cstate="print"/>
            <a:srcRect l="27119" t="36648" r="29931" b="15565"/>
            <a:stretch>
              <a:fillRect/>
            </a:stretch>
          </p:blipFill>
          <p:spPr bwMode="auto">
            <a:xfrm>
              <a:off x="6139544" y="2250846"/>
              <a:ext cx="5152570" cy="3264582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</p:spPr>
        </p:pic>
        <p:cxnSp>
          <p:nvCxnSpPr>
            <p:cNvPr id="26" name="Прямая соединительная линия 25"/>
            <p:cNvCxnSpPr/>
            <p:nvPr/>
          </p:nvCxnSpPr>
          <p:spPr>
            <a:xfrm flipH="1" flipV="1">
              <a:off x="7940948" y="2599458"/>
              <a:ext cx="14515" cy="2481943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/>
          <p:cNvGrpSpPr/>
          <p:nvPr/>
        </p:nvGrpSpPr>
        <p:grpSpPr>
          <a:xfrm>
            <a:off x="667658" y="2365827"/>
            <a:ext cx="5341256" cy="3062515"/>
            <a:chOff x="5849258" y="2206171"/>
            <a:chExt cx="4965440" cy="2772230"/>
          </a:xfrm>
        </p:grpSpPr>
        <p:sp>
          <p:nvSpPr>
            <p:cNvPr id="1027" name="AutoShape 3"/>
            <p:cNvSpPr>
              <a:spLocks noChangeArrowheads="1"/>
            </p:cNvSpPr>
            <p:nvPr/>
          </p:nvSpPr>
          <p:spPr bwMode="auto">
            <a:xfrm>
              <a:off x="6135846" y="2746041"/>
              <a:ext cx="623847" cy="623951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flipH="1" flipV="1">
              <a:off x="6603731" y="3214005"/>
              <a:ext cx="935770" cy="10919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flipH="1" flipV="1">
              <a:off x="6759693" y="2746041"/>
              <a:ext cx="779809" cy="155987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flipH="1" flipV="1">
              <a:off x="6135846" y="3369993"/>
              <a:ext cx="1403655" cy="93592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1031" name="AutoShape 7"/>
            <p:cNvSpPr>
              <a:spLocks noChangeArrowheads="1"/>
            </p:cNvSpPr>
            <p:nvPr/>
          </p:nvSpPr>
          <p:spPr bwMode="auto">
            <a:xfrm>
              <a:off x="6447769" y="2434066"/>
              <a:ext cx="623847" cy="623951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flipH="1" flipV="1">
              <a:off x="9471693" y="2607385"/>
              <a:ext cx="407233" cy="16985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H="1" flipV="1">
              <a:off x="9099118" y="2746041"/>
              <a:ext cx="779809" cy="155987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V="1">
              <a:off x="9878927" y="2590053"/>
              <a:ext cx="0" cy="171586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1035" name="AutoShape 11"/>
            <p:cNvSpPr>
              <a:spLocks noChangeArrowheads="1"/>
            </p:cNvSpPr>
            <p:nvPr/>
          </p:nvSpPr>
          <p:spPr bwMode="auto">
            <a:xfrm>
              <a:off x="8787195" y="2434066"/>
              <a:ext cx="623847" cy="623951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 rot="19162579">
              <a:off x="6915654" y="4149932"/>
              <a:ext cx="1247694" cy="1559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AutoShape 13"/>
            <p:cNvSpPr>
              <a:spLocks noChangeArrowheads="1"/>
            </p:cNvSpPr>
            <p:nvPr/>
          </p:nvSpPr>
          <p:spPr bwMode="auto">
            <a:xfrm rot="3755847">
              <a:off x="7542952" y="4219305"/>
              <a:ext cx="183719" cy="532869"/>
            </a:xfrm>
            <a:prstGeom prst="curvedLeftArrow">
              <a:avLst>
                <a:gd name="adj1" fmla="val 58019"/>
                <a:gd name="adj2" fmla="val 116038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9826940" y="4314586"/>
              <a:ext cx="155962" cy="15598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7539501" y="4305920"/>
              <a:ext cx="155962" cy="15598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5849258" y="2206171"/>
              <a:ext cx="4965440" cy="2772230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 rot="20747704">
              <a:off x="9255080" y="4149932"/>
              <a:ext cx="1247694" cy="1559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2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54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B33428-EAFB-49F1-B6DC-9AD6B2A3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Научная новизна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pic>
        <p:nvPicPr>
          <p:cNvPr id="9" name="Picture 6" descr="https://sun9-7.userapi.com/impg/Zj-Ng8feqyg8TJPLKWrJ0e9Ja--kwLwN5QOeqw/ToEQv8otbnU.jpg?size=1280x960&amp;quality=96&amp;sign=88d87e8a16f697153c5e3d74c9845b63&amp;type=album"/>
          <p:cNvPicPr>
            <a:picLocks noChangeAspect="1" noChangeArrowheads="1"/>
          </p:cNvPicPr>
          <p:nvPr/>
        </p:nvPicPr>
        <p:blipFill>
          <a:blip r:embed="rId3" cstate="print"/>
          <a:srcRect t="12917"/>
          <a:stretch>
            <a:fillRect/>
          </a:stretch>
        </p:blipFill>
        <p:spPr bwMode="auto">
          <a:xfrm>
            <a:off x="8149461" y="1611086"/>
            <a:ext cx="3766768" cy="246017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 cstate="print"/>
          <a:srcRect l="32353" t="36750" r="35686" b="19399"/>
          <a:stretch>
            <a:fillRect/>
          </a:stretch>
        </p:blipFill>
        <p:spPr bwMode="auto">
          <a:xfrm>
            <a:off x="673098" y="2113642"/>
            <a:ext cx="4446815" cy="3445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894160" y="3427022"/>
            <a:ext cx="4695825" cy="2705264"/>
            <a:chOff x="2421" y="9465"/>
            <a:chExt cx="7920" cy="4715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2421" y="9465"/>
              <a:ext cx="7920" cy="47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7821" y="10674"/>
              <a:ext cx="720" cy="9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auto">
            <a:xfrm>
              <a:off x="4581" y="10674"/>
              <a:ext cx="360" cy="1080"/>
            </a:xfrm>
            <a:prstGeom prst="can">
              <a:avLst>
                <a:gd name="adj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2601" y="11574"/>
              <a:ext cx="7560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AutoShape 7"/>
            <p:cNvSpPr>
              <a:spLocks noChangeArrowheads="1"/>
            </p:cNvSpPr>
            <p:nvPr/>
          </p:nvSpPr>
          <p:spPr bwMode="auto">
            <a:xfrm>
              <a:off x="3681" y="9954"/>
              <a:ext cx="2160" cy="1080"/>
            </a:xfrm>
            <a:prstGeom prst="parallelogram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>
              <a:off x="4221" y="10314"/>
              <a:ext cx="1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>
              <a:off x="4041" y="10674"/>
              <a:ext cx="1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V="1">
              <a:off x="422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 flipV="1">
              <a:off x="458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 flipV="1">
              <a:off x="494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37" name="AutoShape 13"/>
            <p:cNvSpPr>
              <a:spLocks noChangeArrowheads="1"/>
            </p:cNvSpPr>
            <p:nvPr/>
          </p:nvSpPr>
          <p:spPr bwMode="auto">
            <a:xfrm>
              <a:off x="7101" y="9954"/>
              <a:ext cx="2160" cy="1080"/>
            </a:xfrm>
            <a:prstGeom prst="parallelogram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8" name="AutoShape 14"/>
            <p:cNvCxnSpPr>
              <a:cxnSpLocks noChangeShapeType="1"/>
            </p:cNvCxnSpPr>
            <p:nvPr/>
          </p:nvCxnSpPr>
          <p:spPr bwMode="auto">
            <a:xfrm>
              <a:off x="7641" y="10314"/>
              <a:ext cx="1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9" name="AutoShape 15"/>
            <p:cNvCxnSpPr>
              <a:cxnSpLocks noChangeShapeType="1"/>
            </p:cNvCxnSpPr>
            <p:nvPr/>
          </p:nvCxnSpPr>
          <p:spPr bwMode="auto">
            <a:xfrm>
              <a:off x="7461" y="10674"/>
              <a:ext cx="1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0" name="AutoShape 16"/>
            <p:cNvCxnSpPr>
              <a:cxnSpLocks noChangeShapeType="1"/>
            </p:cNvCxnSpPr>
            <p:nvPr/>
          </p:nvCxnSpPr>
          <p:spPr bwMode="auto">
            <a:xfrm flipV="1">
              <a:off x="764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 flipV="1">
              <a:off x="800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2" name="AutoShape 18"/>
            <p:cNvCxnSpPr>
              <a:cxnSpLocks noChangeShapeType="1"/>
            </p:cNvCxnSpPr>
            <p:nvPr/>
          </p:nvCxnSpPr>
          <p:spPr bwMode="auto">
            <a:xfrm flipV="1">
              <a:off x="8361" y="10134"/>
              <a:ext cx="360" cy="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5301" y="12294"/>
              <a:ext cx="234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hnschrift Light SemiCondensed" pitchFamily="34" charset="0"/>
                  <a:cs typeface="Arial" pitchFamily="34" charset="0"/>
                </a:rPr>
                <a:t>МК</a:t>
              </a:r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5301" y="13194"/>
              <a:ext cx="234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hnschrift Light SemiCondensed" pitchFamily="34" charset="0"/>
                  <a:cs typeface="Arial" pitchFamily="34" charset="0"/>
                </a:rPr>
                <a:t>АКБ</a:t>
              </a:r>
            </a:p>
          </p:txBody>
        </p:sp>
        <p:sp>
          <p:nvSpPr>
            <p:cNvPr id="1045" name="AutoShape 21"/>
            <p:cNvSpPr>
              <a:spLocks noChangeArrowheads="1"/>
            </p:cNvSpPr>
            <p:nvPr/>
          </p:nvSpPr>
          <p:spPr bwMode="auto">
            <a:xfrm>
              <a:off x="7101" y="11034"/>
              <a:ext cx="900" cy="360"/>
            </a:xfrm>
            <a:prstGeom prst="curvedRightArrow">
              <a:avLst>
                <a:gd name="adj1" fmla="val 20000"/>
                <a:gd name="adj2" fmla="val 40000"/>
                <a:gd name="adj3" fmla="val 8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6" name="AutoShape 22"/>
            <p:cNvSpPr>
              <a:spLocks noChangeArrowheads="1"/>
            </p:cNvSpPr>
            <p:nvPr/>
          </p:nvSpPr>
          <p:spPr bwMode="auto">
            <a:xfrm flipH="1">
              <a:off x="8361" y="10854"/>
              <a:ext cx="720" cy="360"/>
            </a:xfrm>
            <a:prstGeom prst="curvedUpArrow">
              <a:avLst>
                <a:gd name="adj1" fmla="val 40000"/>
                <a:gd name="adj2" fmla="val 80000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47" name="AutoShape 23"/>
            <p:cNvCxnSpPr>
              <a:cxnSpLocks noChangeShapeType="1"/>
            </p:cNvCxnSpPr>
            <p:nvPr/>
          </p:nvCxnSpPr>
          <p:spPr bwMode="auto">
            <a:xfrm>
              <a:off x="6021" y="1211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48" name="AutoShape 24"/>
            <p:cNvCxnSpPr>
              <a:cxnSpLocks noChangeShapeType="1"/>
            </p:cNvCxnSpPr>
            <p:nvPr/>
          </p:nvCxnSpPr>
          <p:spPr bwMode="auto">
            <a:xfrm>
              <a:off x="6921" y="1211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49" name="AutoShape 25"/>
            <p:cNvCxnSpPr>
              <a:cxnSpLocks noChangeShapeType="1"/>
            </p:cNvCxnSpPr>
            <p:nvPr/>
          </p:nvCxnSpPr>
          <p:spPr bwMode="auto">
            <a:xfrm>
              <a:off x="4761" y="1175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0" name="AutoShape 26"/>
            <p:cNvCxnSpPr>
              <a:cxnSpLocks noChangeShapeType="1"/>
            </p:cNvCxnSpPr>
            <p:nvPr/>
          </p:nvCxnSpPr>
          <p:spPr bwMode="auto">
            <a:xfrm>
              <a:off x="4761" y="11934"/>
              <a:ext cx="1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1" name="AutoShape 27"/>
            <p:cNvCxnSpPr>
              <a:cxnSpLocks noChangeShapeType="1"/>
            </p:cNvCxnSpPr>
            <p:nvPr/>
          </p:nvCxnSpPr>
          <p:spPr bwMode="auto">
            <a:xfrm>
              <a:off x="6021" y="1193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2" name="AutoShape 28"/>
            <p:cNvCxnSpPr>
              <a:cxnSpLocks noChangeShapeType="1"/>
            </p:cNvCxnSpPr>
            <p:nvPr/>
          </p:nvCxnSpPr>
          <p:spPr bwMode="auto">
            <a:xfrm>
              <a:off x="6921" y="1193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3" name="AutoShape 29"/>
            <p:cNvCxnSpPr>
              <a:cxnSpLocks noChangeShapeType="1"/>
            </p:cNvCxnSpPr>
            <p:nvPr/>
          </p:nvCxnSpPr>
          <p:spPr bwMode="auto">
            <a:xfrm>
              <a:off x="6921" y="11934"/>
              <a:ext cx="126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4" name="AutoShape 30"/>
            <p:cNvCxnSpPr>
              <a:cxnSpLocks noChangeShapeType="1"/>
            </p:cNvCxnSpPr>
            <p:nvPr/>
          </p:nvCxnSpPr>
          <p:spPr bwMode="auto">
            <a:xfrm>
              <a:off x="8181" y="11754"/>
              <a:ext cx="0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5" name="AutoShape 31"/>
            <p:cNvCxnSpPr>
              <a:cxnSpLocks noChangeShapeType="1"/>
            </p:cNvCxnSpPr>
            <p:nvPr/>
          </p:nvCxnSpPr>
          <p:spPr bwMode="auto">
            <a:xfrm>
              <a:off x="6021" y="12834"/>
              <a:ext cx="0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>
              <a:off x="6921" y="12834"/>
              <a:ext cx="0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39" name="TextBox 38"/>
          <p:cNvSpPr txBox="1"/>
          <p:nvPr/>
        </p:nvSpPr>
        <p:spPr>
          <a:xfrm>
            <a:off x="725713" y="5660571"/>
            <a:ext cx="4223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Bahnschrift Light SemiCondensed" pitchFamily="34" charset="0"/>
              </a:rPr>
              <a:t>Различие в эффективности трекеров(красный) и стационарных панелей(синий)</a:t>
            </a:r>
            <a:endParaRPr lang="ru-RU" sz="1600" dirty="0">
              <a:latin typeface="Bahnschrift Light SemiCondensed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3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56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C56FB-E0BA-4C15-BA42-B5B10F28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Техническая значимость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748958" y="2092414"/>
          <a:ext cx="6932070" cy="3864790"/>
        </p:xfrm>
        <a:graphic>
          <a:graphicData uri="http://schemas.openxmlformats.org/drawingml/2006/table">
            <a:tbl>
              <a:tblPr/>
              <a:tblGrid>
                <a:gridCol w="2519728"/>
                <a:gridCol w="2287953"/>
                <a:gridCol w="2124389"/>
              </a:tblGrid>
              <a:tr h="377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Характеристика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Стационарные панели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Трекеры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3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Вырабатываемая энергия за сутки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Меньше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Больше на </a:t>
                      </a:r>
                      <a:r>
                        <a:rPr lang="en-US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~ </a:t>
                      </a: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20 - </a:t>
                      </a:r>
                      <a:r>
                        <a:rPr lang="en-US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40%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18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Занимаемая площадь при одинаковой мощности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Больше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Меньше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5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Контроль и обслуживание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Требуется </a:t>
                      </a: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в меньшем объёме </a:t>
                      </a: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качестве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Требуется в большем объёме и качестве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8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Механические нагрузки и требования к конструкции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Меньше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Выше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3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Срок окупаемости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От 5 лет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Столько же или меньше</a:t>
                      </a:r>
                      <a:endParaRPr lang="ru-RU" sz="16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4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922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C56FB-E0BA-4C15-BA42-B5B10F28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915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Где и как это использовать?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sp>
        <p:nvSpPr>
          <p:cNvPr id="11267" name="AutoShape 3" descr="https://pbs.twimg.com/media/FPQWmc3XIAMQMqQ?format=jpg&amp;name=med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9" name="AutoShape 5" descr="https://pbs.twimg.com/media/FPQWmc3XIAMQMqQ?format=jpg&amp;name=med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1" name="AutoShape 7" descr="https://pbs.twimg.com/media/FPQWmc3XIAMQMqQ?format=jpg&amp;name=med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3" name="AutoShape 9" descr="https://pbs.twimg.com/media/FPQWmc3XIAMQMqQ?format=jpg&amp;name=med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3" cstate="print"/>
          <a:srcRect l="7451" t="17361" r="20000" b="20139"/>
          <a:stretch>
            <a:fillRect/>
          </a:stretch>
        </p:blipFill>
        <p:spPr bwMode="auto">
          <a:xfrm>
            <a:off x="616856" y="2356341"/>
            <a:ext cx="5867148" cy="28542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1278" name="Picture 14" descr="https://sportishka.com/uploads/posts/2022-05/1651376217_60-sportishka-com-p-mashina-na-solnechnikh-batareyakh-mashini-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534" y="1432403"/>
            <a:ext cx="4895629" cy="2682397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  <p:pic>
        <p:nvPicPr>
          <p:cNvPr id="7170" name="Picture 2" descr="https://tverdotop-kotel.ru/wp-content/uploads/e/b/4/eb497eb5d969fc12fb7255c18741afce.jpeg"/>
          <p:cNvPicPr>
            <a:picLocks noChangeAspect="1" noChangeArrowheads="1"/>
          </p:cNvPicPr>
          <p:nvPr/>
        </p:nvPicPr>
        <p:blipFill>
          <a:blip r:embed="rId5" cstate="print"/>
          <a:srcRect l="11467" t="34992" r="9600"/>
          <a:stretch>
            <a:fillRect/>
          </a:stretch>
        </p:blipFill>
        <p:spPr bwMode="auto">
          <a:xfrm>
            <a:off x="6952345" y="4233978"/>
            <a:ext cx="4862286" cy="22258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5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18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130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C56FB-E0BA-4C15-BA42-B5B10F28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29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ahnschrift Light" pitchFamily="34" charset="0"/>
              </a:rPr>
              <a:t>План реализации</a:t>
            </a:r>
            <a:endParaRPr lang="ru-RU" dirty="0">
              <a:solidFill>
                <a:schemeClr val="bg1"/>
              </a:solidFill>
              <a:latin typeface="Bahnschrift Light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94912" y="1649275"/>
          <a:ext cx="9650459" cy="4901022"/>
        </p:xfrm>
        <a:graphic>
          <a:graphicData uri="http://schemas.openxmlformats.org/drawingml/2006/table">
            <a:tbl>
              <a:tblPr/>
              <a:tblGrid>
                <a:gridCol w="693173"/>
                <a:gridCol w="4385286"/>
                <a:gridCol w="2336800"/>
                <a:gridCol w="2235200"/>
              </a:tblGrid>
              <a:tr h="4407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Этап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Начало выполнения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Конец выполнения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4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Разработка </a:t>
                      </a: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программы-симуляции</a:t>
                      </a:r>
                      <a:r>
                        <a:rPr lang="ru-RU" sz="1800" baseline="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 или другой методики измерения эффективности </a:t>
                      </a:r>
                      <a:r>
                        <a:rPr lang="ru-RU" sz="1800" baseline="0" dirty="0" err="1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трекера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Ноябрь 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Январь </a:t>
                      </a: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Разработка </a:t>
                      </a: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программного обеспечения </a:t>
                      </a:r>
                      <a:r>
                        <a:rPr lang="ru-RU" sz="1800" dirty="0" err="1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трекера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Февраль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Март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2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Разработка конструкторской документации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Апрель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Июнь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6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Изготовление испытательного </a:t>
                      </a: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образца 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Июнь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Июль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Испытание работы устройства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Июль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Октябрь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Анализ проделанной работы и доработка прибора</a:t>
                      </a:r>
                      <a:r>
                        <a:rPr lang="ru-RU" sz="1800" baseline="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 в случае необходимости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Октябрь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Bahnschrift Light SemiCondensed" pitchFamily="34" charset="0"/>
                          <a:ea typeface="Calibri"/>
                          <a:cs typeface="Times New Roman"/>
                        </a:rPr>
                        <a:t>Ноябрь 2024</a:t>
                      </a:r>
                      <a:endParaRPr lang="ru-RU" sz="1800" dirty="0">
                        <a:latin typeface="Bahnschrift Light Semi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382000" y="438150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  <a:endParaRPr lang="ru-RU" sz="20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42057" y="6488668"/>
            <a:ext cx="4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472C4"/>
                </a:solidFill>
                <a:latin typeface="Bahnschrift Light" pitchFamily="34" charset="0"/>
              </a:rPr>
              <a:t>6</a:t>
            </a:r>
            <a:endParaRPr lang="ru-RU" b="1" dirty="0">
              <a:solidFill>
                <a:srgbClr val="4472C4"/>
              </a:solidFill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400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дзаголовок 2">
            <a:extLst>
              <a:ext uri="{FF2B5EF4-FFF2-40B4-BE49-F238E27FC236}">
                <a16:creationId xmlns=""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716114" y="2581271"/>
            <a:ext cx="10866286" cy="181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 smtClean="0">
                <a:solidFill>
                  <a:schemeClr val="bg1"/>
                </a:solidFill>
                <a:latin typeface="Bahnschrift Light SemiCondensed" pitchFamily="34" charset="0"/>
              </a:rPr>
              <a:t>Разработка солнечных трекеров с алгоритмом прогнозирования</a:t>
            </a:r>
          </a:p>
          <a:p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6025662" y="4568317"/>
            <a:ext cx="6166338" cy="824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Иванов Никита Сергеевич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Студент группы ЭиНЭ-41, РТФ</a:t>
            </a:r>
          </a:p>
          <a:p>
            <a:pPr algn="r"/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262" y="304800"/>
            <a:ext cx="108555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Bahnschrift Light SemiCondensed" pitchFamily="34" charset="0"/>
              </a:rPr>
              <a:t>Поволжский государственный технологический университет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5391DF4B-1B39-4D42-BAED-9370FFBC83AA}"/>
              </a:ext>
            </a:extLst>
          </p:cNvPr>
          <p:cNvSpPr txBox="1">
            <a:spLocks/>
          </p:cNvSpPr>
          <p:nvPr/>
        </p:nvSpPr>
        <p:spPr>
          <a:xfrm>
            <a:off x="4380903" y="5949070"/>
            <a:ext cx="3471949" cy="1817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Йошкар-Ола</a:t>
            </a:r>
          </a:p>
          <a:p>
            <a:r>
              <a:rPr lang="ru-RU" dirty="0" smtClean="0">
                <a:solidFill>
                  <a:schemeClr val="bg1"/>
                </a:solidFill>
                <a:latin typeface="Bahnschrift Light SemiCondensed" pitchFamily="34" charset="0"/>
              </a:rPr>
              <a:t>2023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558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736</Words>
  <Application>Microsoft Office PowerPoint</Application>
  <PresentationFormat>Произвольный</PresentationFormat>
  <Paragraphs>101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Актуальность идеи</vt:lpstr>
      <vt:lpstr>Предлагаемое решение</vt:lpstr>
      <vt:lpstr>Научная новизна</vt:lpstr>
      <vt:lpstr>Техническая значимость</vt:lpstr>
      <vt:lpstr>Где и как это использовать?</vt:lpstr>
      <vt:lpstr>План реализации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Бизнес-идея</dc:title>
  <dc:creator>Иванов Никита Сергеевич</dc:creator>
  <cp:lastModifiedBy>POTATOMAN</cp:lastModifiedBy>
  <cp:revision>109</cp:revision>
  <dcterms:created xsi:type="dcterms:W3CDTF">2023-10-03T12:41:46Z</dcterms:created>
  <dcterms:modified xsi:type="dcterms:W3CDTF">2023-11-14T19:11:44Z</dcterms:modified>
</cp:coreProperties>
</file>