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21"/>
  </p:notesMasterIdLst>
  <p:sldIdLst>
    <p:sldId id="322" r:id="rId2"/>
    <p:sldId id="281" r:id="rId3"/>
    <p:sldId id="334" r:id="rId4"/>
    <p:sldId id="325" r:id="rId5"/>
    <p:sldId id="333" r:id="rId6"/>
    <p:sldId id="324" r:id="rId7"/>
    <p:sldId id="337" r:id="rId8"/>
    <p:sldId id="335" r:id="rId9"/>
    <p:sldId id="336" r:id="rId10"/>
    <p:sldId id="326" r:id="rId11"/>
    <p:sldId id="327" r:id="rId12"/>
    <p:sldId id="328" r:id="rId13"/>
    <p:sldId id="329" r:id="rId14"/>
    <p:sldId id="330" r:id="rId15"/>
    <p:sldId id="331" r:id="rId16"/>
    <p:sldId id="338" r:id="rId17"/>
    <p:sldId id="339" r:id="rId18"/>
    <p:sldId id="280" r:id="rId19"/>
    <p:sldId id="332" r:id="rId20"/>
  </p:sldIdLst>
  <p:sldSz cx="12192000" cy="6858000"/>
  <p:notesSz cx="6858000" cy="9144000"/>
  <p:embeddedFontLst>
    <p:embeddedFont>
      <p:font typeface="Aptos Narrow" panose="020B0004020202020204" pitchFamily="34" charset="0"/>
      <p:regular r:id="rId22"/>
      <p:bold r:id="rId23"/>
      <p:italic r:id="rId24"/>
      <p:bold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alibri Light" panose="020F0302020204030204" pitchFamily="34" charset="0"/>
      <p:regular r:id="rId30"/>
      <p:italic r:id="rId31"/>
    </p:embeddedFont>
    <p:embeddedFont>
      <p:font typeface="Gilroy-ExtraBold" pitchFamily="2" charset="0"/>
      <p:regular r:id="rId32"/>
    </p:embeddedFont>
    <p:embeddedFont>
      <p:font typeface="Helvetica Neue" panose="02000503000000020004" pitchFamily="2"/>
      <p:regular r:id="rId33"/>
      <p:bold r:id="rId34"/>
      <p:italic r:id="rId35"/>
      <p:boldItalic r:id="rId36"/>
    </p:embeddedFont>
    <p:embeddedFont>
      <p:font typeface="Microsoft Sans Serif" panose="020B0604020202020204" pitchFamily="34" charset="0"/>
      <p:regular r:id="rId37"/>
    </p:embeddedFont>
    <p:embeddedFont>
      <p:font typeface="Raleway" pitchFamily="2" charset="0"/>
      <p:regular r:id="rId38"/>
      <p:bold r:id="rId39"/>
      <p:italic r:id="rId40"/>
      <p:boldItalic r:id="rId41"/>
    </p:embeddedFont>
    <p:embeddedFont>
      <p:font typeface="Raleway SemiBold" pitchFamily="2" charset="0"/>
      <p:regular r:id="rId42"/>
      <p:bold r:id="rId43"/>
      <p:italic r:id="rId44"/>
      <p:boldItalic r:id="rId45"/>
    </p:embeddedFont>
    <p:embeddedFont>
      <p:font typeface="Trebuchet MS" panose="020B0603020202020204" pitchFamily="34" charset="0"/>
      <p:regular r:id="rId46"/>
      <p:bold r:id="rId47"/>
      <p:italic r:id="rId48"/>
      <p:boldItalic r:id="rId4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015084D-1AD4-4D18-9564-DD43779D8854}">
          <p14:sldIdLst>
            <p14:sldId id="322"/>
            <p14:sldId id="281"/>
            <p14:sldId id="334"/>
            <p14:sldId id="325"/>
            <p14:sldId id="333"/>
            <p14:sldId id="324"/>
            <p14:sldId id="337"/>
            <p14:sldId id="335"/>
            <p14:sldId id="336"/>
            <p14:sldId id="326"/>
            <p14:sldId id="327"/>
            <p14:sldId id="328"/>
            <p14:sldId id="329"/>
            <p14:sldId id="330"/>
            <p14:sldId id="331"/>
            <p14:sldId id="338"/>
            <p14:sldId id="339"/>
            <p14:sldId id="280"/>
            <p14:sldId id="33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7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4133" userDrawn="1">
          <p15:clr>
            <a:srgbClr val="A4A3A4"/>
          </p15:clr>
        </p15:guide>
        <p15:guide id="4" orient="horz" pos="2024" userDrawn="1">
          <p15:clr>
            <a:srgbClr val="A4A3A4"/>
          </p15:clr>
        </p15:guide>
        <p15:guide id="5" orient="horz" pos="2523" userDrawn="1">
          <p15:clr>
            <a:srgbClr val="A4A3A4"/>
          </p15:clr>
        </p15:guide>
        <p15:guide id="6" pos="211" userDrawn="1">
          <p15:clr>
            <a:srgbClr val="A4A3A4"/>
          </p15:clr>
        </p15:guide>
        <p15:guide id="7" pos="4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ECD8FC"/>
    <a:srgbClr val="D8B1F9"/>
    <a:srgbClr val="FBB3C1"/>
    <a:srgbClr val="FCAF17"/>
    <a:srgbClr val="AAD7E0"/>
    <a:srgbClr val="FD493C"/>
    <a:srgbClr val="3159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74"/>
    <p:restoredTop sz="94590" autoAdjust="0"/>
  </p:normalViewPr>
  <p:slideViewPr>
    <p:cSldViewPr snapToGrid="0">
      <p:cViewPr>
        <p:scale>
          <a:sx n="71" d="100"/>
          <a:sy n="71" d="100"/>
        </p:scale>
        <p:origin x="616" y="680"/>
      </p:cViewPr>
      <p:guideLst>
        <p:guide orient="horz" pos="2273"/>
        <p:guide pos="3840"/>
        <p:guide orient="horz" pos="4133"/>
        <p:guide orient="horz" pos="2024"/>
        <p:guide orient="horz" pos="2523"/>
        <p:guide pos="211"/>
        <p:guide pos="4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font" Target="fonts/font21.fntdata"/><Relationship Id="rId47" Type="http://schemas.openxmlformats.org/officeDocument/2006/relationships/font" Target="fonts/font26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8.fntdata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font" Target="fonts/font19.fntdata"/><Relationship Id="rId45" Type="http://schemas.openxmlformats.org/officeDocument/2006/relationships/font" Target="fonts/font24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4" Type="http://schemas.openxmlformats.org/officeDocument/2006/relationships/font" Target="fonts/font23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font" Target="fonts/font22.fntdata"/><Relationship Id="rId48" Type="http://schemas.openxmlformats.org/officeDocument/2006/relationships/font" Target="fonts/font27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46" Type="http://schemas.openxmlformats.org/officeDocument/2006/relationships/font" Target="fonts/font25.fntdata"/><Relationship Id="rId20" Type="http://schemas.openxmlformats.org/officeDocument/2006/relationships/slide" Target="slides/slide19.xml"/><Relationship Id="rId41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49" Type="http://schemas.openxmlformats.org/officeDocument/2006/relationships/font" Target="fonts/font28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omanovsky\Downloads\&#1086;&#1087;&#1088;&#1086;&#1089;_&#1087;&#1088;&#1086;&#1077;&#1082;&#1090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omanovsky\Downloads\&#1086;&#1087;&#1088;&#1086;&#1089;_&#1087;&#1088;&#1086;&#1077;&#1082;&#1090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omanovsky\Downloads\&#1086;&#1087;&#1088;&#1086;&#1089;_&#1087;&#1088;&#1086;&#1077;&#1082;&#1090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omanovsky\Downloads\&#1086;&#1087;&#1088;&#1086;&#1089;_&#1087;&#1088;&#1086;&#1077;&#1082;&#1090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omanovsky\Downloads\&#1086;&#1087;&#1088;&#1086;&#1089;_&#1087;&#1088;&#1086;&#1077;&#1082;&#1090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[опрос_проект.xlsx]вопрос1!Сводная таблица1</c:name>
    <c:fmtId val="3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105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Сталкивались ли вы с ситуацией, когда вы забыли купить недостающие продукты в холодильнике?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spc="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ivotFmts>
      <c:pivotFmt>
        <c:idx val="0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6"/>
          </a:solidFill>
          <a:ln>
            <a:noFill/>
          </a:ln>
          <a:effectLst/>
        </c:spPr>
      </c:pivotFmt>
      <c:pivotFmt>
        <c:idx val="10"/>
        <c:spPr>
          <a:solidFill>
            <a:schemeClr val="accent6"/>
          </a:solidFill>
          <a:ln>
            <a:noFill/>
          </a:ln>
          <a:effectLst/>
        </c:spPr>
      </c:pivotFmt>
      <c:pivotFmt>
        <c:idx val="11"/>
        <c:spPr>
          <a:solidFill>
            <a:schemeClr val="accent6"/>
          </a:solidFill>
          <a:ln>
            <a:noFill/>
          </a:ln>
          <a:effectLst/>
        </c:spPr>
      </c:pivotFmt>
      <c:pivotFmt>
        <c:idx val="12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6"/>
          </a:solidFill>
          <a:ln>
            <a:noFill/>
          </a:ln>
          <a:effectLst/>
        </c:spPr>
      </c:pivotFmt>
      <c:pivotFmt>
        <c:idx val="14"/>
        <c:spPr>
          <a:solidFill>
            <a:schemeClr val="accent6"/>
          </a:solidFill>
          <a:ln>
            <a:noFill/>
          </a:ln>
          <a:effectLst/>
        </c:spPr>
      </c:pivotFmt>
      <c:pivotFmt>
        <c:idx val="15"/>
        <c:spPr>
          <a:solidFill>
            <a:schemeClr val="accent6"/>
          </a:solidFill>
          <a:ln>
            <a:noFill/>
          </a:ln>
          <a:effectLst/>
        </c:spPr>
      </c:pivotFmt>
    </c:pivotFmts>
    <c:plotArea>
      <c:layout/>
      <c:pieChart>
        <c:varyColors val="1"/>
        <c:ser>
          <c:idx val="0"/>
          <c:order val="0"/>
          <c:tx>
            <c:strRef>
              <c:f>вопрос1!$L$7</c:f>
              <c:strCache>
                <c:ptCount val="1"/>
                <c:pt idx="0">
                  <c:v>Итог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FC8-4940-B938-68A1EEE767C4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FC8-4940-B938-68A1EEE767C4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FC8-4940-B938-68A1EEE767C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вопрос1!$K$8:$K$11</c:f>
              <c:strCache>
                <c:ptCount val="3"/>
                <c:pt idx="0">
                  <c:v>Да, регулярно</c:v>
                </c:pt>
                <c:pt idx="1">
                  <c:v>Да, редко</c:v>
                </c:pt>
                <c:pt idx="2">
                  <c:v>Нет, никогда</c:v>
                </c:pt>
              </c:strCache>
            </c:strRef>
          </c:cat>
          <c:val>
            <c:numRef>
              <c:f>вопрос1!$L$8:$L$11</c:f>
              <c:numCache>
                <c:formatCode>0%</c:formatCode>
                <c:ptCount val="3"/>
                <c:pt idx="0">
                  <c:v>0.52</c:v>
                </c:pt>
                <c:pt idx="1">
                  <c:v>0.38</c:v>
                </c:pt>
                <c:pt idx="2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FC8-4940-B938-68A1EEE767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[опрос_проект.xlsx]вопрос2!Сводная таблица2</c:name>
    <c:fmtId val="3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5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Сталкивались ли вы с ситуацией, когда вам приходилось выкидывать просроченные продукты?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ivotFmts>
      <c:pivotFmt>
        <c:idx val="0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</c:pivotFmt>
      <c:pivotFmt>
        <c:idx val="2"/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5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5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5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6"/>
          </a:solidFill>
          <a:ln>
            <a:noFill/>
          </a:ln>
          <a:effectLst/>
        </c:spPr>
      </c:pivotFmt>
      <c:pivotFmt>
        <c:idx val="6"/>
        <c:spPr>
          <a:solidFill>
            <a:schemeClr val="accent6"/>
          </a:solidFill>
          <a:ln>
            <a:noFill/>
          </a:ln>
          <a:effectLst/>
        </c:spPr>
      </c:pivotFmt>
      <c:pivotFmt>
        <c:idx val="7"/>
        <c:spPr>
          <a:solidFill>
            <a:schemeClr val="accent6"/>
          </a:solidFill>
          <a:ln>
            <a:noFill/>
          </a:ln>
          <a:effectLst/>
        </c:spPr>
      </c:pivotFmt>
      <c:pivotFmt>
        <c:idx val="8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5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6"/>
          </a:solidFill>
          <a:ln>
            <a:noFill/>
          </a:ln>
          <a:effectLst/>
        </c:spPr>
      </c:pivotFmt>
      <c:pivotFmt>
        <c:idx val="10"/>
        <c:spPr>
          <a:solidFill>
            <a:schemeClr val="accent6"/>
          </a:solidFill>
          <a:ln>
            <a:noFill/>
          </a:ln>
          <a:effectLst/>
        </c:spPr>
      </c:pivotFmt>
      <c:pivotFmt>
        <c:idx val="11"/>
        <c:spPr>
          <a:solidFill>
            <a:schemeClr val="accent6"/>
          </a:solidFill>
          <a:ln>
            <a:noFill/>
          </a:ln>
          <a:effectLst/>
        </c:spPr>
      </c:pivotFmt>
    </c:pivotFmts>
    <c:plotArea>
      <c:layout/>
      <c:pieChart>
        <c:varyColors val="1"/>
        <c:ser>
          <c:idx val="0"/>
          <c:order val="0"/>
          <c:tx>
            <c:strRef>
              <c:f>вопрос2!$K$9</c:f>
              <c:strCache>
                <c:ptCount val="1"/>
                <c:pt idx="0">
                  <c:v>Итог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221-47FB-9B48-0E8F1C460358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221-47FB-9B48-0E8F1C460358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221-47FB-9B48-0E8F1C46035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вопрос2!$J$10:$J$13</c:f>
              <c:strCache>
                <c:ptCount val="3"/>
                <c:pt idx="0">
                  <c:v>Да, регулярно</c:v>
                </c:pt>
                <c:pt idx="1">
                  <c:v>Да, редко</c:v>
                </c:pt>
                <c:pt idx="2">
                  <c:v>Нет, никогда</c:v>
                </c:pt>
              </c:strCache>
            </c:strRef>
          </c:cat>
          <c:val>
            <c:numRef>
              <c:f>вопрос2!$K$10:$K$13</c:f>
              <c:numCache>
                <c:formatCode>0%</c:formatCode>
                <c:ptCount val="3"/>
                <c:pt idx="0">
                  <c:v>0.5</c:v>
                </c:pt>
                <c:pt idx="1">
                  <c:v>0.46</c:v>
                </c:pt>
                <c:pt idx="2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221-47FB-9B48-0E8F1C4603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[опрос_проект.xlsx]вопрос3!Сводная таблица3</c:name>
    <c:fmtId val="3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5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Сталкивались ли вы с ситуацией, когда вы приобрели в магазине продукты, которы уже были у вас в холодильнике (купили лишнее)?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ivotFmts>
      <c:pivotFmt>
        <c:idx val="0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</c:pivotFmt>
      <c:pivotFmt>
        <c:idx val="2"/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5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5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6"/>
          </a:solidFill>
          <a:ln>
            <a:noFill/>
          </a:ln>
          <a:effectLst/>
        </c:spPr>
      </c:pivotFmt>
      <c:pivotFmt>
        <c:idx val="5"/>
        <c:spPr>
          <a:solidFill>
            <a:schemeClr val="accent6"/>
          </a:solidFill>
          <a:ln>
            <a:noFill/>
          </a:ln>
          <a:effectLst/>
        </c:spPr>
      </c:pivotFmt>
      <c:pivotFmt>
        <c:idx val="6"/>
        <c:spPr>
          <a:solidFill>
            <a:schemeClr val="accent6"/>
          </a:solidFill>
          <a:ln>
            <a:noFill/>
          </a:ln>
          <a:effectLst/>
        </c:spPr>
      </c:pivotFmt>
      <c:pivotFmt>
        <c:idx val="7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5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6"/>
          </a:solidFill>
          <a:ln>
            <a:noFill/>
          </a:ln>
          <a:effectLst/>
        </c:spPr>
      </c:pivotFmt>
      <c:pivotFmt>
        <c:idx val="9"/>
        <c:spPr>
          <a:solidFill>
            <a:schemeClr val="accent6"/>
          </a:solidFill>
          <a:ln>
            <a:noFill/>
          </a:ln>
          <a:effectLst/>
        </c:spPr>
      </c:pivotFmt>
      <c:pivotFmt>
        <c:idx val="10"/>
        <c:spPr>
          <a:solidFill>
            <a:schemeClr val="accent6"/>
          </a:solidFill>
          <a:ln>
            <a:noFill/>
          </a:ln>
          <a:effectLst/>
        </c:spPr>
      </c:pivotFmt>
    </c:pivotFmts>
    <c:plotArea>
      <c:layout/>
      <c:pieChart>
        <c:varyColors val="1"/>
        <c:ser>
          <c:idx val="0"/>
          <c:order val="0"/>
          <c:tx>
            <c:strRef>
              <c:f>вопрос3!$K$9</c:f>
              <c:strCache>
                <c:ptCount val="1"/>
                <c:pt idx="0">
                  <c:v>Итог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BD3-43A8-B062-5907FB0EF2DA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BD3-43A8-B062-5907FB0EF2DA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BD3-43A8-B062-5907FB0EF2D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вопрос3!$J$10:$J$13</c:f>
              <c:strCache>
                <c:ptCount val="3"/>
                <c:pt idx="0">
                  <c:v>Да, регулярно</c:v>
                </c:pt>
                <c:pt idx="1">
                  <c:v>Да, редко</c:v>
                </c:pt>
                <c:pt idx="2">
                  <c:v>Нет, никогда</c:v>
                </c:pt>
              </c:strCache>
            </c:strRef>
          </c:cat>
          <c:val>
            <c:numRef>
              <c:f>вопрос3!$K$10:$K$13</c:f>
              <c:numCache>
                <c:formatCode>0%</c:formatCode>
                <c:ptCount val="3"/>
                <c:pt idx="0">
                  <c:v>0.14000000000000001</c:v>
                </c:pt>
                <c:pt idx="1">
                  <c:v>0.7</c:v>
                </c:pt>
                <c:pt idx="2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BD3-43A8-B062-5907FB0EF2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[опрос_проект.xlsx]вопрос4!Сводная таблица4</c:name>
    <c:fmtId val="3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5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часто вы испытываете затруднения с тем, чтобы придумать, что приготовить из имеющихся продуктов в холодильнике?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ivotFmts>
      <c:pivotFmt>
        <c:idx val="0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5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5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2"/>
          </a:solidFill>
          <a:ln>
            <a:noFill/>
          </a:ln>
          <a:effectLst/>
        </c:spPr>
      </c:pivotFmt>
      <c:pivotFmt>
        <c:idx val="6"/>
        <c:spPr>
          <a:solidFill>
            <a:schemeClr val="accent2"/>
          </a:solidFill>
          <a:ln>
            <a:noFill/>
          </a:ln>
          <a:effectLst/>
        </c:spPr>
      </c:pivotFmt>
      <c:pivotFmt>
        <c:idx val="7"/>
        <c:spPr>
          <a:solidFill>
            <a:schemeClr val="accent2"/>
          </a:solidFill>
          <a:ln>
            <a:noFill/>
          </a:ln>
          <a:effectLst/>
        </c:spPr>
      </c:pivotFmt>
      <c:pivotFmt>
        <c:idx val="8"/>
        <c:spPr>
          <a:solidFill>
            <a:schemeClr val="accent2"/>
          </a:solidFill>
          <a:ln>
            <a:noFill/>
          </a:ln>
          <a:effectLst/>
        </c:spPr>
      </c:pivotFmt>
      <c:pivotFmt>
        <c:idx val="9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5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2"/>
          </a:solidFill>
          <a:ln>
            <a:noFill/>
          </a:ln>
          <a:effectLst/>
        </c:spPr>
      </c:pivotFmt>
      <c:pivotFmt>
        <c:idx val="11"/>
        <c:spPr>
          <a:solidFill>
            <a:schemeClr val="accent2"/>
          </a:solidFill>
          <a:ln>
            <a:noFill/>
          </a:ln>
          <a:effectLst/>
        </c:spPr>
      </c:pivotFmt>
      <c:pivotFmt>
        <c:idx val="12"/>
        <c:spPr>
          <a:solidFill>
            <a:schemeClr val="accent2"/>
          </a:solidFill>
          <a:ln>
            <a:noFill/>
          </a:ln>
          <a:effectLst/>
        </c:spPr>
      </c:pivotFmt>
      <c:pivotFmt>
        <c:idx val="13"/>
        <c:spPr>
          <a:solidFill>
            <a:schemeClr val="accent2"/>
          </a:solidFill>
          <a:ln>
            <a:noFill/>
          </a:ln>
          <a:effectLst/>
        </c:spPr>
      </c:pivotFmt>
    </c:pivotFmts>
    <c:plotArea>
      <c:layout/>
      <c:pieChart>
        <c:varyColors val="1"/>
        <c:ser>
          <c:idx val="0"/>
          <c:order val="0"/>
          <c:tx>
            <c:strRef>
              <c:f>вопрос4!$I$9</c:f>
              <c:strCache>
                <c:ptCount val="1"/>
                <c:pt idx="0">
                  <c:v>Итог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073-4900-9804-BCACCDC55F75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073-4900-9804-BCACCDC55F75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073-4900-9804-BCACCDC55F75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073-4900-9804-BCACCDC55F7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вопрос4!$H$10:$H$14</c:f>
              <c:strCache>
                <c:ptCount val="4"/>
                <c:pt idx="0">
                  <c:v>Часто</c:v>
                </c:pt>
                <c:pt idx="1">
                  <c:v>Всегда</c:v>
                </c:pt>
                <c:pt idx="2">
                  <c:v>Редко</c:v>
                </c:pt>
                <c:pt idx="3">
                  <c:v>Никогда</c:v>
                </c:pt>
              </c:strCache>
            </c:strRef>
          </c:cat>
          <c:val>
            <c:numRef>
              <c:f>вопрос4!$I$10:$I$14</c:f>
              <c:numCache>
                <c:formatCode>0%</c:formatCode>
                <c:ptCount val="4"/>
                <c:pt idx="0">
                  <c:v>0.66</c:v>
                </c:pt>
                <c:pt idx="1">
                  <c:v>0.18</c:v>
                </c:pt>
                <c:pt idx="2">
                  <c:v>0.14000000000000001</c:v>
                </c:pt>
                <c:pt idx="3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073-4900-9804-BCACCDC55F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[опрос_проект.xlsx]вопрос5!Сводная таблица5</c:name>
    <c:fmtId val="3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5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Какой функционал вы считаете наиболее важным для концепции "Умный холодильник"? (до 3 ответов)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spc="0" baseline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rgbClr val="A568D2"/>
          </a:solidFill>
          <a:ln w="15875"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5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rgbClr val="A568D2"/>
          </a:solidFill>
          <a:ln w="15875"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5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rgbClr val="A568D2"/>
          </a:solidFill>
          <a:ln w="15875"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5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вопрос5!$G$15</c:f>
              <c:strCache>
                <c:ptCount val="1"/>
                <c:pt idx="0">
                  <c:v>Итог</c:v>
                </c:pt>
              </c:strCache>
            </c:strRef>
          </c:tx>
          <c:spPr>
            <a:solidFill>
              <a:srgbClr val="A568D2"/>
            </a:solidFill>
            <a:ln w="15875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вопрос5!$F$16:$F$23</c:f>
              <c:strCache>
                <c:ptCount val="7"/>
                <c:pt idx="0">
                  <c:v>Персонализация питания под каждого члена семьи</c:v>
                </c:pt>
                <c:pt idx="1">
                  <c:v>Дистанционно управление функционалом холодильника(температура, вентиляция, потребление энергии)</c:v>
                </c:pt>
                <c:pt idx="2">
                  <c:v>Предоставление информации по составу продуктов(бжу, аллергены, витамины, минералы и т.д.)</c:v>
                </c:pt>
                <c:pt idx="3">
                  <c:v>Рекомендации рецептов с учетом текущих остатков</c:v>
                </c:pt>
                <c:pt idx="4">
                  <c:v>Рекомендации по дозаказу продуктов</c:v>
                </c:pt>
                <c:pt idx="5">
                  <c:v>Синхронизация с сервисами доставки продуктов</c:v>
                </c:pt>
                <c:pt idx="6">
                  <c:v>Предупреждение о просроченных продуктах</c:v>
                </c:pt>
              </c:strCache>
            </c:strRef>
          </c:cat>
          <c:val>
            <c:numRef>
              <c:f>вопрос5!$G$16:$G$23</c:f>
              <c:numCache>
                <c:formatCode>0%</c:formatCode>
                <c:ptCount val="7"/>
                <c:pt idx="0">
                  <c:v>0.02</c:v>
                </c:pt>
                <c:pt idx="1">
                  <c:v>3.3333333333333333E-2</c:v>
                </c:pt>
                <c:pt idx="2">
                  <c:v>5.3333333333333337E-2</c:v>
                </c:pt>
                <c:pt idx="3">
                  <c:v>0.2</c:v>
                </c:pt>
                <c:pt idx="4">
                  <c:v>0.22666666666666666</c:v>
                </c:pt>
                <c:pt idx="5">
                  <c:v>0.22666666666666666</c:v>
                </c:pt>
                <c:pt idx="6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6F-4367-BCF2-BFCD2A819B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86033984"/>
        <c:axId val="286039392"/>
      </c:barChart>
      <c:catAx>
        <c:axId val="286033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286039392"/>
        <c:crosses val="autoZero"/>
        <c:auto val="1"/>
        <c:lblAlgn val="l"/>
        <c:lblOffset val="100"/>
        <c:noMultiLvlLbl val="0"/>
      </c:catAx>
      <c:valAx>
        <c:axId val="28603939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86033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937F66-F550-9E4D-959E-622383CC06B2}" type="datetimeFigureOut">
              <a:rPr lang="ru-RU" smtClean="0"/>
              <a:t>06.11.2024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41A1B-5A6C-5A44-904A-F58995260D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191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9" name="Google Shape;103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1. Тренды и потребности потребителей:</a:t>
            </a:r>
            <a:endParaRPr lang="ru-RU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b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endParaRPr lang="ru-RU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* </a:t>
            </a:r>
            <a:r>
              <a:rPr lang="ru-RU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Увеличение интереса к здоровому питанию:</a:t>
            </a:r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Потребители стремятся контролировать свой рацион, выбирать качественные продукты и следовать индивидуальным диетам. 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* </a:t>
            </a:r>
            <a:r>
              <a:rPr lang="ru-RU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Стремление к экономии времени:</a:t>
            </a:r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Современный образ жизни требует от людей эффективного управления временем, а умные технологии помогают автоматизировать повседневные задачи.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* </a:t>
            </a:r>
            <a:r>
              <a:rPr lang="ru-RU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Повышение спроса на умные устройства:</a:t>
            </a:r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ro-RO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IoT</a:t>
            </a:r>
            <a:r>
              <a:rPr lang="ro-RO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и ИИ становятся неотъемлемой частью жизни людей, повышая комфорт и эффективность.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* </a:t>
            </a:r>
            <a:r>
              <a:rPr lang="ru-RU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Озабоченность по поводу расходов:</a:t>
            </a:r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Потребители стремятся рационально использовать бюджет и минимизировать расходы на продукты питания.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* </a:t>
            </a:r>
            <a:r>
              <a:rPr lang="ru-RU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Экологическая ответственность:</a:t>
            </a:r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Потребители хотят сокращать пищевые отходы и заботиться об окружающей среде.</a:t>
            </a:r>
          </a:p>
          <a:p>
            <a:b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endParaRPr lang="ru-RU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ru-RU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2. Преимущества умного холодильника:</a:t>
            </a:r>
            <a:endParaRPr lang="ru-RU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b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endParaRPr lang="ru-RU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* </a:t>
            </a:r>
            <a:r>
              <a:rPr lang="ru-RU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Решение ключевых проблем:</a:t>
            </a:r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Умный холодильник решает проблемы, связанные с питанием, управлением продуктами и расходами, делая жизнь потребителя более комфортной и эффективной.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* </a:t>
            </a:r>
            <a:r>
              <a:rPr lang="ru-RU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Уникальные функции:</a:t>
            </a:r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Предлагает комплексное решение с использованием искусственного интеллекта, интернета вещей и визуального распознавания, отличающее его от существующих аналогов.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* </a:t>
            </a:r>
            <a:r>
              <a:rPr lang="ru-RU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Индивидуальный подход:</a:t>
            </a:r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Предоставляет персонализированные рекомендации, учитывая предпочтения, диету, аллергии и цели пользователя.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* </a:t>
            </a:r>
            <a:r>
              <a:rPr lang="ru-RU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Сокращение пищевых отходов:</a:t>
            </a:r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Помогает потребителям использовать продукты до истечения срока годности, снижая количество пищевых отходов.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* </a:t>
            </a:r>
            <a:r>
              <a:rPr lang="ru-RU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Экономия ресурсов:</a:t>
            </a:r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Оптимизация работы холодильника и снижение потребления энергии. </a:t>
            </a:r>
          </a:p>
          <a:p>
            <a:b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endParaRPr lang="ru-RU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ru-RU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3. Рыночный потенциал:</a:t>
            </a:r>
            <a:endParaRPr lang="ru-RU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b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endParaRPr lang="ru-RU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* </a:t>
            </a:r>
            <a:r>
              <a:rPr lang="ru-RU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Растущий спрос:</a:t>
            </a:r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Рынок умных холодильников демонстрирует стремительный рост, а потребность в инновационных решениях для управления питанием и продуктами постоянно увеличивается.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* </a:t>
            </a:r>
            <a:r>
              <a:rPr lang="ru-RU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Разнообразие сегментов:</a:t>
            </a:r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Умный холодильник может быть интересен как частным лицам, так и юридическим лицам, работающим в сфере питания.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* </a:t>
            </a:r>
            <a:r>
              <a:rPr lang="ru-RU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Новые возможности:</a:t>
            </a:r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Открывает новые горизонты для развития бизнеса за счет разработки дополнительных функций, интеграции с другими устройствами и расширения рынка.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341A1B-5A6C-5A44-904A-F58995260D5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353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41A1B-5A6C-5A44-904A-F58995260D5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855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011B1-3A5A-7E14-D035-A2943E2A5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2097B81-B0A7-79FA-6B55-59A4B60262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51AD56F-AAEB-F7E0-FA7D-013A96594A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BD84053-E8E0-30D1-F616-6397C7514A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41A1B-5A6C-5A44-904A-F58995260D5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601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41A1B-5A6C-5A44-904A-F58995260D5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698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41A1B-5A6C-5A44-904A-F58995260D5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9310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01" name="Google Shape;100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EEDE7F-4E4E-4D89-D9D3-39915FDDA2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584DBA7-B910-CCDB-5F26-E321A422D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91CB80-1CA9-FC4C-54A0-474470EF8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FEA583-BC48-8E83-243C-CC5E82CB1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B4C80C-E3E3-41BC-B4C6-40D2ECA01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273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411402-59ED-3036-13D8-3E0398277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21DED0-C9C2-A072-7649-329E4C293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391081-466B-4F8F-2233-6B7708E7F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CDED61-299D-6166-93BF-9EC6C8E44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EA53FC-2F12-D82F-5D6C-46424ABA4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733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29CBE4-57E2-E489-65DE-4880104C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7B9CA3-2435-434D-AD03-0F873E760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23FE69-60C8-1868-1AC9-6E9C8CCAD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E38EF2-AF11-1730-7E90-EDF95DE59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AB3DB0-B30E-3885-E12A-9F9F42692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216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D706BC-2E8D-3C93-736E-00F724CE1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139E13-02D1-FB0E-23B0-8683625584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6926C43-DF4D-C598-B31B-FD9F49FB0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45339F-ED26-12D6-ECD1-3B48FB715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06.11.2024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B027D27-1866-FE9E-740B-1EB7FF32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1F3922-C229-0E81-2D54-DD12F4CA5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461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3E75A7-527F-D6BC-9AA9-02BA451F9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0F9786-6764-0C16-A45D-0557060223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CAF265D-6D5C-0118-F4A3-B3E5CE92E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B6A304D-579E-D0DE-7304-E54B968A49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6088A95-5C95-52F4-B13D-6AF68D1FC8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8EBF002-B3E6-AF91-0AE2-2A41FE4D7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06.11.2024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971B12A-946B-870B-F07A-2FEA6037C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5EFF2FB-3DE4-75B6-9235-3A831D4C4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870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34F037-0B5E-F04F-4F66-CB0ADBAF9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3CE45E-4184-4EB0-CDF2-3EADC033B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06.11.2024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AB7885F-1FC2-16B0-01CA-0630AD4AE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8E9FDE0-0633-1B48-3700-69D7A0166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135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C21DAE4-1AA0-EB25-7AEB-C92BA76DE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06.11.2024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3D58342-182D-A232-D569-CA28248FE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4D9C0B-F653-BA3A-D8BA-C1EABAA60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854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94F5DB-C899-8EA4-FB93-74FE8DA20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EFE81B-7231-C4FE-1F94-4CDE9ADA5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BFFEFC4-67AD-9BA8-7D2E-C3B4F90EE8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1628867-01B7-AB95-840B-CEE8C4B71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06.11.2024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5B9C9CA-05E5-7FC2-15B2-3924FD341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09EBE8-0CA7-281A-C7D9-7E3155B50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337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54B009-4B35-79F1-55A3-5E086DB95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C40843B-7837-67D7-8B51-C9F0B72E6B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DAB2E5A-02A0-8EBD-BDE6-85F023CEEB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8C6081-93DD-6F80-DC72-E4666A417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06.11.2024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03EB520-0CF0-3AD5-D799-51FA38BAD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9343B63-AB78-0E36-F385-82662F2F8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009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433EA2-0E74-FC08-BF56-7791B7B6D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45B48D-DF13-C7A5-2C06-596C540534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ECCF9B-5B1C-1CFC-A3AC-3649C5F11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F8B06B-8BB2-6674-D1EB-917A77188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BECC0E-F2F9-585E-8801-06A1186DB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619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BC1B39A-8036-58B8-D4CD-1405D2B07C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201DD87-C9DC-2569-C8BE-A073C39263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0F4053-9B8F-AFF2-D50F-C7F2D7B6E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t>06.11.2024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F42F47-F70B-53B1-077F-5ED77DDC3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48B3FC-8C5C-A401-592B-F951ABEEA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5909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11/6/24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637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" y="589905"/>
            <a:ext cx="350818" cy="103197"/>
          </a:xfrm>
          <a:custGeom>
            <a:avLst/>
            <a:gdLst/>
            <a:ahLst/>
            <a:cxnLst/>
            <a:rect l="l" t="t" r="r" b="b"/>
            <a:pathLst>
              <a:path w="578485" h="170180">
                <a:moveTo>
                  <a:pt x="578128" y="0"/>
                </a:moveTo>
                <a:lnTo>
                  <a:pt x="0" y="0"/>
                </a:lnTo>
                <a:lnTo>
                  <a:pt x="0" y="170120"/>
                </a:lnTo>
                <a:lnTo>
                  <a:pt x="578128" y="170120"/>
                </a:lnTo>
                <a:lnTo>
                  <a:pt x="578128" y="0"/>
                </a:lnTo>
                <a:close/>
              </a:path>
            </a:pathLst>
          </a:custGeom>
          <a:solidFill>
            <a:srgbClr val="FBB3C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7" name="bg object 17"/>
          <p:cNvSpPr/>
          <p:nvPr/>
        </p:nvSpPr>
        <p:spPr>
          <a:xfrm>
            <a:off x="350602" y="589905"/>
            <a:ext cx="356595" cy="103197"/>
          </a:xfrm>
          <a:custGeom>
            <a:avLst/>
            <a:gdLst/>
            <a:ahLst/>
            <a:cxnLst/>
            <a:rect l="l" t="t" r="r" b="b"/>
            <a:pathLst>
              <a:path w="588010" h="170180">
                <a:moveTo>
                  <a:pt x="587448" y="0"/>
                </a:moveTo>
                <a:lnTo>
                  <a:pt x="0" y="0"/>
                </a:lnTo>
                <a:lnTo>
                  <a:pt x="0" y="170120"/>
                </a:lnTo>
                <a:lnTo>
                  <a:pt x="587448" y="170120"/>
                </a:lnTo>
                <a:lnTo>
                  <a:pt x="587448" y="0"/>
                </a:lnTo>
                <a:close/>
              </a:path>
            </a:pathLst>
          </a:custGeom>
          <a:solidFill>
            <a:srgbClr val="8F00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bg object 18"/>
          <p:cNvSpPr/>
          <p:nvPr/>
        </p:nvSpPr>
        <p:spPr>
          <a:xfrm>
            <a:off x="706856" y="589905"/>
            <a:ext cx="338881" cy="103197"/>
          </a:xfrm>
          <a:custGeom>
            <a:avLst/>
            <a:gdLst/>
            <a:ahLst/>
            <a:cxnLst/>
            <a:rect l="l" t="t" r="r" b="b"/>
            <a:pathLst>
              <a:path w="558800" h="170180">
                <a:moveTo>
                  <a:pt x="558202" y="0"/>
                </a:moveTo>
                <a:lnTo>
                  <a:pt x="0" y="0"/>
                </a:lnTo>
                <a:lnTo>
                  <a:pt x="0" y="170120"/>
                </a:lnTo>
                <a:lnTo>
                  <a:pt x="558202" y="170120"/>
                </a:lnTo>
                <a:lnTo>
                  <a:pt x="558202" y="0"/>
                </a:lnTo>
                <a:close/>
              </a:path>
            </a:pathLst>
          </a:custGeom>
          <a:solidFill>
            <a:srgbClr val="FD493D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9" name="bg object 19"/>
          <p:cNvSpPr/>
          <p:nvPr/>
        </p:nvSpPr>
        <p:spPr>
          <a:xfrm>
            <a:off x="1045376" y="589905"/>
            <a:ext cx="353899" cy="103197"/>
          </a:xfrm>
          <a:custGeom>
            <a:avLst/>
            <a:gdLst/>
            <a:ahLst/>
            <a:cxnLst/>
            <a:rect l="l" t="t" r="r" b="b"/>
            <a:pathLst>
              <a:path w="583564" h="170180">
                <a:moveTo>
                  <a:pt x="583186" y="0"/>
                </a:moveTo>
                <a:lnTo>
                  <a:pt x="0" y="0"/>
                </a:lnTo>
                <a:lnTo>
                  <a:pt x="0" y="170120"/>
                </a:lnTo>
                <a:lnTo>
                  <a:pt x="583186" y="170120"/>
                </a:lnTo>
                <a:lnTo>
                  <a:pt x="583186" y="0"/>
                </a:lnTo>
                <a:close/>
              </a:path>
            </a:pathLst>
          </a:custGeom>
          <a:solidFill>
            <a:srgbClr val="FCAF1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78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11/6/24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3781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Content">
  <p:cSld name="1_Two Content">
    <p:bg>
      <p:bgPr>
        <a:solidFill>
          <a:schemeClr val="lt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9"/>
          <p:cNvSpPr/>
          <p:nvPr/>
        </p:nvSpPr>
        <p:spPr>
          <a:xfrm>
            <a:off x="1" y="589905"/>
            <a:ext cx="350818" cy="103197"/>
          </a:xfrm>
          <a:custGeom>
            <a:avLst/>
            <a:gdLst/>
            <a:ahLst/>
            <a:cxnLst/>
            <a:rect l="l" t="t" r="r" b="b"/>
            <a:pathLst>
              <a:path w="578485" h="170180" extrusionOk="0">
                <a:moveTo>
                  <a:pt x="578128" y="0"/>
                </a:moveTo>
                <a:lnTo>
                  <a:pt x="0" y="0"/>
                </a:lnTo>
                <a:lnTo>
                  <a:pt x="0" y="170120"/>
                </a:lnTo>
                <a:lnTo>
                  <a:pt x="578128" y="170120"/>
                </a:lnTo>
                <a:lnTo>
                  <a:pt x="578128" y="0"/>
                </a:lnTo>
                <a:close/>
              </a:path>
            </a:pathLst>
          </a:custGeom>
          <a:solidFill>
            <a:srgbClr val="FBB3C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</a:pPr>
            <a:endParaRPr sz="109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19"/>
          <p:cNvSpPr/>
          <p:nvPr/>
        </p:nvSpPr>
        <p:spPr>
          <a:xfrm>
            <a:off x="350602" y="589905"/>
            <a:ext cx="356595" cy="103197"/>
          </a:xfrm>
          <a:custGeom>
            <a:avLst/>
            <a:gdLst/>
            <a:ahLst/>
            <a:cxnLst/>
            <a:rect l="l" t="t" r="r" b="b"/>
            <a:pathLst>
              <a:path w="588010" h="170180" extrusionOk="0">
                <a:moveTo>
                  <a:pt x="587448" y="0"/>
                </a:moveTo>
                <a:lnTo>
                  <a:pt x="0" y="0"/>
                </a:lnTo>
                <a:lnTo>
                  <a:pt x="0" y="170120"/>
                </a:lnTo>
                <a:lnTo>
                  <a:pt x="587448" y="170120"/>
                </a:lnTo>
                <a:lnTo>
                  <a:pt x="587448" y="0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</a:pPr>
            <a:endParaRPr sz="109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9"/>
          <p:cNvSpPr/>
          <p:nvPr/>
        </p:nvSpPr>
        <p:spPr>
          <a:xfrm>
            <a:off x="706856" y="589905"/>
            <a:ext cx="338881" cy="103197"/>
          </a:xfrm>
          <a:custGeom>
            <a:avLst/>
            <a:gdLst/>
            <a:ahLst/>
            <a:cxnLst/>
            <a:rect l="l" t="t" r="r" b="b"/>
            <a:pathLst>
              <a:path w="558800" h="170180" extrusionOk="0">
                <a:moveTo>
                  <a:pt x="558202" y="0"/>
                </a:moveTo>
                <a:lnTo>
                  <a:pt x="0" y="0"/>
                </a:lnTo>
                <a:lnTo>
                  <a:pt x="0" y="170120"/>
                </a:lnTo>
                <a:lnTo>
                  <a:pt x="558202" y="170120"/>
                </a:lnTo>
                <a:lnTo>
                  <a:pt x="558202" y="0"/>
                </a:lnTo>
                <a:close/>
              </a:path>
            </a:pathLst>
          </a:custGeom>
          <a:solidFill>
            <a:srgbClr val="FD493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</a:pPr>
            <a:endParaRPr sz="109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9"/>
          <p:cNvSpPr/>
          <p:nvPr/>
        </p:nvSpPr>
        <p:spPr>
          <a:xfrm>
            <a:off x="1045376" y="589905"/>
            <a:ext cx="353899" cy="103197"/>
          </a:xfrm>
          <a:custGeom>
            <a:avLst/>
            <a:gdLst/>
            <a:ahLst/>
            <a:cxnLst/>
            <a:rect l="l" t="t" r="r" b="b"/>
            <a:pathLst>
              <a:path w="583564" h="170180" extrusionOk="0">
                <a:moveTo>
                  <a:pt x="583186" y="0"/>
                </a:moveTo>
                <a:lnTo>
                  <a:pt x="0" y="0"/>
                </a:lnTo>
                <a:lnTo>
                  <a:pt x="0" y="170120"/>
                </a:lnTo>
                <a:lnTo>
                  <a:pt x="583186" y="170120"/>
                </a:lnTo>
                <a:lnTo>
                  <a:pt x="583186" y="0"/>
                </a:lnTo>
                <a:close/>
              </a:path>
            </a:pathLst>
          </a:custGeom>
          <a:solidFill>
            <a:srgbClr val="FCAF1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</a:pPr>
            <a:endParaRPr sz="109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78"/>
              <a:buFont typeface="Trebuchet MS"/>
              <a:buNone/>
              <a:defRPr sz="3578" b="1" i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body" idx="1"/>
          </p:nvPr>
        </p:nvSpPr>
        <p:spPr>
          <a:xfrm>
            <a:off x="609600" y="1577340"/>
            <a:ext cx="5303520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body" idx="2"/>
          </p:nvPr>
        </p:nvSpPr>
        <p:spPr>
          <a:xfrm>
            <a:off x="6278880" y="1577340"/>
            <a:ext cx="5303520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3817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61D6CE-65B5-DCA8-09D1-611C4422D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E62E62-B17B-4AE2-6BF9-B14C56851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431ADC-EE73-F07D-EBAA-5A3DC5D762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BDBBD-0055-1849-BEC6-FBAEC0385321}" type="datetimeFigureOut">
              <a:rPr lang="ru-RU" smtClean="0"/>
              <a:t>06.11.2024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3CEDBD-A3EC-0AD7-49AB-EE2E1E3EC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48A182-DC2B-62F4-3817-8FBC240DD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341DF-C770-D94F-8FD3-F4152E9E96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58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microsoft.com/office/2007/relationships/hdphoto" Target="../media/hdphoto7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openxmlformats.org/officeDocument/2006/relationships/image" Target="../media/image10.png"/><Relationship Id="rId2" Type="http://schemas.openxmlformats.org/officeDocument/2006/relationships/image" Target="../media/image1.png"/><Relationship Id="rId16" Type="http://schemas.microsoft.com/office/2007/relationships/hdphoto" Target="../media/hdphoto6.wdp"/><Relationship Id="rId20" Type="http://schemas.microsoft.com/office/2007/relationships/hdphoto" Target="../media/hdphoto8.wdp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19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microsoft.com/office/2007/relationships/hdphoto" Target="../media/hdphoto7.wdp"/><Relationship Id="rId3" Type="http://schemas.openxmlformats.org/officeDocument/2006/relationships/image" Target="../media/image15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6" Type="http://schemas.microsoft.com/office/2007/relationships/hdphoto" Target="../media/hdphoto6.wdp"/><Relationship Id="rId20" Type="http://schemas.microsoft.com/office/2007/relationships/hdphoto" Target="../media/hdphoto8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19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16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2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microsoft.com/office/2007/relationships/hdphoto" Target="../media/hdphoto8.wdp"/><Relationship Id="rId3" Type="http://schemas.openxmlformats.org/officeDocument/2006/relationships/image" Target="../media/image17.png"/><Relationship Id="rId21" Type="http://schemas.openxmlformats.org/officeDocument/2006/relationships/image" Target="../media/image18.jp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6.wdp"/><Relationship Id="rId20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19" Type="http://schemas.openxmlformats.org/officeDocument/2006/relationships/image" Target="../media/image10.png"/><Relationship Id="rId4" Type="http://schemas.microsoft.com/office/2007/relationships/hdphoto" Target="../media/hdphoto9.wdp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microsoft.com/office/2007/relationships/hdphoto" Target="../media/hdphoto7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6" Type="http://schemas.microsoft.com/office/2007/relationships/hdphoto" Target="../media/hdphoto6.wdp"/><Relationship Id="rId20" Type="http://schemas.microsoft.com/office/2007/relationships/hdphoto" Target="../media/hdphoto8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19" Type="http://schemas.openxmlformats.org/officeDocument/2006/relationships/image" Target="../media/image11.png"/><Relationship Id="rId4" Type="http://schemas.openxmlformats.org/officeDocument/2006/relationships/image" Target="../media/image19.png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microsoft.com/office/2007/relationships/hdphoto" Target="../media/hdphoto7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6" Type="http://schemas.microsoft.com/office/2007/relationships/hdphoto" Target="../media/hdphoto6.wdp"/><Relationship Id="rId20" Type="http://schemas.microsoft.com/office/2007/relationships/hdphoto" Target="../media/hdphoto8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19" Type="http://schemas.openxmlformats.org/officeDocument/2006/relationships/image" Target="../media/image11.png"/><Relationship Id="rId4" Type="http://schemas.openxmlformats.org/officeDocument/2006/relationships/image" Target="../media/image19.png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2.png"/><Relationship Id="rId21" Type="http://schemas.openxmlformats.org/officeDocument/2006/relationships/chart" Target="../charts/chart2.xml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0.png"/><Relationship Id="rId20" Type="http://schemas.openxmlformats.org/officeDocument/2006/relationships/chart" Target="../charts/chart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Relationship Id="rId22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2.png"/><Relationship Id="rId21" Type="http://schemas.openxmlformats.org/officeDocument/2006/relationships/chart" Target="../charts/chart5.xml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0.png"/><Relationship Id="rId20" Type="http://schemas.openxmlformats.org/officeDocument/2006/relationships/chart" Target="../charts/chart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20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2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18" Type="http://schemas.microsoft.com/office/2007/relationships/hdphoto" Target="../media/hdphoto8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microsoft.com/office/2007/relationships/hdphoto" Target="../media/hdphoto6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21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2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microsoft.com/office/2007/relationships/hdphoto" Target="../media/hdphoto7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4.wdp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5" Type="http://schemas.openxmlformats.org/officeDocument/2006/relationships/image" Target="../media/image22.png"/><Relationship Id="rId10" Type="http://schemas.microsoft.com/office/2007/relationships/hdphoto" Target="../media/hdphoto6.wdp"/><Relationship Id="rId4" Type="http://schemas.microsoft.com/office/2007/relationships/hdphoto" Target="../media/hdphoto1.wdp"/><Relationship Id="rId9" Type="http://schemas.openxmlformats.org/officeDocument/2006/relationships/image" Target="../media/image9.png"/><Relationship Id="rId14" Type="http://schemas.microsoft.com/office/2007/relationships/hdphoto" Target="../media/hdphoto8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23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image" Target="../media/image4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8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4" Type="http://schemas.openxmlformats.org/officeDocument/2006/relationships/image" Target="../media/image11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18" Type="http://schemas.microsoft.com/office/2007/relationships/hdphoto" Target="../media/hdphoto8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microsoft.com/office/2007/relationships/hdphoto" Target="../media/hdphoto6.wdp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18" Type="http://schemas.microsoft.com/office/2007/relationships/hdphoto" Target="../media/hdphoto8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microsoft.com/office/2007/relationships/hdphoto" Target="../media/hdphoto6.wdp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18" Type="http://schemas.microsoft.com/office/2007/relationships/hdphoto" Target="../media/hdphoto8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17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microsoft.com/office/2007/relationships/hdphoto" Target="../media/hdphoto6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4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2.pn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11" Type="http://schemas.openxmlformats.org/officeDocument/2006/relationships/image" Target="../media/image15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16.png"/><Relationship Id="rId4" Type="http://schemas.openxmlformats.org/officeDocument/2006/relationships/image" Target="../media/image26.png"/><Relationship Id="rId9" Type="http://schemas.openxmlformats.org/officeDocument/2006/relationships/image" Target="../media/image30.png"/><Relationship Id="rId1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A15A7C4D-68D2-4CE0-82E5-6CB571693FFB}"/>
              </a:ext>
            </a:extLst>
          </p:cNvPr>
          <p:cNvGrpSpPr/>
          <p:nvPr/>
        </p:nvGrpSpPr>
        <p:grpSpPr>
          <a:xfrm>
            <a:off x="1" y="-1859"/>
            <a:ext cx="12191830" cy="6859858"/>
            <a:chOff x="81011" y="-1859"/>
            <a:chExt cx="12110819" cy="6854148"/>
          </a:xfrm>
        </p:grpSpPr>
        <p:grpSp>
          <p:nvGrpSpPr>
            <p:cNvPr id="2" name="object 2"/>
            <p:cNvGrpSpPr/>
            <p:nvPr/>
          </p:nvGrpSpPr>
          <p:grpSpPr>
            <a:xfrm>
              <a:off x="4911624" y="-1859"/>
              <a:ext cx="7280206" cy="6854148"/>
              <a:chOff x="8098926" y="0"/>
              <a:chExt cx="12005600" cy="11302998"/>
            </a:xfrm>
          </p:grpSpPr>
          <p:sp>
            <p:nvSpPr>
              <p:cNvPr id="6" name="object 6"/>
              <p:cNvSpPr/>
              <p:nvPr/>
            </p:nvSpPr>
            <p:spPr>
              <a:xfrm>
                <a:off x="12116123" y="8474600"/>
                <a:ext cx="1997710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14113455" y="8474601"/>
                <a:ext cx="1997709" cy="2828289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B5D8E1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2" name="object 12"/>
              <p:cNvSpPr/>
              <p:nvPr/>
            </p:nvSpPr>
            <p:spPr>
              <a:xfrm>
                <a:off x="8098926" y="8476614"/>
                <a:ext cx="3990667" cy="2826384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6385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7321" y="282617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D493D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4" name="object 14"/>
              <p:cNvSpPr/>
              <p:nvPr/>
            </p:nvSpPr>
            <p:spPr>
              <a:xfrm>
                <a:off x="18108087" y="0"/>
                <a:ext cx="1996439" cy="282448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448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6012" y="282416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5" name="object 15"/>
              <p:cNvSpPr/>
              <p:nvPr/>
            </p:nvSpPr>
            <p:spPr>
              <a:xfrm>
                <a:off x="18108087" y="2824186"/>
                <a:ext cx="1996439" cy="2826385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6385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6012" y="282617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6" name="object 16"/>
              <p:cNvSpPr/>
              <p:nvPr/>
            </p:nvSpPr>
            <p:spPr>
              <a:xfrm>
                <a:off x="18108087" y="5648435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17" name="object 17"/>
              <p:cNvSpPr/>
              <p:nvPr/>
            </p:nvSpPr>
            <p:spPr>
              <a:xfrm>
                <a:off x="18108087" y="8474600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  <p:grpSp>
          <p:nvGrpSpPr>
            <p:cNvPr id="21" name="object 2">
              <a:extLst>
                <a:ext uri="{FF2B5EF4-FFF2-40B4-BE49-F238E27FC236}">
                  <a16:creationId xmlns:a16="http://schemas.microsoft.com/office/drawing/2014/main" id="{60DCC83C-8E37-4A7E-AA94-44735F40B9F5}"/>
                </a:ext>
              </a:extLst>
            </p:cNvPr>
            <p:cNvGrpSpPr/>
            <p:nvPr/>
          </p:nvGrpSpPr>
          <p:grpSpPr>
            <a:xfrm>
              <a:off x="1289217" y="-1859"/>
              <a:ext cx="9691818" cy="6854082"/>
              <a:chOff x="10113612" y="0"/>
              <a:chExt cx="15982529" cy="11302890"/>
            </a:xfrm>
          </p:grpSpPr>
          <p:sp>
            <p:nvSpPr>
              <p:cNvPr id="26" name="object 7">
                <a:extLst>
                  <a:ext uri="{FF2B5EF4-FFF2-40B4-BE49-F238E27FC236}">
                    <a16:creationId xmlns:a16="http://schemas.microsoft.com/office/drawing/2014/main" id="{094F2451-34F7-4D6E-BFAF-584731BB7AC1}"/>
                  </a:ext>
                </a:extLst>
              </p:cNvPr>
              <p:cNvSpPr/>
              <p:nvPr/>
            </p:nvSpPr>
            <p:spPr>
              <a:xfrm>
                <a:off x="10117521" y="0"/>
                <a:ext cx="15978265" cy="282448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448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7321" y="282416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29" name="object 10">
                <a:extLst>
                  <a:ext uri="{FF2B5EF4-FFF2-40B4-BE49-F238E27FC236}">
                    <a16:creationId xmlns:a16="http://schemas.microsoft.com/office/drawing/2014/main" id="{69A493EE-0D75-46E9-AB35-1260EC1B7357}"/>
                  </a:ext>
                </a:extLst>
              </p:cNvPr>
              <p:cNvSpPr/>
              <p:nvPr/>
            </p:nvSpPr>
            <p:spPr>
              <a:xfrm>
                <a:off x="14113455" y="8474600"/>
                <a:ext cx="1997710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34" name="object 15">
                <a:extLst>
                  <a:ext uri="{FF2B5EF4-FFF2-40B4-BE49-F238E27FC236}">
                    <a16:creationId xmlns:a16="http://schemas.microsoft.com/office/drawing/2014/main" id="{9450D7B0-F644-4F3C-ADB1-7BC0EAFF283A}"/>
                  </a:ext>
                </a:extLst>
              </p:cNvPr>
              <p:cNvSpPr/>
              <p:nvPr/>
            </p:nvSpPr>
            <p:spPr>
              <a:xfrm>
                <a:off x="24099703" y="8474602"/>
                <a:ext cx="1996438" cy="2826385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6385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6012" y="2826175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36" name="object 17">
                <a:extLst>
                  <a:ext uri="{FF2B5EF4-FFF2-40B4-BE49-F238E27FC236}">
                    <a16:creationId xmlns:a16="http://schemas.microsoft.com/office/drawing/2014/main" id="{C0AB703F-FFE6-454E-B212-B5647416737D}"/>
                  </a:ext>
                </a:extLst>
              </p:cNvPr>
              <p:cNvSpPr/>
              <p:nvPr/>
            </p:nvSpPr>
            <p:spPr>
              <a:xfrm>
                <a:off x="18108087" y="8474600"/>
                <a:ext cx="1996439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6440" h="2828290">
                    <a:moveTo>
                      <a:pt x="1996012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6012" y="2828102"/>
                    </a:lnTo>
                    <a:lnTo>
                      <a:pt x="1996012" y="0"/>
                    </a:lnTo>
                    <a:close/>
                  </a:path>
                </a:pathLst>
              </a:custGeom>
              <a:solidFill>
                <a:srgbClr val="FD493C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25" name="object 6">
                <a:extLst>
                  <a:ext uri="{FF2B5EF4-FFF2-40B4-BE49-F238E27FC236}">
                    <a16:creationId xmlns:a16="http://schemas.microsoft.com/office/drawing/2014/main" id="{931DE2BB-CF86-4C3D-860A-AEB9E228399F}"/>
                  </a:ext>
                </a:extLst>
              </p:cNvPr>
              <p:cNvSpPr/>
              <p:nvPr/>
            </p:nvSpPr>
            <p:spPr>
              <a:xfrm>
                <a:off x="10113612" y="8474600"/>
                <a:ext cx="3998538" cy="2828290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574C6D6E-9B55-4097-AAA2-0FCF2213F7DD}"/>
                </a:ext>
              </a:extLst>
            </p:cNvPr>
            <p:cNvGrpSpPr/>
            <p:nvPr/>
          </p:nvGrpSpPr>
          <p:grpSpPr>
            <a:xfrm>
              <a:off x="81011" y="-1859"/>
              <a:ext cx="1211413" cy="5140294"/>
              <a:chOff x="81011" y="8272"/>
              <a:chExt cx="1211413" cy="5140294"/>
            </a:xfrm>
          </p:grpSpPr>
          <p:sp>
            <p:nvSpPr>
              <p:cNvPr id="38" name="object 11">
                <a:extLst>
                  <a:ext uri="{FF2B5EF4-FFF2-40B4-BE49-F238E27FC236}">
                    <a16:creationId xmlns:a16="http://schemas.microsoft.com/office/drawing/2014/main" id="{C8F21282-FC21-458D-A849-540FEB93C2ED}"/>
                  </a:ext>
                </a:extLst>
              </p:cNvPr>
              <p:cNvSpPr/>
              <p:nvPr/>
            </p:nvSpPr>
            <p:spPr>
              <a:xfrm>
                <a:off x="81011" y="8272"/>
                <a:ext cx="1211413" cy="1712767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448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4165"/>
                    </a:lnTo>
                    <a:lnTo>
                      <a:pt x="1997321" y="282416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8F00FF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39" name="object 12">
                <a:extLst>
                  <a:ext uri="{FF2B5EF4-FFF2-40B4-BE49-F238E27FC236}">
                    <a16:creationId xmlns:a16="http://schemas.microsoft.com/office/drawing/2014/main" id="{D17D8E83-9FAD-4528-BAF8-97BC0D05FA76}"/>
                  </a:ext>
                </a:extLst>
              </p:cNvPr>
              <p:cNvSpPr/>
              <p:nvPr/>
            </p:nvSpPr>
            <p:spPr>
              <a:xfrm>
                <a:off x="81011" y="1720854"/>
                <a:ext cx="1211413" cy="1713922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6385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6175"/>
                    </a:lnTo>
                    <a:lnTo>
                      <a:pt x="1997321" y="2826175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40" name="object 13">
                <a:extLst>
                  <a:ext uri="{FF2B5EF4-FFF2-40B4-BE49-F238E27FC236}">
                    <a16:creationId xmlns:a16="http://schemas.microsoft.com/office/drawing/2014/main" id="{584D255D-28B0-466F-9FDD-A5BF3B2C6C6C}"/>
                  </a:ext>
                </a:extLst>
              </p:cNvPr>
              <p:cNvSpPr/>
              <p:nvPr/>
            </p:nvSpPr>
            <p:spPr>
              <a:xfrm>
                <a:off x="81011" y="3433488"/>
                <a:ext cx="1211413" cy="1715078"/>
              </a:xfrm>
              <a:custGeom>
                <a:avLst/>
                <a:gdLst/>
                <a:ahLst/>
                <a:cxnLst/>
                <a:rect l="l" t="t" r="r" b="b"/>
                <a:pathLst>
                  <a:path w="1997709" h="2828290">
                    <a:moveTo>
                      <a:pt x="1997321" y="0"/>
                    </a:moveTo>
                    <a:lnTo>
                      <a:pt x="0" y="0"/>
                    </a:lnTo>
                    <a:lnTo>
                      <a:pt x="0" y="2828102"/>
                    </a:lnTo>
                    <a:lnTo>
                      <a:pt x="1997321" y="2828102"/>
                    </a:lnTo>
                    <a:lnTo>
                      <a:pt x="1997321" y="0"/>
                    </a:lnTo>
                    <a:close/>
                  </a:path>
                </a:pathLst>
              </a:custGeom>
              <a:solidFill>
                <a:srgbClr val="AAD7E0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</p:grpSp>
      <p:sp>
        <p:nvSpPr>
          <p:cNvPr id="19" name="object 19"/>
          <p:cNvSpPr txBox="1"/>
          <p:nvPr/>
        </p:nvSpPr>
        <p:spPr>
          <a:xfrm>
            <a:off x="1320114" y="5705121"/>
            <a:ext cx="2465819" cy="931495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lang="ru-RU" sz="2000" spc="-97" dirty="0">
                <a:solidFill>
                  <a:schemeClr val="bg1"/>
                </a:solidFill>
                <a:latin typeface="Gilroy-ExtraBold" panose="020B0604020202020204" charset="-52"/>
                <a:cs typeface="Microsoft Sans Serif"/>
              </a:rPr>
              <a:t>НАЦИОНАЛЬНАЯ ТЕХНОЛОГИЧЕСКАЯ ИНИЦИАТИВА</a:t>
            </a:r>
            <a:endParaRPr sz="2000" dirty="0">
              <a:solidFill>
                <a:schemeClr val="bg1"/>
              </a:solidFill>
              <a:latin typeface="Gilroy-ExtraBold" panose="020B0604020202020204" charset="-52"/>
              <a:cs typeface="Microsoft Sans Serif"/>
            </a:endParaRPr>
          </a:p>
        </p:txBody>
      </p:sp>
      <p:pic>
        <p:nvPicPr>
          <p:cNvPr id="49" name="Рисунок 4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330E3E0-02EF-436B-BE44-A67C80232B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543" y="5271329"/>
            <a:ext cx="1834897" cy="14555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69650"/>
              </a:prstClr>
            </a:outerShdw>
          </a:effectLst>
        </p:spPr>
      </p:pic>
      <p:sp>
        <p:nvSpPr>
          <p:cNvPr id="51" name="object 6">
            <a:extLst>
              <a:ext uri="{FF2B5EF4-FFF2-40B4-BE49-F238E27FC236}">
                <a16:creationId xmlns:a16="http://schemas.microsoft.com/office/drawing/2014/main" id="{64E0E948-3FCD-4B3B-A626-D0F5C0F08456}"/>
              </a:ext>
            </a:extLst>
          </p:cNvPr>
          <p:cNvSpPr/>
          <p:nvPr/>
        </p:nvSpPr>
        <p:spPr>
          <a:xfrm>
            <a:off x="-3167" y="5141494"/>
            <a:ext cx="1219516" cy="1716506"/>
          </a:xfrm>
          <a:custGeom>
            <a:avLst/>
            <a:gdLst/>
            <a:ahLst/>
            <a:cxnLst/>
            <a:rect l="l" t="t" r="r" b="b"/>
            <a:pathLst>
              <a:path w="1997709" h="2828290">
                <a:moveTo>
                  <a:pt x="1997321" y="0"/>
                </a:moveTo>
                <a:lnTo>
                  <a:pt x="0" y="0"/>
                </a:lnTo>
                <a:lnTo>
                  <a:pt x="0" y="2828102"/>
                </a:lnTo>
                <a:lnTo>
                  <a:pt x="1997321" y="2828102"/>
                </a:lnTo>
                <a:lnTo>
                  <a:pt x="1997321" y="0"/>
                </a:lnTo>
                <a:close/>
              </a:path>
            </a:pathLst>
          </a:custGeom>
          <a:solidFill>
            <a:srgbClr val="FD493C"/>
          </a:solidFill>
        </p:spPr>
        <p:txBody>
          <a:bodyPr wrap="square" lIns="0" tIns="0" rIns="0" bIns="0" rtlCol="0"/>
          <a:lstStyle/>
          <a:p>
            <a:endParaRPr sz="1092" dirty="0"/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9B099718-95F8-48EC-B6D9-901CAD40E7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10" y="409232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3" name="object 18" hidden="1">
            <a:extLst>
              <a:ext uri="{FF2B5EF4-FFF2-40B4-BE49-F238E27FC236}">
                <a16:creationId xmlns:a16="http://schemas.microsoft.com/office/drawing/2014/main" id="{1FE2821C-E326-4B0B-9904-92762EDBB72F}"/>
              </a:ext>
            </a:extLst>
          </p:cNvPr>
          <p:cNvSpPr txBox="1"/>
          <p:nvPr/>
        </p:nvSpPr>
        <p:spPr>
          <a:xfrm>
            <a:off x="1753748" y="391952"/>
            <a:ext cx="9583099" cy="93789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6600"/>
              </a:lnSpc>
              <a:spcBef>
                <a:spcPts val="58"/>
              </a:spcBef>
            </a:pPr>
            <a:r>
              <a:rPr lang="ru-RU" sz="60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Энергия города. Среда</a:t>
            </a:r>
            <a:endParaRPr sz="60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D5A306D8-4C99-4857-9802-68FBAE83A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6035" y="5335497"/>
            <a:ext cx="2296171" cy="1623291"/>
          </a:xfrm>
          <a:prstGeom prst="rect">
            <a:avLst/>
          </a:prstGeom>
        </p:spPr>
      </p:pic>
      <p:sp>
        <p:nvSpPr>
          <p:cNvPr id="56" name="object 19">
            <a:extLst>
              <a:ext uri="{FF2B5EF4-FFF2-40B4-BE49-F238E27FC236}">
                <a16:creationId xmlns:a16="http://schemas.microsoft.com/office/drawing/2014/main" id="{8D8F2EF6-1C19-4208-BC78-B1271903882B}"/>
              </a:ext>
            </a:extLst>
          </p:cNvPr>
          <p:cNvSpPr txBox="1"/>
          <p:nvPr/>
        </p:nvSpPr>
        <p:spPr>
          <a:xfrm>
            <a:off x="8485845" y="5335497"/>
            <a:ext cx="2465819" cy="285164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 algn="ctr">
              <a:spcBef>
                <a:spcPts val="64"/>
              </a:spcBef>
            </a:pPr>
            <a:r>
              <a:rPr lang="ru-RU" spc="-97" dirty="0">
                <a:solidFill>
                  <a:srgbClr val="8F00FF"/>
                </a:solidFill>
                <a:latin typeface="Gilroy-ExtraBold" panose="020B0604020202020204" charset="-52"/>
                <a:cs typeface="Microsoft Sans Serif"/>
              </a:rPr>
              <a:t>АКСЕЛЕРАТОР ГУУ</a:t>
            </a:r>
            <a:endParaRPr dirty="0">
              <a:solidFill>
                <a:srgbClr val="8F00FF"/>
              </a:solidFill>
              <a:latin typeface="Gilroy-ExtraBold" panose="020B0604020202020204" charset="-52"/>
              <a:cs typeface="Microsoft Sans Serif"/>
            </a:endParaRPr>
          </a:p>
        </p:txBody>
      </p:sp>
      <p:sp>
        <p:nvSpPr>
          <p:cNvPr id="57" name="object 15">
            <a:extLst>
              <a:ext uri="{FF2B5EF4-FFF2-40B4-BE49-F238E27FC236}">
                <a16:creationId xmlns:a16="http://schemas.microsoft.com/office/drawing/2014/main" id="{1C7AF060-111F-4488-B0FE-95018651C281}"/>
              </a:ext>
            </a:extLst>
          </p:cNvPr>
          <p:cNvSpPr/>
          <p:nvPr/>
        </p:nvSpPr>
        <p:spPr>
          <a:xfrm>
            <a:off x="9753980" y="1717220"/>
            <a:ext cx="1218740" cy="1715350"/>
          </a:xfrm>
          <a:custGeom>
            <a:avLst/>
            <a:gdLst/>
            <a:ahLst/>
            <a:cxnLst/>
            <a:rect l="l" t="t" r="r" b="b"/>
            <a:pathLst>
              <a:path w="1996440" h="2826385">
                <a:moveTo>
                  <a:pt x="1996012" y="0"/>
                </a:moveTo>
                <a:lnTo>
                  <a:pt x="0" y="0"/>
                </a:lnTo>
                <a:lnTo>
                  <a:pt x="0" y="2826175"/>
                </a:lnTo>
                <a:lnTo>
                  <a:pt x="1996012" y="2826175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8" name="object 16">
            <a:extLst>
              <a:ext uri="{FF2B5EF4-FFF2-40B4-BE49-F238E27FC236}">
                <a16:creationId xmlns:a16="http://schemas.microsoft.com/office/drawing/2014/main" id="{88971B2B-3F63-4091-B07F-A31721234A5F}"/>
              </a:ext>
            </a:extLst>
          </p:cNvPr>
          <p:cNvSpPr/>
          <p:nvPr/>
        </p:nvSpPr>
        <p:spPr>
          <a:xfrm>
            <a:off x="9753980" y="3415232"/>
            <a:ext cx="1218740" cy="1716506"/>
          </a:xfrm>
          <a:custGeom>
            <a:avLst/>
            <a:gdLst/>
            <a:ahLst/>
            <a:cxnLst/>
            <a:rect l="l" t="t" r="r" b="b"/>
            <a:pathLst>
              <a:path w="1996440" h="2828290">
                <a:moveTo>
                  <a:pt x="1996012" y="0"/>
                </a:moveTo>
                <a:lnTo>
                  <a:pt x="0" y="0"/>
                </a:lnTo>
                <a:lnTo>
                  <a:pt x="0" y="2828102"/>
                </a:lnTo>
                <a:lnTo>
                  <a:pt x="1996012" y="2828102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9" name="object 15">
            <a:extLst>
              <a:ext uri="{FF2B5EF4-FFF2-40B4-BE49-F238E27FC236}">
                <a16:creationId xmlns:a16="http://schemas.microsoft.com/office/drawing/2014/main" id="{112FDB4E-591E-4A01-8FAA-92204B775E04}"/>
              </a:ext>
            </a:extLst>
          </p:cNvPr>
          <p:cNvSpPr/>
          <p:nvPr/>
        </p:nvSpPr>
        <p:spPr>
          <a:xfrm>
            <a:off x="8535055" y="1717220"/>
            <a:ext cx="1218740" cy="1715350"/>
          </a:xfrm>
          <a:custGeom>
            <a:avLst/>
            <a:gdLst/>
            <a:ahLst/>
            <a:cxnLst/>
            <a:rect l="l" t="t" r="r" b="b"/>
            <a:pathLst>
              <a:path w="1996440" h="2826385">
                <a:moveTo>
                  <a:pt x="1996012" y="0"/>
                </a:moveTo>
                <a:lnTo>
                  <a:pt x="0" y="0"/>
                </a:lnTo>
                <a:lnTo>
                  <a:pt x="0" y="2826175"/>
                </a:lnTo>
                <a:lnTo>
                  <a:pt x="1996012" y="2826175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0" name="object 16">
            <a:extLst>
              <a:ext uri="{FF2B5EF4-FFF2-40B4-BE49-F238E27FC236}">
                <a16:creationId xmlns:a16="http://schemas.microsoft.com/office/drawing/2014/main" id="{21D91009-A2E1-4E0F-8688-0C7595F5F806}"/>
              </a:ext>
            </a:extLst>
          </p:cNvPr>
          <p:cNvSpPr/>
          <p:nvPr/>
        </p:nvSpPr>
        <p:spPr>
          <a:xfrm>
            <a:off x="8535055" y="3415232"/>
            <a:ext cx="1218740" cy="1716506"/>
          </a:xfrm>
          <a:custGeom>
            <a:avLst/>
            <a:gdLst/>
            <a:ahLst/>
            <a:cxnLst/>
            <a:rect l="l" t="t" r="r" b="b"/>
            <a:pathLst>
              <a:path w="1996440" h="2828290">
                <a:moveTo>
                  <a:pt x="1996012" y="0"/>
                </a:moveTo>
                <a:lnTo>
                  <a:pt x="0" y="0"/>
                </a:lnTo>
                <a:lnTo>
                  <a:pt x="0" y="2828102"/>
                </a:lnTo>
                <a:lnTo>
                  <a:pt x="1996012" y="2828102"/>
                </a:lnTo>
                <a:lnTo>
                  <a:pt x="199601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1" name="object 19">
            <a:extLst>
              <a:ext uri="{FF2B5EF4-FFF2-40B4-BE49-F238E27FC236}">
                <a16:creationId xmlns:a16="http://schemas.microsoft.com/office/drawing/2014/main" id="{A0F762D0-B31B-45B9-82A7-241BCCFE902C}"/>
              </a:ext>
            </a:extLst>
          </p:cNvPr>
          <p:cNvSpPr txBox="1"/>
          <p:nvPr/>
        </p:nvSpPr>
        <p:spPr>
          <a:xfrm>
            <a:off x="1320114" y="5111477"/>
            <a:ext cx="1548370" cy="685273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lang="ru-RU" sz="4400" b="1" spc="-97" dirty="0">
                <a:solidFill>
                  <a:schemeClr val="bg1"/>
                </a:solidFill>
                <a:latin typeface="Gilroy-ExtraBold" panose="020B0604020202020204" charset="-52"/>
                <a:cs typeface="Microsoft Sans Serif"/>
              </a:rPr>
              <a:t>20.35</a:t>
            </a:r>
            <a:endParaRPr sz="4400" b="1" dirty="0">
              <a:solidFill>
                <a:schemeClr val="bg1"/>
              </a:solidFill>
              <a:latin typeface="Gilroy-ExtraBold" panose="020B0604020202020204" charset="-52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68139" y="2855623"/>
            <a:ext cx="8705704" cy="1925861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 algn="ctr">
              <a:lnSpc>
                <a:spcPct val="106600"/>
              </a:lnSpc>
              <a:spcBef>
                <a:spcPts val="58"/>
              </a:spcBef>
            </a:pPr>
            <a:r>
              <a:rPr lang="ru-RU" sz="6000" dirty="0">
                <a:solidFill>
                  <a:srgbClr val="8F00FF"/>
                </a:solidFill>
                <a:latin typeface="Gilroy-ExtraBold" panose="020B0604020202020204" charset="-52"/>
                <a:cs typeface="Trebuchet MS"/>
              </a:rPr>
              <a:t>УМНЫЙ ХОЛОДИЛЬНИК 2024</a:t>
            </a:r>
            <a:endParaRPr sz="6000" dirty="0">
              <a:solidFill>
                <a:srgbClr val="8F00FF"/>
              </a:solidFill>
              <a:latin typeface="Gilroy-ExtraBold" panose="020B0604020202020204" charset="-52"/>
              <a:cs typeface="Trebuchet MS"/>
            </a:endParaRPr>
          </a:p>
        </p:txBody>
      </p:sp>
      <p:sp>
        <p:nvSpPr>
          <p:cNvPr id="37" name="Заголовок">
            <a:extLst>
              <a:ext uri="{FF2B5EF4-FFF2-40B4-BE49-F238E27FC236}">
                <a16:creationId xmlns:a16="http://schemas.microsoft.com/office/drawing/2014/main" id="{73BFA161-A072-4250-916F-1F7F0EC05211}"/>
              </a:ext>
            </a:extLst>
          </p:cNvPr>
          <p:cNvSpPr txBox="1"/>
          <p:nvPr/>
        </p:nvSpPr>
        <p:spPr>
          <a:xfrm>
            <a:off x="1479019" y="461163"/>
            <a:ext cx="10635428" cy="713424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>
              <a:lnSpc>
                <a:spcPct val="85000"/>
              </a:lnSpc>
            </a:pPr>
            <a:r>
              <a:rPr lang="ru-RU" sz="54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</a:t>
            </a:r>
            <a:r>
              <a:rPr lang="ru-RU" sz="20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       </a:t>
            </a:r>
            <a:r>
              <a:rPr lang="ru-RU" sz="54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2.0</a:t>
            </a:r>
            <a:endParaRPr sz="54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0556CE4B-C22E-4C53-9BD2-26248E40C4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62949" y="5599072"/>
            <a:ext cx="891221" cy="891221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5CE2D36F-C13A-4C2F-B8C5-253F8549132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8446" y="5620661"/>
            <a:ext cx="802393" cy="802393"/>
          </a:xfrm>
          <a:prstGeom prst="rect">
            <a:avLst/>
          </a:prstGeom>
          <a:noFill/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C63D2F2-E78A-4BDE-84CE-A3CA09D8E0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6106" y="2123426"/>
            <a:ext cx="854404" cy="854404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E540AFC7-F7EA-465A-B84E-ABA3B3530ED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330" y="3796368"/>
            <a:ext cx="910180" cy="910180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AF222AC4-DFD1-4963-A02F-93E5A67B9CC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16747" y="5410770"/>
            <a:ext cx="1022984" cy="1022984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768C6F89-566F-4909-8232-67473668FD7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51278" y="3833946"/>
            <a:ext cx="862365" cy="862365"/>
          </a:xfrm>
          <a:prstGeom prst="rect">
            <a:avLst/>
          </a:prstGeom>
        </p:spPr>
      </p:pic>
      <p:pic>
        <p:nvPicPr>
          <p:cNvPr id="63" name="Рисунок 62" hidden="1">
            <a:extLst>
              <a:ext uri="{FF2B5EF4-FFF2-40B4-BE49-F238E27FC236}">
                <a16:creationId xmlns:a16="http://schemas.microsoft.com/office/drawing/2014/main" id="{751E5569-A06D-401C-8861-46409F334459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67661" y="5507909"/>
            <a:ext cx="982384" cy="982384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CD788FDA-17E0-46AF-8E88-7205C22DEF6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51278" y="2175357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506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15"/>
          <p:cNvSpPr/>
          <p:nvPr/>
        </p:nvSpPr>
        <p:spPr>
          <a:xfrm>
            <a:off x="10972484" y="5141493"/>
            <a:ext cx="1219516" cy="1716506"/>
          </a:xfrm>
          <a:custGeom>
            <a:avLst/>
            <a:gdLst/>
            <a:ahLst/>
            <a:cxnLst/>
            <a:rect l="l" t="t" r="r" b="b"/>
            <a:pathLst>
              <a:path w="1997709" h="2828290" extrusionOk="0">
                <a:moveTo>
                  <a:pt x="1997321" y="0"/>
                </a:moveTo>
                <a:lnTo>
                  <a:pt x="0" y="0"/>
                </a:lnTo>
                <a:lnTo>
                  <a:pt x="0" y="2828102"/>
                </a:lnTo>
                <a:lnTo>
                  <a:pt x="1997321" y="2828102"/>
                </a:lnTo>
                <a:lnTo>
                  <a:pt x="1997321" y="0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</a:pPr>
            <a:endParaRPr sz="109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2" name="Google Shape;1042;p15"/>
          <p:cNvSpPr/>
          <p:nvPr/>
        </p:nvSpPr>
        <p:spPr>
          <a:xfrm>
            <a:off x="9753028" y="5141493"/>
            <a:ext cx="1218740" cy="1716507"/>
          </a:xfrm>
          <a:custGeom>
            <a:avLst/>
            <a:gdLst/>
            <a:ahLst/>
            <a:cxnLst/>
            <a:rect l="l" t="t" r="r" b="b"/>
            <a:pathLst>
              <a:path w="1996440" h="2828290" extrusionOk="0">
                <a:moveTo>
                  <a:pt x="1996012" y="0"/>
                </a:moveTo>
                <a:lnTo>
                  <a:pt x="0" y="0"/>
                </a:lnTo>
                <a:lnTo>
                  <a:pt x="0" y="2828102"/>
                </a:lnTo>
                <a:lnTo>
                  <a:pt x="1996012" y="2828102"/>
                </a:lnTo>
                <a:lnTo>
                  <a:pt x="1996012" y="0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</a:pPr>
            <a:endParaRPr sz="109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3" name="Google Shape;1043;p15"/>
          <p:cNvSpPr/>
          <p:nvPr/>
        </p:nvSpPr>
        <p:spPr>
          <a:xfrm>
            <a:off x="8533748" y="5140619"/>
            <a:ext cx="1218740" cy="1715350"/>
          </a:xfrm>
          <a:custGeom>
            <a:avLst/>
            <a:gdLst/>
            <a:ahLst/>
            <a:cxnLst/>
            <a:rect l="l" t="t" r="r" b="b"/>
            <a:pathLst>
              <a:path w="1996440" h="2826385" extrusionOk="0">
                <a:moveTo>
                  <a:pt x="1996012" y="0"/>
                </a:moveTo>
                <a:lnTo>
                  <a:pt x="0" y="0"/>
                </a:lnTo>
                <a:lnTo>
                  <a:pt x="0" y="2826175"/>
                </a:lnTo>
                <a:lnTo>
                  <a:pt x="1996012" y="2826175"/>
                </a:lnTo>
                <a:lnTo>
                  <a:pt x="1996012" y="0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</a:pPr>
            <a:endParaRPr sz="109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4" name="Google Shape;1044;p15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 extrusionOk="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</a:pPr>
            <a:endParaRPr sz="109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45" name="Google Shape;1045;p15"/>
          <p:cNvGrpSpPr/>
          <p:nvPr/>
        </p:nvGrpSpPr>
        <p:grpSpPr>
          <a:xfrm>
            <a:off x="11445" y="6591481"/>
            <a:ext cx="12189611" cy="282256"/>
            <a:chOff x="428" y="6575439"/>
            <a:chExt cx="12189611" cy="282256"/>
          </a:xfrm>
        </p:grpSpPr>
        <p:grpSp>
          <p:nvGrpSpPr>
            <p:cNvPr id="1046" name="Google Shape;1046;p15"/>
            <p:cNvGrpSpPr/>
            <p:nvPr/>
          </p:nvGrpSpPr>
          <p:grpSpPr>
            <a:xfrm>
              <a:off x="6093575" y="6575439"/>
              <a:ext cx="2438734" cy="282252"/>
              <a:chOff x="10048050" y="10843386"/>
              <a:chExt cx="4021654" cy="465455"/>
            </a:xfrm>
          </p:grpSpPr>
          <p:sp>
            <p:nvSpPr>
              <p:cNvPr id="1047" name="Google Shape;1047;p15"/>
              <p:cNvSpPr/>
              <p:nvPr/>
            </p:nvSpPr>
            <p:spPr>
              <a:xfrm>
                <a:off x="10048050" y="10843386"/>
                <a:ext cx="2011045" cy="465455"/>
              </a:xfrm>
              <a:custGeom>
                <a:avLst/>
                <a:gdLst/>
                <a:ahLst/>
                <a:cxnLst/>
                <a:rect l="l" t="t" r="r" b="b"/>
                <a:pathLst>
                  <a:path w="2011045" h="465454" extrusionOk="0">
                    <a:moveTo>
                      <a:pt x="2010619" y="0"/>
                    </a:moveTo>
                    <a:lnTo>
                      <a:pt x="0" y="0"/>
                    </a:lnTo>
                    <a:lnTo>
                      <a:pt x="0" y="465169"/>
                    </a:lnTo>
                    <a:lnTo>
                      <a:pt x="2010619" y="465169"/>
                    </a:lnTo>
                    <a:lnTo>
                      <a:pt x="2010619" y="0"/>
                    </a:lnTo>
                    <a:close/>
                  </a:path>
                </a:pathLst>
              </a:custGeom>
              <a:solidFill>
                <a:srgbClr val="AAD7E0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92"/>
                  <a:buFont typeface="Arial"/>
                  <a:buNone/>
                </a:pPr>
                <a:endParaRPr sz="1092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8" name="Google Shape;1048;p15"/>
              <p:cNvSpPr/>
              <p:nvPr/>
            </p:nvSpPr>
            <p:spPr>
              <a:xfrm>
                <a:off x="12058659" y="10843386"/>
                <a:ext cx="2011045" cy="465455"/>
              </a:xfrm>
              <a:custGeom>
                <a:avLst/>
                <a:gdLst/>
                <a:ahLst/>
                <a:cxnLst/>
                <a:rect l="l" t="t" r="r" b="b"/>
                <a:pathLst>
                  <a:path w="2011044" h="465454" extrusionOk="0">
                    <a:moveTo>
                      <a:pt x="2010629" y="0"/>
                    </a:moveTo>
                    <a:lnTo>
                      <a:pt x="0" y="0"/>
                    </a:lnTo>
                    <a:lnTo>
                      <a:pt x="0" y="465169"/>
                    </a:lnTo>
                    <a:lnTo>
                      <a:pt x="2010629" y="465169"/>
                    </a:lnTo>
                    <a:lnTo>
                      <a:pt x="2010629" y="0"/>
                    </a:lnTo>
                    <a:close/>
                  </a:path>
                </a:pathLst>
              </a:custGeom>
              <a:solidFill>
                <a:srgbClr val="F4A1B3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92"/>
                  <a:buFont typeface="Arial"/>
                  <a:buNone/>
                </a:pPr>
                <a:endParaRPr sz="1092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49" name="Google Shape;1049;p15"/>
            <p:cNvGrpSpPr/>
            <p:nvPr/>
          </p:nvGrpSpPr>
          <p:grpSpPr>
            <a:xfrm>
              <a:off x="9751299" y="6575439"/>
              <a:ext cx="2438740" cy="282252"/>
              <a:chOff x="16079908" y="10843386"/>
              <a:chExt cx="4021664" cy="465455"/>
            </a:xfrm>
          </p:grpSpPr>
          <p:sp>
            <p:nvSpPr>
              <p:cNvPr id="1050" name="Google Shape;1050;p15"/>
              <p:cNvSpPr/>
              <p:nvPr/>
            </p:nvSpPr>
            <p:spPr>
              <a:xfrm>
                <a:off x="16079908" y="10843386"/>
                <a:ext cx="2011045" cy="465455"/>
              </a:xfrm>
              <a:custGeom>
                <a:avLst/>
                <a:gdLst/>
                <a:ahLst/>
                <a:cxnLst/>
                <a:rect l="l" t="t" r="r" b="b"/>
                <a:pathLst>
                  <a:path w="2011044" h="465454" extrusionOk="0">
                    <a:moveTo>
                      <a:pt x="2010619" y="0"/>
                    </a:moveTo>
                    <a:lnTo>
                      <a:pt x="0" y="0"/>
                    </a:lnTo>
                    <a:lnTo>
                      <a:pt x="0" y="465169"/>
                    </a:lnTo>
                    <a:lnTo>
                      <a:pt x="2010619" y="465169"/>
                    </a:lnTo>
                    <a:lnTo>
                      <a:pt x="2010619" y="0"/>
                    </a:lnTo>
                    <a:close/>
                  </a:path>
                </a:pathLst>
              </a:custGeom>
              <a:solidFill>
                <a:srgbClr val="B5D8E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92"/>
                  <a:buFont typeface="Arial"/>
                  <a:buNone/>
                </a:pPr>
                <a:endParaRPr sz="1092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1" name="Google Shape;1051;p15"/>
              <p:cNvSpPr/>
              <p:nvPr/>
            </p:nvSpPr>
            <p:spPr>
              <a:xfrm>
                <a:off x="18090527" y="10843386"/>
                <a:ext cx="2011045" cy="465455"/>
              </a:xfrm>
              <a:custGeom>
                <a:avLst/>
                <a:gdLst/>
                <a:ahLst/>
                <a:cxnLst/>
                <a:rect l="l" t="t" r="r" b="b"/>
                <a:pathLst>
                  <a:path w="2011044" h="465454" extrusionOk="0">
                    <a:moveTo>
                      <a:pt x="2010619" y="0"/>
                    </a:moveTo>
                    <a:lnTo>
                      <a:pt x="0" y="0"/>
                    </a:lnTo>
                    <a:lnTo>
                      <a:pt x="0" y="465169"/>
                    </a:lnTo>
                    <a:lnTo>
                      <a:pt x="2010619" y="465169"/>
                    </a:lnTo>
                    <a:lnTo>
                      <a:pt x="2010619" y="0"/>
                    </a:lnTo>
                    <a:close/>
                  </a:path>
                </a:pathLst>
              </a:custGeom>
              <a:solidFill>
                <a:srgbClr val="FCAF17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92"/>
                  <a:buFont typeface="Arial"/>
                  <a:buNone/>
                </a:pPr>
                <a:endParaRPr sz="1092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52" name="Google Shape;1052;p15"/>
            <p:cNvGrpSpPr/>
            <p:nvPr/>
          </p:nvGrpSpPr>
          <p:grpSpPr>
            <a:xfrm>
              <a:off x="428" y="6575439"/>
              <a:ext cx="6094802" cy="282256"/>
              <a:chOff x="0" y="10843386"/>
              <a:chExt cx="10050780" cy="465462"/>
            </a:xfrm>
          </p:grpSpPr>
          <p:sp>
            <p:nvSpPr>
              <p:cNvPr id="1053" name="Google Shape;1053;p15"/>
              <p:cNvSpPr/>
              <p:nvPr/>
            </p:nvSpPr>
            <p:spPr>
              <a:xfrm>
                <a:off x="6031031" y="10843386"/>
                <a:ext cx="2011045" cy="465455"/>
              </a:xfrm>
              <a:custGeom>
                <a:avLst/>
                <a:gdLst/>
                <a:ahLst/>
                <a:cxnLst/>
                <a:rect l="l" t="t" r="r" b="b"/>
                <a:pathLst>
                  <a:path w="2011045" h="465454" extrusionOk="0">
                    <a:moveTo>
                      <a:pt x="2010629" y="0"/>
                    </a:moveTo>
                    <a:lnTo>
                      <a:pt x="0" y="0"/>
                    </a:lnTo>
                    <a:lnTo>
                      <a:pt x="0" y="465169"/>
                    </a:lnTo>
                    <a:lnTo>
                      <a:pt x="2010629" y="465169"/>
                    </a:lnTo>
                    <a:lnTo>
                      <a:pt x="2010629" y="0"/>
                    </a:lnTo>
                    <a:close/>
                  </a:path>
                </a:pathLst>
              </a:custGeom>
              <a:solidFill>
                <a:srgbClr val="FCAF17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92"/>
                  <a:buFont typeface="Arial"/>
                  <a:buNone/>
                </a:pPr>
                <a:endParaRPr sz="1092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4" name="Google Shape;1054;p15"/>
              <p:cNvSpPr/>
              <p:nvPr/>
            </p:nvSpPr>
            <p:spPr>
              <a:xfrm>
                <a:off x="4018307" y="10843386"/>
                <a:ext cx="2013585" cy="465455"/>
              </a:xfrm>
              <a:custGeom>
                <a:avLst/>
                <a:gdLst/>
                <a:ahLst/>
                <a:cxnLst/>
                <a:rect l="l" t="t" r="r" b="b"/>
                <a:pathLst>
                  <a:path w="2013585" h="465454" extrusionOk="0">
                    <a:moveTo>
                      <a:pt x="2013111" y="0"/>
                    </a:moveTo>
                    <a:lnTo>
                      <a:pt x="0" y="0"/>
                    </a:lnTo>
                    <a:lnTo>
                      <a:pt x="0" y="465169"/>
                    </a:lnTo>
                    <a:lnTo>
                      <a:pt x="2013111" y="465169"/>
                    </a:lnTo>
                    <a:lnTo>
                      <a:pt x="2013111" y="0"/>
                    </a:lnTo>
                    <a:close/>
                  </a:path>
                </a:pathLst>
              </a:custGeom>
              <a:solidFill>
                <a:srgbClr val="FBB3C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92"/>
                  <a:buFont typeface="Arial"/>
                  <a:buNone/>
                </a:pPr>
                <a:endParaRPr sz="1092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5" name="Google Shape;1055;p15"/>
              <p:cNvSpPr/>
              <p:nvPr/>
            </p:nvSpPr>
            <p:spPr>
              <a:xfrm>
                <a:off x="2007687" y="10843386"/>
                <a:ext cx="2011045" cy="465455"/>
              </a:xfrm>
              <a:custGeom>
                <a:avLst/>
                <a:gdLst/>
                <a:ahLst/>
                <a:cxnLst/>
                <a:rect l="l" t="t" r="r" b="b"/>
                <a:pathLst>
                  <a:path w="2011045" h="465454" extrusionOk="0">
                    <a:moveTo>
                      <a:pt x="2010619" y="0"/>
                    </a:moveTo>
                    <a:lnTo>
                      <a:pt x="0" y="0"/>
                    </a:lnTo>
                    <a:lnTo>
                      <a:pt x="0" y="465169"/>
                    </a:lnTo>
                    <a:lnTo>
                      <a:pt x="2010619" y="465169"/>
                    </a:lnTo>
                    <a:lnTo>
                      <a:pt x="2010619" y="0"/>
                    </a:lnTo>
                    <a:close/>
                  </a:path>
                </a:pathLst>
              </a:custGeom>
              <a:solidFill>
                <a:srgbClr val="8F00FF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92"/>
                  <a:buFont typeface="Arial"/>
                  <a:buNone/>
                </a:pPr>
                <a:endParaRPr sz="1092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6" name="Google Shape;1056;p15"/>
              <p:cNvSpPr/>
              <p:nvPr/>
            </p:nvSpPr>
            <p:spPr>
              <a:xfrm>
                <a:off x="0" y="10843393"/>
                <a:ext cx="10050780" cy="465455"/>
              </a:xfrm>
              <a:custGeom>
                <a:avLst/>
                <a:gdLst/>
                <a:ahLst/>
                <a:cxnLst/>
                <a:rect l="l" t="t" r="r" b="b"/>
                <a:pathLst>
                  <a:path w="10050780" h="465454" extrusionOk="0">
                    <a:moveTo>
                      <a:pt x="2007679" y="12"/>
                    </a:moveTo>
                    <a:lnTo>
                      <a:pt x="0" y="12"/>
                    </a:lnTo>
                    <a:lnTo>
                      <a:pt x="0" y="465162"/>
                    </a:lnTo>
                    <a:lnTo>
                      <a:pt x="2007679" y="465162"/>
                    </a:lnTo>
                    <a:lnTo>
                      <a:pt x="2007679" y="12"/>
                    </a:lnTo>
                    <a:close/>
                  </a:path>
                  <a:path w="10050780" h="465454" extrusionOk="0">
                    <a:moveTo>
                      <a:pt x="10050170" y="0"/>
                    </a:moveTo>
                    <a:lnTo>
                      <a:pt x="8039544" y="0"/>
                    </a:lnTo>
                    <a:lnTo>
                      <a:pt x="8039544" y="465162"/>
                    </a:lnTo>
                    <a:lnTo>
                      <a:pt x="10050170" y="465162"/>
                    </a:lnTo>
                    <a:lnTo>
                      <a:pt x="10050170" y="0"/>
                    </a:lnTo>
                    <a:close/>
                  </a:path>
                </a:pathLst>
              </a:custGeom>
              <a:solidFill>
                <a:srgbClr val="FD493D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92"/>
                  <a:buFont typeface="Arial"/>
                  <a:buNone/>
                </a:pPr>
                <a:endParaRPr sz="1092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57" name="Google Shape;1057;p15"/>
            <p:cNvSpPr/>
            <p:nvPr/>
          </p:nvSpPr>
          <p:spPr>
            <a:xfrm>
              <a:off x="8532064" y="6575439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 extrusionOk="0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92"/>
                <a:buFont typeface="Arial"/>
                <a:buNone/>
              </a:pPr>
              <a:endParaRPr sz="109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58" name="Google Shape;1058;p15"/>
          <p:cNvSpPr txBox="1"/>
          <p:nvPr/>
        </p:nvSpPr>
        <p:spPr>
          <a:xfrm>
            <a:off x="806211" y="913484"/>
            <a:ext cx="8163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37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</a:t>
            </a:r>
            <a:r>
              <a:rPr lang="ru-RU" sz="3200" b="1">
                <a:solidFill>
                  <a:srgbClr val="8F00FF"/>
                </a:solidFill>
              </a:rPr>
              <a:t>оманда проекта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9" name="Google Shape;1059;p15"/>
          <p:cNvSpPr txBox="1">
            <a:spLocks noGrp="1"/>
          </p:cNvSpPr>
          <p:nvPr>
            <p:ph type="title"/>
          </p:nvPr>
        </p:nvSpPr>
        <p:spPr>
          <a:xfrm>
            <a:off x="521417" y="271970"/>
            <a:ext cx="7761346" cy="224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850" rIns="0" bIns="0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78"/>
              <a:buFont typeface="Arial"/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СИСТЕМА 3D БРОНИРОВАНИЯ НОМЕРОВ ОТЕЛЯ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0" name="Google Shape;1060;p15"/>
          <p:cNvSpPr/>
          <p:nvPr/>
        </p:nvSpPr>
        <p:spPr>
          <a:xfrm>
            <a:off x="10972484" y="-1793"/>
            <a:ext cx="1219516" cy="1714194"/>
          </a:xfrm>
          <a:custGeom>
            <a:avLst/>
            <a:gdLst/>
            <a:ahLst/>
            <a:cxnLst/>
            <a:rect l="l" t="t" r="r" b="b"/>
            <a:pathLst>
              <a:path w="1997709" h="2824480" extrusionOk="0">
                <a:moveTo>
                  <a:pt x="1997321" y="0"/>
                </a:moveTo>
                <a:lnTo>
                  <a:pt x="0" y="0"/>
                </a:lnTo>
                <a:lnTo>
                  <a:pt x="0" y="2824165"/>
                </a:lnTo>
                <a:lnTo>
                  <a:pt x="1997321" y="2824165"/>
                </a:lnTo>
                <a:lnTo>
                  <a:pt x="1997321" y="0"/>
                </a:lnTo>
                <a:close/>
              </a:path>
            </a:pathLst>
          </a:custGeom>
          <a:solidFill>
            <a:srgbClr val="FD493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</a:pPr>
            <a:endParaRPr sz="109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1" name="Google Shape;1061;p15"/>
          <p:cNvSpPr/>
          <p:nvPr/>
        </p:nvSpPr>
        <p:spPr>
          <a:xfrm>
            <a:off x="10972484" y="1712216"/>
            <a:ext cx="1219516" cy="1715350"/>
          </a:xfrm>
          <a:custGeom>
            <a:avLst/>
            <a:gdLst/>
            <a:ahLst/>
            <a:cxnLst/>
            <a:rect l="l" t="t" r="r" b="b"/>
            <a:pathLst>
              <a:path w="1997709" h="2826385" extrusionOk="0">
                <a:moveTo>
                  <a:pt x="1997321" y="0"/>
                </a:moveTo>
                <a:lnTo>
                  <a:pt x="0" y="0"/>
                </a:lnTo>
                <a:lnTo>
                  <a:pt x="0" y="2826175"/>
                </a:lnTo>
                <a:lnTo>
                  <a:pt x="1997321" y="2826175"/>
                </a:lnTo>
                <a:lnTo>
                  <a:pt x="1997321" y="0"/>
                </a:lnTo>
                <a:close/>
              </a:path>
            </a:pathLst>
          </a:custGeom>
          <a:solidFill>
            <a:srgbClr val="FCAF1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</a:pPr>
            <a:endParaRPr sz="109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2" name="Google Shape;1062;p15"/>
          <p:cNvSpPr/>
          <p:nvPr/>
        </p:nvSpPr>
        <p:spPr>
          <a:xfrm>
            <a:off x="10972484" y="3426276"/>
            <a:ext cx="1219516" cy="1716506"/>
          </a:xfrm>
          <a:custGeom>
            <a:avLst/>
            <a:gdLst/>
            <a:ahLst/>
            <a:cxnLst/>
            <a:rect l="l" t="t" r="r" b="b"/>
            <a:pathLst>
              <a:path w="1997709" h="2828290" extrusionOk="0">
                <a:moveTo>
                  <a:pt x="1997321" y="0"/>
                </a:moveTo>
                <a:lnTo>
                  <a:pt x="0" y="0"/>
                </a:lnTo>
                <a:lnTo>
                  <a:pt x="0" y="2828102"/>
                </a:lnTo>
                <a:lnTo>
                  <a:pt x="1997321" y="2828102"/>
                </a:lnTo>
                <a:lnTo>
                  <a:pt x="1997321" y="0"/>
                </a:lnTo>
                <a:close/>
              </a:path>
            </a:pathLst>
          </a:custGeom>
          <a:solidFill>
            <a:srgbClr val="FD493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</a:pPr>
            <a:endParaRPr sz="109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3" name="Google Shape;1063;p15"/>
          <p:cNvSpPr/>
          <p:nvPr/>
        </p:nvSpPr>
        <p:spPr>
          <a:xfrm>
            <a:off x="8533748" y="-1793"/>
            <a:ext cx="1219516" cy="1714194"/>
          </a:xfrm>
          <a:custGeom>
            <a:avLst/>
            <a:gdLst/>
            <a:ahLst/>
            <a:cxnLst/>
            <a:rect l="l" t="t" r="r" b="b"/>
            <a:pathLst>
              <a:path w="1997709" h="2824480" extrusionOk="0">
                <a:moveTo>
                  <a:pt x="1997321" y="0"/>
                </a:moveTo>
                <a:lnTo>
                  <a:pt x="0" y="0"/>
                </a:lnTo>
                <a:lnTo>
                  <a:pt x="0" y="2824165"/>
                </a:lnTo>
                <a:lnTo>
                  <a:pt x="1997321" y="2824165"/>
                </a:lnTo>
                <a:lnTo>
                  <a:pt x="1997321" y="0"/>
                </a:lnTo>
                <a:close/>
              </a:path>
            </a:pathLst>
          </a:custGeom>
          <a:solidFill>
            <a:srgbClr val="AAD7E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</a:pPr>
            <a:endParaRPr sz="109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4" name="Google Shape;1064;p15"/>
          <p:cNvSpPr/>
          <p:nvPr/>
        </p:nvSpPr>
        <p:spPr>
          <a:xfrm>
            <a:off x="8533748" y="1712216"/>
            <a:ext cx="1219516" cy="1715350"/>
          </a:xfrm>
          <a:custGeom>
            <a:avLst/>
            <a:gdLst/>
            <a:ahLst/>
            <a:cxnLst/>
            <a:rect l="l" t="t" r="r" b="b"/>
            <a:pathLst>
              <a:path w="1997709" h="2826385" extrusionOk="0">
                <a:moveTo>
                  <a:pt x="1997321" y="0"/>
                </a:moveTo>
                <a:lnTo>
                  <a:pt x="0" y="0"/>
                </a:lnTo>
                <a:lnTo>
                  <a:pt x="0" y="2826175"/>
                </a:lnTo>
                <a:lnTo>
                  <a:pt x="1997321" y="2826175"/>
                </a:lnTo>
                <a:lnTo>
                  <a:pt x="1997321" y="0"/>
                </a:lnTo>
                <a:close/>
              </a:path>
            </a:pathLst>
          </a:custGeom>
          <a:solidFill>
            <a:srgbClr val="FD493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</a:pPr>
            <a:endParaRPr sz="109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5" name="Google Shape;1065;p15"/>
          <p:cNvSpPr/>
          <p:nvPr/>
        </p:nvSpPr>
        <p:spPr>
          <a:xfrm>
            <a:off x="8533748" y="3426276"/>
            <a:ext cx="1219516" cy="1716507"/>
          </a:xfrm>
          <a:custGeom>
            <a:avLst/>
            <a:gdLst/>
            <a:ahLst/>
            <a:cxnLst/>
            <a:rect l="l" t="t" r="r" b="b"/>
            <a:pathLst>
              <a:path w="1997709" h="2828290" extrusionOk="0">
                <a:moveTo>
                  <a:pt x="1997321" y="0"/>
                </a:moveTo>
                <a:lnTo>
                  <a:pt x="0" y="0"/>
                </a:lnTo>
                <a:lnTo>
                  <a:pt x="0" y="2828102"/>
                </a:lnTo>
                <a:lnTo>
                  <a:pt x="1997321" y="2828102"/>
                </a:lnTo>
                <a:lnTo>
                  <a:pt x="1997321" y="0"/>
                </a:lnTo>
                <a:close/>
              </a:path>
            </a:pathLst>
          </a:custGeom>
          <a:solidFill>
            <a:srgbClr val="FBB3C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</a:pPr>
            <a:endParaRPr sz="109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6" name="Google Shape;1066;p15"/>
          <p:cNvSpPr/>
          <p:nvPr/>
        </p:nvSpPr>
        <p:spPr>
          <a:xfrm>
            <a:off x="9753028" y="-1793"/>
            <a:ext cx="1218740" cy="1714194"/>
          </a:xfrm>
          <a:custGeom>
            <a:avLst/>
            <a:gdLst/>
            <a:ahLst/>
            <a:cxnLst/>
            <a:rect l="l" t="t" r="r" b="b"/>
            <a:pathLst>
              <a:path w="1996440" h="2824480" extrusionOk="0">
                <a:moveTo>
                  <a:pt x="1996012" y="0"/>
                </a:moveTo>
                <a:lnTo>
                  <a:pt x="0" y="0"/>
                </a:lnTo>
                <a:lnTo>
                  <a:pt x="0" y="2824165"/>
                </a:lnTo>
                <a:lnTo>
                  <a:pt x="1996012" y="2824165"/>
                </a:lnTo>
                <a:lnTo>
                  <a:pt x="1996012" y="0"/>
                </a:lnTo>
                <a:close/>
              </a:path>
            </a:pathLst>
          </a:custGeom>
          <a:solidFill>
            <a:srgbClr val="FCAF1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</a:pPr>
            <a:endParaRPr sz="109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7" name="Google Shape;1067;p15"/>
          <p:cNvSpPr/>
          <p:nvPr/>
        </p:nvSpPr>
        <p:spPr>
          <a:xfrm>
            <a:off x="9753028" y="1712223"/>
            <a:ext cx="1218740" cy="1715350"/>
          </a:xfrm>
          <a:custGeom>
            <a:avLst/>
            <a:gdLst/>
            <a:ahLst/>
            <a:cxnLst/>
            <a:rect l="l" t="t" r="r" b="b"/>
            <a:pathLst>
              <a:path w="1996440" h="2826385" extrusionOk="0">
                <a:moveTo>
                  <a:pt x="1996012" y="0"/>
                </a:moveTo>
                <a:lnTo>
                  <a:pt x="0" y="0"/>
                </a:lnTo>
                <a:lnTo>
                  <a:pt x="0" y="2826175"/>
                </a:lnTo>
                <a:lnTo>
                  <a:pt x="1996012" y="2826175"/>
                </a:lnTo>
                <a:lnTo>
                  <a:pt x="1996012" y="0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</a:pPr>
            <a:endParaRPr sz="109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8" name="Google Shape;1068;p15"/>
          <p:cNvSpPr/>
          <p:nvPr/>
        </p:nvSpPr>
        <p:spPr>
          <a:xfrm>
            <a:off x="9753028" y="3426276"/>
            <a:ext cx="1218740" cy="1716507"/>
          </a:xfrm>
          <a:custGeom>
            <a:avLst/>
            <a:gdLst/>
            <a:ahLst/>
            <a:cxnLst/>
            <a:rect l="l" t="t" r="r" b="b"/>
            <a:pathLst>
              <a:path w="1996440" h="2828290" extrusionOk="0">
                <a:moveTo>
                  <a:pt x="1996012" y="0"/>
                </a:moveTo>
                <a:lnTo>
                  <a:pt x="0" y="0"/>
                </a:lnTo>
                <a:lnTo>
                  <a:pt x="0" y="2828102"/>
                </a:lnTo>
                <a:lnTo>
                  <a:pt x="1996012" y="2828102"/>
                </a:lnTo>
                <a:lnTo>
                  <a:pt x="1996012" y="0"/>
                </a:lnTo>
                <a:close/>
              </a:path>
            </a:pathLst>
          </a:custGeom>
          <a:solidFill>
            <a:srgbClr val="B5D8E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</a:pPr>
            <a:endParaRPr sz="109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69" name="Google Shape;1069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95830" y="370845"/>
            <a:ext cx="968918" cy="96891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70" name="Google Shape;1070;p15"/>
          <p:cNvPicPr preferRelativeResize="0"/>
          <p:nvPr/>
        </p:nvPicPr>
        <p:blipFill rotWithShape="1">
          <a:blip r:embed="rId4">
            <a:alphaModFix/>
          </a:blip>
          <a:srcRect l="21001" t="74988" r="62382" b="6835"/>
          <a:stretch/>
        </p:blipFill>
        <p:spPr>
          <a:xfrm>
            <a:off x="9855229" y="3843876"/>
            <a:ext cx="1014574" cy="1109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1" name="Google Shape;1071;p15"/>
          <p:cNvPicPr preferRelativeResize="0"/>
          <p:nvPr/>
        </p:nvPicPr>
        <p:blipFill rotWithShape="1">
          <a:blip r:embed="rId4">
            <a:alphaModFix/>
          </a:blip>
          <a:srcRect l="34656" t="75986" r="48725" b="9843"/>
          <a:stretch/>
        </p:blipFill>
        <p:spPr>
          <a:xfrm>
            <a:off x="8601609" y="2115165"/>
            <a:ext cx="1083559" cy="923928"/>
          </a:xfrm>
          <a:prstGeom prst="rect">
            <a:avLst/>
          </a:prstGeom>
          <a:noFill/>
          <a:ln>
            <a:noFill/>
          </a:ln>
        </p:spPr>
      </p:pic>
      <p:sp>
        <p:nvSpPr>
          <p:cNvPr id="1072" name="Google Shape;1072;p15"/>
          <p:cNvSpPr txBox="1"/>
          <p:nvPr/>
        </p:nvSpPr>
        <p:spPr>
          <a:xfrm>
            <a:off x="8168472" y="5309948"/>
            <a:ext cx="3768409" cy="1030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300" rIns="0" bIns="0" anchor="t" anchorCtr="0">
            <a:spAutoFit/>
          </a:bodyPr>
          <a:lstStyle/>
          <a:p>
            <a:pPr marL="7701" marR="3081" lvl="0" indent="0" algn="r" rtl="0">
              <a:lnSpc>
                <a:spcPct val="106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Энергия города Среда</a:t>
            </a:r>
            <a:endParaRPr sz="3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3" name="Google Shape;1073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752487" y="1711858"/>
            <a:ext cx="2441157" cy="3433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A910152-61E7-1129-7C35-994E43EEFF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416" y="1580755"/>
            <a:ext cx="7598373" cy="433992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FB9E1B7B-0099-4FAF-B356-DD6E82798654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2" name="object 6">
              <a:extLst>
                <a:ext uri="{FF2B5EF4-FFF2-40B4-BE49-F238E27FC236}">
                  <a16:creationId xmlns:a16="http://schemas.microsoft.com/office/drawing/2014/main" id="{412A5E2A-6D93-4BCD-8682-82BB175A1DF0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3" name="object 17">
              <a:extLst>
                <a:ext uri="{FF2B5EF4-FFF2-40B4-BE49-F238E27FC236}">
                  <a16:creationId xmlns:a16="http://schemas.microsoft.com/office/drawing/2014/main" id="{72D29E4A-7DA5-4D21-9CA3-98750DE05105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4" name="object 15">
              <a:extLst>
                <a:ext uri="{FF2B5EF4-FFF2-40B4-BE49-F238E27FC236}">
                  <a16:creationId xmlns:a16="http://schemas.microsoft.com/office/drawing/2014/main" id="{EE6B99B1-CEE5-40FC-92BA-D7AAFA806176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6" name="Группа 75">
            <a:extLst>
              <a:ext uri="{FF2B5EF4-FFF2-40B4-BE49-F238E27FC236}">
                <a16:creationId xmlns:a16="http://schemas.microsoft.com/office/drawing/2014/main" id="{0FAE1671-DC5F-4080-8A98-D83964D06345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7" name="object 4">
              <a:extLst>
                <a:ext uri="{FF2B5EF4-FFF2-40B4-BE49-F238E27FC236}">
                  <a16:creationId xmlns:a16="http://schemas.microsoft.com/office/drawing/2014/main" id="{92BE3D02-6BC6-41F0-A292-E8C5C5308027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5">
              <a:extLst>
                <a:ext uri="{FF2B5EF4-FFF2-40B4-BE49-F238E27FC236}">
                  <a16:creationId xmlns:a16="http://schemas.microsoft.com/office/drawing/2014/main" id="{3323B8C5-502E-4134-8BA9-F8FEB88DC0AC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7">
              <a:extLst>
                <a:ext uri="{FF2B5EF4-FFF2-40B4-BE49-F238E27FC236}">
                  <a16:creationId xmlns:a16="http://schemas.microsoft.com/office/drawing/2014/main" id="{4B2118B8-2743-465C-ADF4-65D38125DCBD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8">
              <a:extLst>
                <a:ext uri="{FF2B5EF4-FFF2-40B4-BE49-F238E27FC236}">
                  <a16:creationId xmlns:a16="http://schemas.microsoft.com/office/drawing/2014/main" id="{B685775D-A694-4911-85D9-79C021558597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0">
              <a:extLst>
                <a:ext uri="{FF2B5EF4-FFF2-40B4-BE49-F238E27FC236}">
                  <a16:creationId xmlns:a16="http://schemas.microsoft.com/office/drawing/2014/main" id="{801F928F-2CA7-461F-A686-D05ED7B1DB84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1">
              <a:extLst>
                <a:ext uri="{FF2B5EF4-FFF2-40B4-BE49-F238E27FC236}">
                  <a16:creationId xmlns:a16="http://schemas.microsoft.com/office/drawing/2014/main" id="{D68D13E0-9721-4BD9-A05F-33A99D6C8302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12">
              <a:extLst>
                <a:ext uri="{FF2B5EF4-FFF2-40B4-BE49-F238E27FC236}">
                  <a16:creationId xmlns:a16="http://schemas.microsoft.com/office/drawing/2014/main" id="{35263978-9983-420D-93B8-0DD5EC2BF8BD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14">
              <a:extLst>
                <a:ext uri="{FF2B5EF4-FFF2-40B4-BE49-F238E27FC236}">
                  <a16:creationId xmlns:a16="http://schemas.microsoft.com/office/drawing/2014/main" id="{A16418E9-FBA7-4932-8097-1AC0D85FF56F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4">
              <a:extLst>
                <a:ext uri="{FF2B5EF4-FFF2-40B4-BE49-F238E27FC236}">
                  <a16:creationId xmlns:a16="http://schemas.microsoft.com/office/drawing/2014/main" id="{A35C4A52-2EDE-46E3-94CA-ED4BCFE0EC35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6" name="object 4">
              <a:extLst>
                <a:ext uri="{FF2B5EF4-FFF2-40B4-BE49-F238E27FC236}">
                  <a16:creationId xmlns:a16="http://schemas.microsoft.com/office/drawing/2014/main" id="{43665E24-A094-4AA9-85A8-3CAC92ABFAFB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6" name="Группа 65">
            <a:extLst>
              <a:ext uri="{FF2B5EF4-FFF2-40B4-BE49-F238E27FC236}">
                <a16:creationId xmlns:a16="http://schemas.microsoft.com/office/drawing/2014/main" id="{35F949BF-DA9D-4A23-AEB3-045C11777635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7" name="object 16">
              <a:extLst>
                <a:ext uri="{FF2B5EF4-FFF2-40B4-BE49-F238E27FC236}">
                  <a16:creationId xmlns:a16="http://schemas.microsoft.com/office/drawing/2014/main" id="{8D6A3CDC-D212-4272-BED4-6DBB6B1FFC41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4">
              <a:extLst>
                <a:ext uri="{FF2B5EF4-FFF2-40B4-BE49-F238E27FC236}">
                  <a16:creationId xmlns:a16="http://schemas.microsoft.com/office/drawing/2014/main" id="{6F939D48-53E4-466F-B489-2C1BC0391D8F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5">
              <a:extLst>
                <a:ext uri="{FF2B5EF4-FFF2-40B4-BE49-F238E27FC236}">
                  <a16:creationId xmlns:a16="http://schemas.microsoft.com/office/drawing/2014/main" id="{2FB12E3E-68C0-44AE-9D38-155CFD12B95B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2">
              <a:extLst>
                <a:ext uri="{FF2B5EF4-FFF2-40B4-BE49-F238E27FC236}">
                  <a16:creationId xmlns:a16="http://schemas.microsoft.com/office/drawing/2014/main" id="{A609C503-E4DA-4A41-8E4A-1B0D05E18EC6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5">
              <a:extLst>
                <a:ext uri="{FF2B5EF4-FFF2-40B4-BE49-F238E27FC236}">
                  <a16:creationId xmlns:a16="http://schemas.microsoft.com/office/drawing/2014/main" id="{0C0443E3-AB86-4B64-9668-E76EE5135948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14">
              <a:extLst>
                <a:ext uri="{FF2B5EF4-FFF2-40B4-BE49-F238E27FC236}">
                  <a16:creationId xmlns:a16="http://schemas.microsoft.com/office/drawing/2014/main" id="{B5CA77FA-1E72-4A2D-92A4-50F788887755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16">
              <a:extLst>
                <a:ext uri="{FF2B5EF4-FFF2-40B4-BE49-F238E27FC236}">
                  <a16:creationId xmlns:a16="http://schemas.microsoft.com/office/drawing/2014/main" id="{8368196F-9D58-459C-B8B4-B7331B7FF1F2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4" name="object 3">
              <a:extLst>
                <a:ext uri="{FF2B5EF4-FFF2-40B4-BE49-F238E27FC236}">
                  <a16:creationId xmlns:a16="http://schemas.microsoft.com/office/drawing/2014/main" id="{2478BE80-1BD5-429F-8E8C-1EC39E6E18C2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5" name="object 4">
              <a:extLst>
                <a:ext uri="{FF2B5EF4-FFF2-40B4-BE49-F238E27FC236}">
                  <a16:creationId xmlns:a16="http://schemas.microsoft.com/office/drawing/2014/main" id="{58684556-AFB5-41EA-99BA-CBE4A27B7133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21462" y="961917"/>
            <a:ext cx="5783130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АКТУАЛЬНОСТЬ ПРОЕКТА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УМНЫЙ КОМПЬЮТЕР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D9A949D-0290-2F16-6240-4C0FA8088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5" y="3689919"/>
            <a:ext cx="4094270" cy="2894777"/>
          </a:xfrm>
          <a:prstGeom prst="rect">
            <a:avLst/>
          </a:prstGeom>
        </p:spPr>
      </p:pic>
      <p:pic>
        <p:nvPicPr>
          <p:cNvPr id="49" name="Лого ГУУ">
            <a:extLst>
              <a:ext uri="{FF2B5EF4-FFF2-40B4-BE49-F238E27FC236}">
                <a16:creationId xmlns:a16="http://schemas.microsoft.com/office/drawing/2014/main" id="{3EC4B08C-90FD-4C8D-BF76-2EFB97BB04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6847" y="351619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337E1BF8-5868-4199-8DD8-DEE0C8E03A7D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2C519CAD-D7EF-4BC3-8B35-30EFCFD6C3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14879" y="3942896"/>
            <a:ext cx="752853" cy="75285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F1ECCCB9-787E-451D-8529-283A2CC171A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51633" y="451410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0426FF92-4781-48F5-8BB9-7F744E05D5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A0903FC7-04B2-4BDB-A745-E45D74EF8F5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8923" y="2107050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A842E526-D4C7-4A3B-9765-A8691557280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6451" y="2081066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05AA3265-0CE4-409E-8BF3-E6C747E8BFE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6238" y="3854035"/>
            <a:ext cx="933759" cy="93375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9832272A-0179-4507-8917-D00CAF0D7EB0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55230" y="2108180"/>
            <a:ext cx="933759" cy="933759"/>
          </a:xfrm>
          <a:prstGeom prst="rect">
            <a:avLst/>
          </a:prstGeom>
        </p:spPr>
      </p:pic>
      <p:pic>
        <p:nvPicPr>
          <p:cNvPr id="50" name="Рисунок 49" hidden="1">
            <a:extLst>
              <a:ext uri="{FF2B5EF4-FFF2-40B4-BE49-F238E27FC236}">
                <a16:creationId xmlns:a16="http://schemas.microsoft.com/office/drawing/2014/main" id="{6A976FB2-D172-4832-BD02-2CB4BE1C993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sp>
        <p:nvSpPr>
          <p:cNvPr id="3" name="Выноска-облако 2">
            <a:extLst>
              <a:ext uri="{FF2B5EF4-FFF2-40B4-BE49-F238E27FC236}">
                <a16:creationId xmlns:a16="http://schemas.microsoft.com/office/drawing/2014/main" id="{29D4EEE9-ABB1-E378-A0F5-D75D83D73544}"/>
              </a:ext>
            </a:extLst>
          </p:cNvPr>
          <p:cNvSpPr/>
          <p:nvPr/>
        </p:nvSpPr>
        <p:spPr>
          <a:xfrm>
            <a:off x="772690" y="1581413"/>
            <a:ext cx="2879104" cy="2108506"/>
          </a:xfrm>
          <a:prstGeom prst="cloudCallou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Выноска-облако 3">
            <a:extLst>
              <a:ext uri="{FF2B5EF4-FFF2-40B4-BE49-F238E27FC236}">
                <a16:creationId xmlns:a16="http://schemas.microsoft.com/office/drawing/2014/main" id="{B8E5C606-34E2-5721-B806-B93936FC16EF}"/>
              </a:ext>
            </a:extLst>
          </p:cNvPr>
          <p:cNvSpPr/>
          <p:nvPr/>
        </p:nvSpPr>
        <p:spPr>
          <a:xfrm>
            <a:off x="2664270" y="3978105"/>
            <a:ext cx="3145651" cy="2108506"/>
          </a:xfrm>
          <a:prstGeom prst="cloudCallou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Выноска-облако 4">
            <a:extLst>
              <a:ext uri="{FF2B5EF4-FFF2-40B4-BE49-F238E27FC236}">
                <a16:creationId xmlns:a16="http://schemas.microsoft.com/office/drawing/2014/main" id="{1C412774-0D2D-7334-24BC-8B0EA2A666EA}"/>
              </a:ext>
            </a:extLst>
          </p:cNvPr>
          <p:cNvSpPr/>
          <p:nvPr/>
        </p:nvSpPr>
        <p:spPr>
          <a:xfrm>
            <a:off x="4698629" y="1494522"/>
            <a:ext cx="3254345" cy="2282288"/>
          </a:xfrm>
          <a:prstGeom prst="cloudCallou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B5EEEF-7BEA-B6C7-884E-F4985417101D}"/>
              </a:ext>
            </a:extLst>
          </p:cNvPr>
          <p:cNvSpPr txBox="1"/>
          <p:nvPr/>
        </p:nvSpPr>
        <p:spPr>
          <a:xfrm>
            <a:off x="1056050" y="1883387"/>
            <a:ext cx="231238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0000"/>
                </a:solidFill>
                <a:latin typeface="Helvetica Neue" panose="02000503000000020004" pitchFamily="2" charset="0"/>
              </a:rPr>
              <a:t>Т</a:t>
            </a:r>
            <a:r>
              <a:rPr lang="ru-RU" sz="12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ренды и потребности потребителей</a:t>
            </a:r>
            <a:endParaRPr lang="en-US" sz="1200" b="1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ru-RU" sz="11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Люди стремятся к здоровому питанию, экономии времени, хотят использовать умные устройства, рационально тратить деньги и заботиться об экологии.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C82005-1578-55F8-41A7-F25F1755C616}"/>
              </a:ext>
            </a:extLst>
          </p:cNvPr>
          <p:cNvSpPr txBox="1"/>
          <p:nvPr/>
        </p:nvSpPr>
        <p:spPr>
          <a:xfrm>
            <a:off x="5138886" y="1769104"/>
            <a:ext cx="2606714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0000"/>
                </a:solidFill>
                <a:latin typeface="Helvetica Neue" panose="02000503000000020004" pitchFamily="2" charset="0"/>
              </a:rPr>
              <a:t>Преимущества умного холодильника</a:t>
            </a:r>
            <a:endParaRPr lang="en-US" sz="1200" b="1" dirty="0">
              <a:solidFill>
                <a:srgbClr val="000000"/>
              </a:solidFill>
              <a:latin typeface="Helvetica Neue" panose="02000503000000020004" pitchFamily="2" charset="0"/>
            </a:endParaRPr>
          </a:p>
          <a:p>
            <a:pPr algn="ctr"/>
            <a:r>
              <a:rPr lang="ru-RU" sz="11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• Решает проблемы с питанием и продуктами. </a:t>
            </a:r>
          </a:p>
          <a:p>
            <a:pPr algn="ctr"/>
            <a:r>
              <a:rPr lang="ru-RU" sz="11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• Предлагает персонализированные решения с помощью AI и </a:t>
            </a:r>
            <a:r>
              <a:rPr lang="ru-RU" sz="11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IoT</a:t>
            </a:r>
            <a:r>
              <a:rPr lang="ru-RU" sz="11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  <a:p>
            <a:pPr algn="ctr"/>
            <a:r>
              <a:rPr lang="ru-RU" sz="11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• Помогает сократить пищевые отходы.</a:t>
            </a:r>
          </a:p>
          <a:p>
            <a:pPr algn="ctr"/>
            <a:r>
              <a:rPr lang="ru-RU" sz="11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• Экономит ресурсы.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39A293-575F-B7DC-6C03-4F48F2169F14}"/>
              </a:ext>
            </a:extLst>
          </p:cNvPr>
          <p:cNvSpPr txBox="1"/>
          <p:nvPr/>
        </p:nvSpPr>
        <p:spPr>
          <a:xfrm>
            <a:off x="3153865" y="4273962"/>
            <a:ext cx="2238961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0000"/>
                </a:solidFill>
                <a:latin typeface="Helvetica Neue" panose="02000503000000020004" pitchFamily="2" charset="0"/>
              </a:rPr>
              <a:t>Рыночный потенциал</a:t>
            </a:r>
          </a:p>
          <a:p>
            <a:pPr algn="ctr"/>
            <a:r>
              <a:rPr lang="ru-RU" sz="11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• Растущий спрос на умные устройства.</a:t>
            </a:r>
          </a:p>
          <a:p>
            <a:pPr algn="ctr"/>
            <a:r>
              <a:rPr lang="ru-RU" sz="11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• Разнообразная целевая аудитория: частные лица и компании.</a:t>
            </a:r>
          </a:p>
          <a:p>
            <a:pPr algn="ctr"/>
            <a:r>
              <a:rPr lang="ru-RU" sz="11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• Новые возможности для развития бизнеса.</a:t>
            </a:r>
          </a:p>
        </p:txBody>
      </p:sp>
    </p:spTree>
    <p:extLst>
      <p:ext uri="{BB962C8B-B14F-4D97-AF65-F5344CB8AC3E}">
        <p14:creationId xmlns:p14="http://schemas.microsoft.com/office/powerpoint/2010/main" val="108226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12A5BC3F-7875-4FCB-B299-6E9D7A95FCDB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1" name="object 6">
              <a:extLst>
                <a:ext uri="{FF2B5EF4-FFF2-40B4-BE49-F238E27FC236}">
                  <a16:creationId xmlns:a16="http://schemas.microsoft.com/office/drawing/2014/main" id="{36749BE9-7AE8-4FCC-A4E7-85E052460BE7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7">
              <a:extLst>
                <a:ext uri="{FF2B5EF4-FFF2-40B4-BE49-F238E27FC236}">
                  <a16:creationId xmlns:a16="http://schemas.microsoft.com/office/drawing/2014/main" id="{D8F0C742-A9D5-4E4E-A6E7-AC3DBEBB289A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3" name="object 15">
              <a:extLst>
                <a:ext uri="{FF2B5EF4-FFF2-40B4-BE49-F238E27FC236}">
                  <a16:creationId xmlns:a16="http://schemas.microsoft.com/office/drawing/2014/main" id="{CDED378C-E64F-4B5F-B93B-DD419B83258D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972D7C45-E5D4-489A-9FDB-764C784EBBCF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6" name="object 4">
              <a:extLst>
                <a:ext uri="{FF2B5EF4-FFF2-40B4-BE49-F238E27FC236}">
                  <a16:creationId xmlns:a16="http://schemas.microsoft.com/office/drawing/2014/main" id="{92ADEA06-1704-4A6A-B53F-C8D20C475423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5">
              <a:extLst>
                <a:ext uri="{FF2B5EF4-FFF2-40B4-BE49-F238E27FC236}">
                  <a16:creationId xmlns:a16="http://schemas.microsoft.com/office/drawing/2014/main" id="{C561268F-98F9-4167-86DA-E7CAABD4D6D9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7">
              <a:extLst>
                <a:ext uri="{FF2B5EF4-FFF2-40B4-BE49-F238E27FC236}">
                  <a16:creationId xmlns:a16="http://schemas.microsoft.com/office/drawing/2014/main" id="{E54F0F15-188F-4B72-B3ED-132D9510BD2A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8">
              <a:extLst>
                <a:ext uri="{FF2B5EF4-FFF2-40B4-BE49-F238E27FC236}">
                  <a16:creationId xmlns:a16="http://schemas.microsoft.com/office/drawing/2014/main" id="{D8803ABB-9754-4BE3-967C-08EF728A7122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0">
              <a:extLst>
                <a:ext uri="{FF2B5EF4-FFF2-40B4-BE49-F238E27FC236}">
                  <a16:creationId xmlns:a16="http://schemas.microsoft.com/office/drawing/2014/main" id="{D6F49BA0-98AE-46C4-AD39-4D03CAB8EBE5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1">
              <a:extLst>
                <a:ext uri="{FF2B5EF4-FFF2-40B4-BE49-F238E27FC236}">
                  <a16:creationId xmlns:a16="http://schemas.microsoft.com/office/drawing/2014/main" id="{CB097DEC-F56C-4219-AA18-53410E2C0480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2">
              <a:extLst>
                <a:ext uri="{FF2B5EF4-FFF2-40B4-BE49-F238E27FC236}">
                  <a16:creationId xmlns:a16="http://schemas.microsoft.com/office/drawing/2014/main" id="{BC120372-BA7F-4887-9008-71D4884EE778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14">
              <a:extLst>
                <a:ext uri="{FF2B5EF4-FFF2-40B4-BE49-F238E27FC236}">
                  <a16:creationId xmlns:a16="http://schemas.microsoft.com/office/drawing/2014/main" id="{83752FCA-F4BA-40A8-8DF6-2D8416B3B9BF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4D1CE876-F7D8-4D2F-A33E-AF883D7327E7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4">
              <a:extLst>
                <a:ext uri="{FF2B5EF4-FFF2-40B4-BE49-F238E27FC236}">
                  <a16:creationId xmlns:a16="http://schemas.microsoft.com/office/drawing/2014/main" id="{BB6FA4A7-3956-4A9B-A371-BCCC2BA04053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A9356EB2-72F7-4972-A90F-EFAD23011EDD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6" name="object 16">
              <a:extLst>
                <a:ext uri="{FF2B5EF4-FFF2-40B4-BE49-F238E27FC236}">
                  <a16:creationId xmlns:a16="http://schemas.microsoft.com/office/drawing/2014/main" id="{2C89FC14-1545-4526-A889-21E3D16FB8BA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4">
              <a:extLst>
                <a:ext uri="{FF2B5EF4-FFF2-40B4-BE49-F238E27FC236}">
                  <a16:creationId xmlns:a16="http://schemas.microsoft.com/office/drawing/2014/main" id="{A7B767F4-6FE6-46FC-8504-C62C6F3385E6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5">
              <a:extLst>
                <a:ext uri="{FF2B5EF4-FFF2-40B4-BE49-F238E27FC236}">
                  <a16:creationId xmlns:a16="http://schemas.microsoft.com/office/drawing/2014/main" id="{FE851A5D-8F73-4C41-AEA8-3DA043A8EEE8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2">
              <a:extLst>
                <a:ext uri="{FF2B5EF4-FFF2-40B4-BE49-F238E27FC236}">
                  <a16:creationId xmlns:a16="http://schemas.microsoft.com/office/drawing/2014/main" id="{4FD3F465-C4C8-4E61-BBE3-519A950A9AAC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5">
              <a:extLst>
                <a:ext uri="{FF2B5EF4-FFF2-40B4-BE49-F238E27FC236}">
                  <a16:creationId xmlns:a16="http://schemas.microsoft.com/office/drawing/2014/main" id="{6A3EF6B1-A221-403D-A394-B082B37C031C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4">
              <a:extLst>
                <a:ext uri="{FF2B5EF4-FFF2-40B4-BE49-F238E27FC236}">
                  <a16:creationId xmlns:a16="http://schemas.microsoft.com/office/drawing/2014/main" id="{730903F9-A5D6-4417-9B9E-48997FADDA06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16">
              <a:extLst>
                <a:ext uri="{FF2B5EF4-FFF2-40B4-BE49-F238E27FC236}">
                  <a16:creationId xmlns:a16="http://schemas.microsoft.com/office/drawing/2014/main" id="{EF18F2C6-1EDB-4C91-8397-287E343BB4AA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3">
              <a:extLst>
                <a:ext uri="{FF2B5EF4-FFF2-40B4-BE49-F238E27FC236}">
                  <a16:creationId xmlns:a16="http://schemas.microsoft.com/office/drawing/2014/main" id="{52B41CF6-8420-4029-AC5A-99C1D7653D0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4" name="object 4">
              <a:extLst>
                <a:ext uri="{FF2B5EF4-FFF2-40B4-BE49-F238E27FC236}">
                  <a16:creationId xmlns:a16="http://schemas.microsoft.com/office/drawing/2014/main" id="{1C5503F4-BF40-49D2-8767-04EFAD8AF260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12870" y="927346"/>
            <a:ext cx="5783130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РЕШЕНИЕ</a:t>
            </a:r>
            <a:endParaRPr lang="ru-RU"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УМНЫЙ КОМПЬЮТЕР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1EBBB835-2A74-4E1C-A7D1-9E53F3A91E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969" y="2914505"/>
            <a:ext cx="4636874" cy="3676974"/>
          </a:xfrm>
          <a:prstGeom prst="rect">
            <a:avLst/>
          </a:prstGeom>
        </p:spPr>
      </p:pic>
      <p:sp>
        <p:nvSpPr>
          <p:cNvPr id="39" name="Тема">
            <a:extLst>
              <a:ext uri="{FF2B5EF4-FFF2-40B4-BE49-F238E27FC236}">
                <a16:creationId xmlns:a16="http://schemas.microsoft.com/office/drawing/2014/main" id="{C08DF701-3587-4E48-B875-52DAE56C58E6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id="{14E43816-88D4-466E-B28C-C296E1854C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3FC522C3-5BE1-4773-8A61-083C6EFCF1CC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4A58C7F2-3199-4CA2-AB39-090B18FA85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C508F677-3A44-486C-B70D-563C732D26D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C724FDD4-293E-4F0A-A50F-1182734257E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1B45A451-EFE5-4DAD-83BD-E26CF34E732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6238" y="460466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73F50D8D-1DCB-40FF-97CF-7EAE583999DD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E5B14CDE-7291-4477-9892-051283A5DD8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47363" y="3922911"/>
            <a:ext cx="812097" cy="8120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D0D5E68-B340-EB69-B56F-692591939451}"/>
              </a:ext>
            </a:extLst>
          </p:cNvPr>
          <p:cNvSpPr txBox="1"/>
          <p:nvPr/>
        </p:nvSpPr>
        <p:spPr>
          <a:xfrm>
            <a:off x="312870" y="1672789"/>
            <a:ext cx="533783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Умный холодильник с ИИ, </a:t>
            </a:r>
            <a:r>
              <a:rPr lang="ro-RO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IoT</a:t>
            </a:r>
            <a:r>
              <a:rPr lang="ro-RO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и визуальным распознаванием:</a:t>
            </a:r>
          </a:p>
          <a:p>
            <a:b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endParaRPr lang="ru-RU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- Инвентаризация, прогнозирование покупок, напоминания о сроках годности.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- Персонализированные рецепты, планирование меню, замена продуктов.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- Сокращение отходов, оптимизация работы холодильника.</a:t>
            </a:r>
          </a:p>
        </p:txBody>
      </p:sp>
    </p:spTree>
    <p:extLst>
      <p:ext uri="{BB962C8B-B14F-4D97-AF65-F5344CB8AC3E}">
        <p14:creationId xmlns:p14="http://schemas.microsoft.com/office/powerpoint/2010/main" val="3531354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306D0FD2-A415-4F67-837C-D5308A487BB4}"/>
              </a:ext>
            </a:extLst>
          </p:cNvPr>
          <p:cNvGrpSpPr/>
          <p:nvPr/>
        </p:nvGrpSpPr>
        <p:grpSpPr>
          <a:xfrm>
            <a:off x="8542166" y="5136816"/>
            <a:ext cx="3649834" cy="1721184"/>
            <a:chOff x="8542166" y="5136816"/>
            <a:chExt cx="3649834" cy="1721184"/>
          </a:xfrm>
        </p:grpSpPr>
        <p:sp>
          <p:nvSpPr>
            <p:cNvPr id="51" name="object 6">
              <a:extLst>
                <a:ext uri="{FF2B5EF4-FFF2-40B4-BE49-F238E27FC236}">
                  <a16:creationId xmlns:a16="http://schemas.microsoft.com/office/drawing/2014/main" id="{D09F050E-466D-45ED-8D63-6C2FCD86558A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7">
              <a:extLst>
                <a:ext uri="{FF2B5EF4-FFF2-40B4-BE49-F238E27FC236}">
                  <a16:creationId xmlns:a16="http://schemas.microsoft.com/office/drawing/2014/main" id="{344D86CC-6753-43A6-B364-19EBE75C9B16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3" name="object 15">
              <a:extLst>
                <a:ext uri="{FF2B5EF4-FFF2-40B4-BE49-F238E27FC236}">
                  <a16:creationId xmlns:a16="http://schemas.microsoft.com/office/drawing/2014/main" id="{F17352F6-5B1A-4C32-93E5-BE8629286A1E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1997607D-4DF3-4CEA-86B5-5306F0AA792C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6" name="object 4">
              <a:extLst>
                <a:ext uri="{FF2B5EF4-FFF2-40B4-BE49-F238E27FC236}">
                  <a16:creationId xmlns:a16="http://schemas.microsoft.com/office/drawing/2014/main" id="{20594E3D-E87D-449C-9118-35D91EA76175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5">
              <a:extLst>
                <a:ext uri="{FF2B5EF4-FFF2-40B4-BE49-F238E27FC236}">
                  <a16:creationId xmlns:a16="http://schemas.microsoft.com/office/drawing/2014/main" id="{7A5847C8-BA03-4EB0-B8C0-62F2A25E57AA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7">
              <a:extLst>
                <a:ext uri="{FF2B5EF4-FFF2-40B4-BE49-F238E27FC236}">
                  <a16:creationId xmlns:a16="http://schemas.microsoft.com/office/drawing/2014/main" id="{6F7FA479-CC78-4ECE-A299-61E975979F7C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8">
              <a:extLst>
                <a:ext uri="{FF2B5EF4-FFF2-40B4-BE49-F238E27FC236}">
                  <a16:creationId xmlns:a16="http://schemas.microsoft.com/office/drawing/2014/main" id="{D37B7076-C66C-40F1-892B-EA931BA833E9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0">
              <a:extLst>
                <a:ext uri="{FF2B5EF4-FFF2-40B4-BE49-F238E27FC236}">
                  <a16:creationId xmlns:a16="http://schemas.microsoft.com/office/drawing/2014/main" id="{161D96AF-B828-4361-B640-A69F9566222B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1">
              <a:extLst>
                <a:ext uri="{FF2B5EF4-FFF2-40B4-BE49-F238E27FC236}">
                  <a16:creationId xmlns:a16="http://schemas.microsoft.com/office/drawing/2014/main" id="{238EE5AF-508D-4610-B8FD-AF9ED6D669DE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2">
              <a:extLst>
                <a:ext uri="{FF2B5EF4-FFF2-40B4-BE49-F238E27FC236}">
                  <a16:creationId xmlns:a16="http://schemas.microsoft.com/office/drawing/2014/main" id="{1E8E5EC9-3B02-40B7-AFB8-C4F1A423E073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14">
              <a:extLst>
                <a:ext uri="{FF2B5EF4-FFF2-40B4-BE49-F238E27FC236}">
                  <a16:creationId xmlns:a16="http://schemas.microsoft.com/office/drawing/2014/main" id="{38A5482D-D550-4294-B983-5D78FF99A3C6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2533CA0D-26CB-481A-BF0B-90835707B4C7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4">
              <a:extLst>
                <a:ext uri="{FF2B5EF4-FFF2-40B4-BE49-F238E27FC236}">
                  <a16:creationId xmlns:a16="http://schemas.microsoft.com/office/drawing/2014/main" id="{32DD6758-96C2-4B52-BF15-1EFF0C15E8E6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2578D839-3902-4791-BEF0-3857D587F5E1}"/>
              </a:ext>
            </a:extLst>
          </p:cNvPr>
          <p:cNvGrpSpPr/>
          <p:nvPr/>
        </p:nvGrpSpPr>
        <p:grpSpPr>
          <a:xfrm>
            <a:off x="8540207" y="-1354"/>
            <a:ext cx="3660849" cy="5143095"/>
            <a:chOff x="8540207" y="-1354"/>
            <a:chExt cx="3660849" cy="5143095"/>
          </a:xfrm>
        </p:grpSpPr>
        <p:sp>
          <p:nvSpPr>
            <p:cNvPr id="66" name="object 16">
              <a:extLst>
                <a:ext uri="{FF2B5EF4-FFF2-40B4-BE49-F238E27FC236}">
                  <a16:creationId xmlns:a16="http://schemas.microsoft.com/office/drawing/2014/main" id="{0B910C66-316F-42DF-A997-95993BC2E9AC}"/>
                </a:ext>
              </a:extLst>
            </p:cNvPr>
            <p:cNvSpPr/>
            <p:nvPr/>
          </p:nvSpPr>
          <p:spPr>
            <a:xfrm>
              <a:off x="9763192" y="342523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4">
              <a:extLst>
                <a:ext uri="{FF2B5EF4-FFF2-40B4-BE49-F238E27FC236}">
                  <a16:creationId xmlns:a16="http://schemas.microsoft.com/office/drawing/2014/main" id="{C871CB96-7712-428B-BBB4-6FA87F4076C7}"/>
                </a:ext>
              </a:extLst>
            </p:cNvPr>
            <p:cNvSpPr/>
            <p:nvPr/>
          </p:nvSpPr>
          <p:spPr>
            <a:xfrm>
              <a:off x="8540207" y="3425234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5">
              <a:extLst>
                <a:ext uri="{FF2B5EF4-FFF2-40B4-BE49-F238E27FC236}">
                  <a16:creationId xmlns:a16="http://schemas.microsoft.com/office/drawing/2014/main" id="{FFC48002-305F-47FF-A9C6-4E6379E7BAB3}"/>
                </a:ext>
              </a:extLst>
            </p:cNvPr>
            <p:cNvSpPr/>
            <p:nvPr/>
          </p:nvSpPr>
          <p:spPr>
            <a:xfrm>
              <a:off x="10981540" y="3425234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2">
              <a:extLst>
                <a:ext uri="{FF2B5EF4-FFF2-40B4-BE49-F238E27FC236}">
                  <a16:creationId xmlns:a16="http://schemas.microsoft.com/office/drawing/2014/main" id="{0E31DE71-034A-4128-A213-93F5D3B95CAC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5">
              <a:extLst>
                <a:ext uri="{FF2B5EF4-FFF2-40B4-BE49-F238E27FC236}">
                  <a16:creationId xmlns:a16="http://schemas.microsoft.com/office/drawing/2014/main" id="{6CDAA5C1-E5DA-4158-B23E-49ADB1DE3583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4">
              <a:extLst>
                <a:ext uri="{FF2B5EF4-FFF2-40B4-BE49-F238E27FC236}">
                  <a16:creationId xmlns:a16="http://schemas.microsoft.com/office/drawing/2014/main" id="{86EB0950-03A1-413F-951F-F0933918B977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16">
              <a:extLst>
                <a:ext uri="{FF2B5EF4-FFF2-40B4-BE49-F238E27FC236}">
                  <a16:creationId xmlns:a16="http://schemas.microsoft.com/office/drawing/2014/main" id="{340E8A2C-D849-4464-BEB0-BBB7693F7D9E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3">
              <a:extLst>
                <a:ext uri="{FF2B5EF4-FFF2-40B4-BE49-F238E27FC236}">
                  <a16:creationId xmlns:a16="http://schemas.microsoft.com/office/drawing/2014/main" id="{8213FBB8-EAD5-4F09-8E6F-A298A2665F54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4" name="object 4">
              <a:extLst>
                <a:ext uri="{FF2B5EF4-FFF2-40B4-BE49-F238E27FC236}">
                  <a16:creationId xmlns:a16="http://schemas.microsoft.com/office/drawing/2014/main" id="{E18598CB-0903-4D5A-8E48-2CFF32720732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06088" y="942564"/>
            <a:ext cx="8460785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cap="all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Визуализация продукта</a:t>
            </a:r>
            <a:endParaRPr sz="3600" cap="all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УМНЫЙ КОМПЬЮТЕР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48EF4C2E-6E00-4E7D-8F85-8AD433212F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  <a14:imgEffect>
                      <a14:brightnessContrast bright="16000" contrast="-1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61949" y="1701997"/>
            <a:ext cx="2439676" cy="3448378"/>
          </a:xfrm>
          <a:prstGeom prst="rect">
            <a:avLst/>
          </a:prstGeom>
        </p:spPr>
      </p:pic>
      <p:sp>
        <p:nvSpPr>
          <p:cNvPr id="39" name="Тема">
            <a:extLst>
              <a:ext uri="{FF2B5EF4-FFF2-40B4-BE49-F238E27FC236}">
                <a16:creationId xmlns:a16="http://schemas.microsoft.com/office/drawing/2014/main" id="{BAAD26CF-FF75-4024-A15E-7EAB6B25AD41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id="{3EE378CB-F124-4B36-B4C7-EEF36B1016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470C9076-8F7F-4359-A6AB-44F36C64435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62355" y="3937903"/>
            <a:ext cx="802393" cy="802393"/>
          </a:xfrm>
          <a:prstGeom prst="rect">
            <a:avLst/>
          </a:prstGeom>
          <a:noFill/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19AC86DE-786B-4345-AC51-1A819D7004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DF7B1C46-53AE-42C6-B92E-78F0CD71158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589E2380-6733-4C46-83D3-622032B6090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id="{9A0852F7-6401-42FB-AD8E-F638D82AE94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9" name="Рисунок 48" hidden="1">
            <a:extLst>
              <a:ext uri="{FF2B5EF4-FFF2-40B4-BE49-F238E27FC236}">
                <a16:creationId xmlns:a16="http://schemas.microsoft.com/office/drawing/2014/main" id="{07EFAACD-4E5F-495D-A786-03E40637CD0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058DB9AC-4FDA-44CA-AFA2-0C28D79C982D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6238" y="349289"/>
            <a:ext cx="933759" cy="93375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550" y="2096937"/>
            <a:ext cx="6022647" cy="343949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212323" y="2094701"/>
            <a:ext cx="6024873" cy="3441732"/>
          </a:xfrm>
          <a:prstGeom prst="rect">
            <a:avLst/>
          </a:prstGeom>
          <a:noFill/>
          <a:ln w="76200" cap="flat" cmpd="sng" algn="ctr">
            <a:solidFill>
              <a:srgbClr val="8F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475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3DA6E234-43D4-4D49-9189-B20DE0C2E032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id="{1DC98009-DC5D-4CC7-9C0B-A61167915210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id="{E8E593FB-BD93-4242-8FCF-910D38171E2D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DEF79C3B-66D5-410C-9892-9CB424D13C14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3101C7EB-0100-4481-92AB-81BC62F59467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54" name="object 4">
              <a:extLst>
                <a:ext uri="{FF2B5EF4-FFF2-40B4-BE49-F238E27FC236}">
                  <a16:creationId xmlns:a16="http://schemas.microsoft.com/office/drawing/2014/main" id="{806FC2A3-B569-4A28-BC4B-3E704DF79FF8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5" name="object 5">
              <a:extLst>
                <a:ext uri="{FF2B5EF4-FFF2-40B4-BE49-F238E27FC236}">
                  <a16:creationId xmlns:a16="http://schemas.microsoft.com/office/drawing/2014/main" id="{0B78E7D5-7A98-4F1F-87C6-651188E24043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6" name="object 7">
              <a:extLst>
                <a:ext uri="{FF2B5EF4-FFF2-40B4-BE49-F238E27FC236}">
                  <a16:creationId xmlns:a16="http://schemas.microsoft.com/office/drawing/2014/main" id="{CC70F8DB-94F5-4D05-9E8D-8AFBAEAC8AC3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7" name="object 8">
              <a:extLst>
                <a:ext uri="{FF2B5EF4-FFF2-40B4-BE49-F238E27FC236}">
                  <a16:creationId xmlns:a16="http://schemas.microsoft.com/office/drawing/2014/main" id="{E911403A-87C7-4B9C-811E-738A423E3421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8" name="object 10">
              <a:extLst>
                <a:ext uri="{FF2B5EF4-FFF2-40B4-BE49-F238E27FC236}">
                  <a16:creationId xmlns:a16="http://schemas.microsoft.com/office/drawing/2014/main" id="{2DCC29A9-ABD7-427B-A006-C6B50CB48B98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9" name="object 11">
              <a:extLst>
                <a:ext uri="{FF2B5EF4-FFF2-40B4-BE49-F238E27FC236}">
                  <a16:creationId xmlns:a16="http://schemas.microsoft.com/office/drawing/2014/main" id="{01676FF1-5BD5-406F-AD8E-A410AFD56F6A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0" name="object 12">
              <a:extLst>
                <a:ext uri="{FF2B5EF4-FFF2-40B4-BE49-F238E27FC236}">
                  <a16:creationId xmlns:a16="http://schemas.microsoft.com/office/drawing/2014/main" id="{D9796762-8949-43B2-887C-A427FD409466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1" name="object 14">
              <a:extLst>
                <a:ext uri="{FF2B5EF4-FFF2-40B4-BE49-F238E27FC236}">
                  <a16:creationId xmlns:a16="http://schemas.microsoft.com/office/drawing/2014/main" id="{A1424449-60D3-452E-B4C7-50CDA14BF87B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2" name="object 4">
              <a:extLst>
                <a:ext uri="{FF2B5EF4-FFF2-40B4-BE49-F238E27FC236}">
                  <a16:creationId xmlns:a16="http://schemas.microsoft.com/office/drawing/2014/main" id="{085E4B4A-6285-4199-96FC-EA7A9BF2FAA3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3" name="object 4">
              <a:extLst>
                <a:ext uri="{FF2B5EF4-FFF2-40B4-BE49-F238E27FC236}">
                  <a16:creationId xmlns:a16="http://schemas.microsoft.com/office/drawing/2014/main" id="{2E2503B6-90B6-4E2A-B896-E2F8CEC80263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3601C259-F30D-4B44-840B-6AEB1248778F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5" name="object 16">
              <a:extLst>
                <a:ext uri="{FF2B5EF4-FFF2-40B4-BE49-F238E27FC236}">
                  <a16:creationId xmlns:a16="http://schemas.microsoft.com/office/drawing/2014/main" id="{4E0FD1FE-A3A9-4907-9CC9-CE28B495A007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:a16="http://schemas.microsoft.com/office/drawing/2014/main" id="{AD55ECD6-F623-4CCA-8A70-77997BD86E7B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:a16="http://schemas.microsoft.com/office/drawing/2014/main" id="{9C8C21AF-CA9A-4557-87E1-294BE8A6A292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id="{BD932902-2E5A-4546-97D7-942092853FFC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:a16="http://schemas.microsoft.com/office/drawing/2014/main" id="{517AD2A2-BF67-4594-BEAD-F75F2EC12C30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:a16="http://schemas.microsoft.com/office/drawing/2014/main" id="{D1210B19-5C15-479D-96C6-E47667316A0E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:a16="http://schemas.microsoft.com/office/drawing/2014/main" id="{B5D42480-8C65-4DE6-8D8A-E273B22E2598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:a16="http://schemas.microsoft.com/office/drawing/2014/main" id="{EA8BD9E9-6669-4F3B-9140-6CB6DE77168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:a16="http://schemas.microsoft.com/office/drawing/2014/main" id="{995DD00C-5A1A-4328-A983-EB98E789F6F2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10445" y="1048250"/>
            <a:ext cx="7952406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ПРОРАБОТКА ИДЕИ ПРОЕКТА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НАЗВАНИЕ ПРОЕКТА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8" name="Описание"/>
          <p:cNvSpPr txBox="1"/>
          <p:nvPr/>
        </p:nvSpPr>
        <p:spPr>
          <a:xfrm>
            <a:off x="306160" y="1468927"/>
            <a:ext cx="5574583" cy="5059762"/>
          </a:xfrm>
          <a:prstGeom prst="rect">
            <a:avLst/>
          </a:prstGeom>
        </p:spPr>
        <p:txBody>
          <a:bodyPr vert="horz" wrap="square" lIns="0" tIns="316908" rIns="0" bIns="0" rtlCol="0">
            <a:spAutoFit/>
          </a:bodyPr>
          <a:lstStyle/>
          <a:p>
            <a:pPr marL="12700" marR="938530"/>
            <a:r>
              <a:rPr lang="ru-RU" sz="1100" spc="-15" dirty="0">
                <a:latin typeface="Raleway SemiBold" panose="020B0604020202020204" charset="-52"/>
                <a:cs typeface="Microsoft Sans Serif"/>
              </a:rPr>
              <a:t>Наш продукт ориентирован на производителей бытовой техники, в частности холодильников, которые стремятся:</a:t>
            </a:r>
          </a:p>
          <a:p>
            <a:pPr marL="12700" marR="938530"/>
            <a:endParaRPr lang="ru-RU" sz="1100" spc="-15" dirty="0">
              <a:latin typeface="Raleway SemiBold" panose="020B0604020202020204" charset="-52"/>
              <a:cs typeface="Microsoft Sans Serif"/>
            </a:endParaRPr>
          </a:p>
          <a:p>
            <a:pPr marL="12700" marR="938530"/>
            <a:r>
              <a:rPr lang="ru-RU" sz="1100" b="1" u="sng" spc="-15" dirty="0">
                <a:latin typeface="Raleway SemiBold" panose="020B0604020202020204" charset="-52"/>
                <a:cs typeface="Microsoft Sans Serif"/>
              </a:rPr>
              <a:t>Повысить конкурентоспособность своих моделей: </a:t>
            </a:r>
            <a:r>
              <a:rPr lang="ru-RU" sz="1100" spc="-15" dirty="0">
                <a:latin typeface="Raleway SemiBold" panose="020B0604020202020204" charset="-52"/>
                <a:cs typeface="Microsoft Sans Serif"/>
              </a:rPr>
              <a:t>Интеграция инновационной ИИ-системы добавляет уникальность устройствам, привлекая покупателей и увеличивая долю рынка.</a:t>
            </a:r>
            <a:br>
              <a:rPr lang="ru-RU" sz="1100" spc="-15" dirty="0">
                <a:latin typeface="Raleway SemiBold" panose="020B0604020202020204" charset="-52"/>
                <a:cs typeface="Microsoft Sans Serif"/>
              </a:rPr>
            </a:br>
            <a:endParaRPr lang="ru-RU" sz="1100" spc="-15" dirty="0">
              <a:latin typeface="Raleway SemiBold" panose="020B0604020202020204" charset="-52"/>
              <a:cs typeface="Microsoft Sans Serif"/>
            </a:endParaRPr>
          </a:p>
          <a:p>
            <a:pPr marL="12700" marR="938530"/>
            <a:r>
              <a:rPr lang="ru-RU" sz="1100" u="sng" spc="-15" dirty="0">
                <a:latin typeface="Raleway SemiBold" panose="020B0604020202020204" charset="-52"/>
                <a:cs typeface="Microsoft Sans Serif"/>
              </a:rPr>
              <a:t>Улучшить пользовательский опыт: </a:t>
            </a:r>
            <a:r>
              <a:rPr lang="ru-RU" sz="1100" spc="-15" dirty="0">
                <a:latin typeface="Raleway SemiBold" panose="020B0604020202020204" charset="-52"/>
                <a:cs typeface="Microsoft Sans Serif"/>
              </a:rPr>
              <a:t>Современные потребители все больше ценят удобство и технологичность. Наша система помогает предложить им решения, которые облегчают повседневные задачи.</a:t>
            </a:r>
            <a:br>
              <a:rPr lang="ru-RU" sz="1100" spc="-15" dirty="0">
                <a:latin typeface="Raleway SemiBold" panose="020B0604020202020204" charset="-52"/>
                <a:cs typeface="Microsoft Sans Serif"/>
              </a:rPr>
            </a:br>
            <a:br>
              <a:rPr lang="ru-RU" sz="1100" u="sng" spc="-15" dirty="0">
                <a:latin typeface="Raleway SemiBold" panose="020B0604020202020204" charset="-52"/>
                <a:cs typeface="Microsoft Sans Serif"/>
              </a:rPr>
            </a:br>
            <a:r>
              <a:rPr lang="ru-RU" sz="1100" u="sng" spc="-15" dirty="0">
                <a:latin typeface="Raleway SemiBold" panose="020B0604020202020204" charset="-52"/>
                <a:cs typeface="Microsoft Sans Serif"/>
              </a:rPr>
              <a:t>Следовать трендам цифровизации и </a:t>
            </a:r>
            <a:r>
              <a:rPr lang="ru-RU" sz="1100" u="sng" spc="-15" dirty="0" err="1">
                <a:latin typeface="Raleway SemiBold" panose="020B0604020202020204" charset="-52"/>
                <a:cs typeface="Microsoft Sans Serif"/>
              </a:rPr>
              <a:t>IoT</a:t>
            </a:r>
            <a:r>
              <a:rPr lang="ru-RU" sz="1100" u="sng" spc="-15" dirty="0">
                <a:latin typeface="Raleway SemiBold" panose="020B0604020202020204" charset="-52"/>
                <a:cs typeface="Microsoft Sans Serif"/>
              </a:rPr>
              <a:t>: </a:t>
            </a:r>
            <a:r>
              <a:rPr lang="ru-RU" sz="1100" spc="-15" dirty="0">
                <a:latin typeface="Raleway SemiBold" panose="020B0604020202020204" charset="-52"/>
                <a:cs typeface="Microsoft Sans Serif"/>
              </a:rPr>
              <a:t>Производители, стремящиеся оставаться на передовой технологического развития, получат инструмент для интеграции </a:t>
            </a:r>
            <a:r>
              <a:rPr lang="ru-RU" sz="1100" spc="-15" dirty="0" err="1">
                <a:latin typeface="Raleway SemiBold" panose="020B0604020202020204" charset="-52"/>
                <a:cs typeface="Microsoft Sans Serif"/>
              </a:rPr>
              <a:t>IoT</a:t>
            </a:r>
            <a:r>
              <a:rPr lang="ru-RU" sz="1100" spc="-15" dirty="0">
                <a:latin typeface="Raleway SemiBold" panose="020B0604020202020204" charset="-52"/>
                <a:cs typeface="Microsoft Sans Serif"/>
              </a:rPr>
              <a:t>-технологий в свои устройства.</a:t>
            </a:r>
            <a:br>
              <a:rPr lang="ru-RU" sz="1100" spc="-15" dirty="0">
                <a:latin typeface="Raleway SemiBold" panose="020B0604020202020204" charset="-52"/>
                <a:cs typeface="Microsoft Sans Serif"/>
              </a:rPr>
            </a:br>
            <a:endParaRPr lang="ru-RU" sz="1100" spc="-15" dirty="0">
              <a:latin typeface="Raleway SemiBold" panose="020B0604020202020204" charset="-52"/>
              <a:cs typeface="Microsoft Sans Serif"/>
            </a:endParaRPr>
          </a:p>
          <a:p>
            <a:pPr marL="12700" marR="938530"/>
            <a:r>
              <a:rPr lang="ru-RU" sz="1100" u="sng" spc="-15" dirty="0">
                <a:latin typeface="Raleway SemiBold" panose="020B0604020202020204" charset="-52"/>
                <a:cs typeface="Microsoft Sans Serif"/>
              </a:rPr>
              <a:t>Повысить ценность бренда: </a:t>
            </a:r>
            <a:r>
              <a:rPr lang="ru-RU" sz="1100" spc="-15" dirty="0">
                <a:latin typeface="Raleway SemiBold" panose="020B0604020202020204" charset="-52"/>
                <a:cs typeface="Microsoft Sans Serif"/>
              </a:rPr>
              <a:t>Выпуск холодильников с ИИ, который анализирует запасы, предлагает рецепты и обеспечивает автоматизированные напоминания, подчеркивает статус бренда как инновационного и ориентированного на будущее.</a:t>
            </a:r>
            <a:br>
              <a:rPr lang="ru-RU" sz="1100" spc="-15" dirty="0">
                <a:latin typeface="Raleway SemiBold" panose="020B0604020202020204" charset="-52"/>
                <a:cs typeface="Microsoft Sans Serif"/>
              </a:rPr>
            </a:br>
            <a:br>
              <a:rPr lang="ru-RU" sz="1100" spc="-15" dirty="0">
                <a:latin typeface="Raleway SemiBold" panose="020B0604020202020204" charset="-52"/>
                <a:cs typeface="Microsoft Sans Serif"/>
              </a:rPr>
            </a:br>
            <a:r>
              <a:rPr lang="ru-RU" sz="1100" u="sng" spc="-15" dirty="0">
                <a:latin typeface="Raleway SemiBold" panose="020B0604020202020204" charset="-52"/>
                <a:cs typeface="Microsoft Sans Serif"/>
              </a:rPr>
              <a:t>Расширить продуктовую линейку: </a:t>
            </a:r>
            <a:r>
              <a:rPr lang="ru-RU" sz="1100" spc="-15" dirty="0">
                <a:latin typeface="Raleway SemiBold" panose="020B0604020202020204" charset="-52"/>
                <a:cs typeface="Microsoft Sans Serif"/>
              </a:rPr>
              <a:t>Система может быть предложена как в моделях премиум-класса, так и в устройствах среднего сегмента, предлагая возможности для дифференциации.</a:t>
            </a:r>
            <a:br>
              <a:rPr lang="ru-RU" sz="1100" spc="-15" dirty="0">
                <a:latin typeface="Raleway SemiBold" panose="020B0604020202020204" charset="-52"/>
                <a:cs typeface="Microsoft Sans Serif"/>
              </a:rPr>
            </a:br>
            <a:endParaRPr lang="ru-RU" sz="1100" spc="-15" dirty="0">
              <a:latin typeface="Raleway SemiBold" panose="020B0604020202020204" charset="-52"/>
              <a:cs typeface="Microsoft Sans Serif"/>
            </a:endParaRPr>
          </a:p>
          <a:p>
            <a:pPr marL="12700" marR="938530"/>
            <a:r>
              <a:rPr lang="ru-RU" sz="1100" spc="-15" dirty="0">
                <a:latin typeface="Raleway SemiBold" panose="020B0604020202020204" charset="-52"/>
                <a:cs typeface="Microsoft Sans Serif"/>
              </a:rPr>
              <a:t>Наши клиенты – производители, которые ищут решения для повышения ценности своей продукции и удовлетворения растущих запросов потребителей в умных технологиях.</a:t>
            </a: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853B7B5-D342-4D10-ACAF-EA08EA8BF2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2958" y="3232306"/>
            <a:ext cx="3359173" cy="3359173"/>
          </a:xfrm>
          <a:prstGeom prst="rect">
            <a:avLst/>
          </a:prstGeom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68E9FA06-F6BB-43AB-8019-8D76847A0974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7FA2B7FE-A9D8-4458-AEC7-E152FA0877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3994" y="2127184"/>
            <a:ext cx="834606" cy="834606"/>
          </a:xfrm>
          <a:prstGeom prst="rect">
            <a:avLst/>
          </a:prstGeom>
        </p:spPr>
      </p:pic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id="{34518EB1-51CF-4FBC-B72B-033B9D51BDD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93898F93-85C3-4AF1-9F50-AFB73E74E4C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8699" y="377376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94C81403-4BC8-4950-ACCB-9E3110B16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D263CE57-4B63-4933-9FE1-0DD716E7630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EF61FD85-73E7-4BAA-847E-B9009D513FA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24426" y="3928336"/>
            <a:ext cx="933759" cy="933759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id="{1503C543-C0E3-43C2-9CED-396DD76E64D6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CD5BA7C1-B411-4109-A616-9C8B7750FAF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93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16C7F-5028-1BE1-D1DC-D091E8F37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B9C12C7-7AE2-D0F8-500B-AF7283BA8D06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D8305CA2-1459-6D49-B196-B597293EA41D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id="{FD4F4425-6C0E-CBCE-3612-6B2DD94F7FB8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id="{B62CE325-7DFA-698C-7D8C-622CF7D97578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0A9ADC41-7AC1-7611-D504-CA960D827755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87020C72-F082-5C71-FA28-F060E0C8A911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54" name="object 4">
              <a:extLst>
                <a:ext uri="{FF2B5EF4-FFF2-40B4-BE49-F238E27FC236}">
                  <a16:creationId xmlns:a16="http://schemas.microsoft.com/office/drawing/2014/main" id="{B0D50A79-459B-BDB9-B10F-624673B69C16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5" name="object 5">
              <a:extLst>
                <a:ext uri="{FF2B5EF4-FFF2-40B4-BE49-F238E27FC236}">
                  <a16:creationId xmlns:a16="http://schemas.microsoft.com/office/drawing/2014/main" id="{0CC9CAD3-E6E0-D91B-C3D4-B05892A93C73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6" name="object 7">
              <a:extLst>
                <a:ext uri="{FF2B5EF4-FFF2-40B4-BE49-F238E27FC236}">
                  <a16:creationId xmlns:a16="http://schemas.microsoft.com/office/drawing/2014/main" id="{CBAD333B-AAAF-6D73-E90B-8DFBE87E463E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7" name="object 8">
              <a:extLst>
                <a:ext uri="{FF2B5EF4-FFF2-40B4-BE49-F238E27FC236}">
                  <a16:creationId xmlns:a16="http://schemas.microsoft.com/office/drawing/2014/main" id="{FAE325CD-E553-3C01-7357-92991E61D100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8" name="object 10">
              <a:extLst>
                <a:ext uri="{FF2B5EF4-FFF2-40B4-BE49-F238E27FC236}">
                  <a16:creationId xmlns:a16="http://schemas.microsoft.com/office/drawing/2014/main" id="{6A51B1CB-E18B-2257-8F7A-DDEE93B6C2DB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9" name="object 11">
              <a:extLst>
                <a:ext uri="{FF2B5EF4-FFF2-40B4-BE49-F238E27FC236}">
                  <a16:creationId xmlns:a16="http://schemas.microsoft.com/office/drawing/2014/main" id="{8CEDFD89-7278-28EE-9890-5A6BE4B5C6B0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0" name="object 12">
              <a:extLst>
                <a:ext uri="{FF2B5EF4-FFF2-40B4-BE49-F238E27FC236}">
                  <a16:creationId xmlns:a16="http://schemas.microsoft.com/office/drawing/2014/main" id="{6A902505-9CC0-7310-15CB-4695C1DFBEBF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1" name="object 14">
              <a:extLst>
                <a:ext uri="{FF2B5EF4-FFF2-40B4-BE49-F238E27FC236}">
                  <a16:creationId xmlns:a16="http://schemas.microsoft.com/office/drawing/2014/main" id="{AB8A49A4-C619-DB57-69A9-66F26CF724B1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2" name="object 4">
              <a:extLst>
                <a:ext uri="{FF2B5EF4-FFF2-40B4-BE49-F238E27FC236}">
                  <a16:creationId xmlns:a16="http://schemas.microsoft.com/office/drawing/2014/main" id="{66EC3CE2-3B5C-4F73-0F8A-D46737F3891C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3" name="object 4">
              <a:extLst>
                <a:ext uri="{FF2B5EF4-FFF2-40B4-BE49-F238E27FC236}">
                  <a16:creationId xmlns:a16="http://schemas.microsoft.com/office/drawing/2014/main" id="{B1D3BA69-76C4-95BF-E661-6A7266428A56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793B1196-73DA-5AC7-D46E-E26D79BDF532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5" name="object 16">
              <a:extLst>
                <a:ext uri="{FF2B5EF4-FFF2-40B4-BE49-F238E27FC236}">
                  <a16:creationId xmlns:a16="http://schemas.microsoft.com/office/drawing/2014/main" id="{34D07E24-FDF1-6ABD-67DC-DA48816213EA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:a16="http://schemas.microsoft.com/office/drawing/2014/main" id="{78500176-54BC-DFE1-66FA-D293D0C58405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:a16="http://schemas.microsoft.com/office/drawing/2014/main" id="{0EB4DE5D-FAE8-3C6A-8E70-AAF5D9B40FF0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id="{E7AE9B61-B928-47B7-ED02-191C44567044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:a16="http://schemas.microsoft.com/office/drawing/2014/main" id="{9A78AD41-D6F2-F905-7265-BAB44CE236CA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:a16="http://schemas.microsoft.com/office/drawing/2014/main" id="{5B4A98D2-607B-EB4F-1A64-96E0E3001E20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:a16="http://schemas.microsoft.com/office/drawing/2014/main" id="{BBD979EB-435F-3AE0-0160-5B9F77713172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:a16="http://schemas.microsoft.com/office/drawing/2014/main" id="{D72FDEF7-4BCA-35B9-3A68-0AA83C85CF7D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:a16="http://schemas.microsoft.com/office/drawing/2014/main" id="{CD0BF52E-C662-36A2-5B45-83E5CCDD0804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>
            <a:extLst>
              <a:ext uri="{FF2B5EF4-FFF2-40B4-BE49-F238E27FC236}">
                <a16:creationId xmlns:a16="http://schemas.microsoft.com/office/drawing/2014/main" id="{C39B5E12-69B5-0351-2FB4-16F64351EC26}"/>
              </a:ext>
            </a:extLst>
          </p:cNvPr>
          <p:cNvSpPr txBox="1"/>
          <p:nvPr/>
        </p:nvSpPr>
        <p:spPr>
          <a:xfrm>
            <a:off x="310445" y="1048250"/>
            <a:ext cx="7952406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ПРОРАБОТКА ИДЕИ ПРОЕКТА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>
            <a:extLst>
              <a:ext uri="{FF2B5EF4-FFF2-40B4-BE49-F238E27FC236}">
                <a16:creationId xmlns:a16="http://schemas.microsoft.com/office/drawing/2014/main" id="{4D92EBFE-FBB9-ED78-B269-52FF83EC16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НАЗВАНИЕ ПРОЕКТА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8" name="Описание">
            <a:extLst>
              <a:ext uri="{FF2B5EF4-FFF2-40B4-BE49-F238E27FC236}">
                <a16:creationId xmlns:a16="http://schemas.microsoft.com/office/drawing/2014/main" id="{57B0F1CF-8467-9C55-4880-632FCB7C2DDE}"/>
              </a:ext>
            </a:extLst>
          </p:cNvPr>
          <p:cNvSpPr txBox="1"/>
          <p:nvPr/>
        </p:nvSpPr>
        <p:spPr>
          <a:xfrm>
            <a:off x="306160" y="1468927"/>
            <a:ext cx="5574583" cy="4993846"/>
          </a:xfrm>
          <a:prstGeom prst="rect">
            <a:avLst/>
          </a:prstGeom>
        </p:spPr>
        <p:txBody>
          <a:bodyPr vert="horz" wrap="square" lIns="0" tIns="316908" rIns="0" bIns="0" rtlCol="0">
            <a:spAutoFit/>
          </a:bodyPr>
          <a:lstStyle/>
          <a:p>
            <a:pPr marL="12700" marR="938530"/>
            <a:r>
              <a:rPr lang="ru-RU" sz="1486" b="1" spc="-15" dirty="0">
                <a:latin typeface="Raleway SemiBold" panose="020B0604020202020204" charset="-52"/>
                <a:cs typeface="Microsoft Sans Serif"/>
              </a:rPr>
              <a:t>Конечная аудитория:</a:t>
            </a:r>
          </a:p>
          <a:p>
            <a:pPr marL="12700" marR="938530"/>
            <a:endParaRPr lang="ru-RU" sz="1486" b="1" spc="-15" dirty="0">
              <a:latin typeface="Raleway SemiBold" panose="020B0604020202020204" charset="-52"/>
              <a:cs typeface="Microsoft Sans Serif"/>
            </a:endParaRPr>
          </a:p>
          <a:p>
            <a:pPr marL="12700" marR="938530"/>
            <a:r>
              <a:rPr lang="ru-RU" sz="1100" b="1" u="sng" spc="-15" dirty="0">
                <a:latin typeface="Raleway SemiBold" panose="020B0604020202020204" charset="-52"/>
                <a:cs typeface="Microsoft Sans Serif"/>
              </a:rPr>
              <a:t>1. Семейные люди:</a:t>
            </a:r>
          </a:p>
          <a:p>
            <a:pPr marL="12700" marR="938530"/>
            <a:r>
              <a:rPr lang="ru-RU" sz="1100" spc="-15" dirty="0">
                <a:latin typeface="Raleway SemiBold" panose="020B0604020202020204" charset="-52"/>
                <a:cs typeface="Microsoft Sans Serif"/>
              </a:rPr>
              <a:t>• С детьми: Занятые родители, которые хотят сэкономить время на кухне и планировании меню.</a:t>
            </a:r>
          </a:p>
          <a:p>
            <a:pPr marL="12700" marR="938530"/>
            <a:r>
              <a:rPr lang="ru-RU" sz="1100" spc="-15" dirty="0">
                <a:latin typeface="Raleway SemiBold" panose="020B0604020202020204" charset="-52"/>
                <a:cs typeface="Microsoft Sans Serif"/>
              </a:rPr>
              <a:t>• С пожилыми людьми: Помогает отслеживать потребление продуктов, рекомендует полезные рецепты, контролирует сроки годности, чтобы избежать порчи.</a:t>
            </a:r>
          </a:p>
          <a:p>
            <a:pPr marL="12700" marR="938530"/>
            <a:endParaRPr lang="ru-RU" sz="1100" spc="-15" dirty="0">
              <a:latin typeface="Raleway SemiBold" panose="020B0604020202020204" charset="-52"/>
              <a:cs typeface="Microsoft Sans Serif"/>
            </a:endParaRPr>
          </a:p>
          <a:p>
            <a:pPr marL="12700" marR="938530"/>
            <a:r>
              <a:rPr lang="ru-RU" sz="1100" u="sng" spc="-15" dirty="0">
                <a:latin typeface="Raleway SemiBold" panose="020B0604020202020204" charset="-52"/>
                <a:cs typeface="Microsoft Sans Serif"/>
              </a:rPr>
              <a:t>2. Молодые профессионалы: </a:t>
            </a:r>
          </a:p>
          <a:p>
            <a:pPr marL="12700" marR="938530"/>
            <a:r>
              <a:rPr lang="ru-RU" sz="1100" spc="-15" dirty="0">
                <a:latin typeface="Raleway SemiBold" panose="020B0604020202020204" charset="-52"/>
                <a:cs typeface="Microsoft Sans Serif"/>
              </a:rPr>
              <a:t>• Занятые люди: Помогает планировать меню и делать покупки, сокращая время, проводимое на кухне.</a:t>
            </a:r>
          </a:p>
          <a:p>
            <a:pPr marL="12700" marR="938530"/>
            <a:r>
              <a:rPr lang="ru-RU" sz="1100" spc="-15" dirty="0">
                <a:latin typeface="Raleway SemiBold" panose="020B0604020202020204" charset="-52"/>
                <a:cs typeface="Microsoft Sans Serif"/>
              </a:rPr>
              <a:t>• Люди с ограниченными ресурсами: Помогает эффективно использовать продукты, чтобы сэкономить деньги.</a:t>
            </a:r>
          </a:p>
          <a:p>
            <a:pPr marL="12700" marR="938530"/>
            <a:endParaRPr lang="ru-RU" sz="1100" spc="-15" dirty="0">
              <a:latin typeface="Raleway SemiBold" panose="020B0604020202020204" charset="-52"/>
              <a:cs typeface="Microsoft Sans Serif"/>
            </a:endParaRPr>
          </a:p>
          <a:p>
            <a:pPr marL="12700" marR="938530"/>
            <a:r>
              <a:rPr lang="ru-RU" sz="1100" u="sng" spc="-15" dirty="0">
                <a:latin typeface="Raleway SemiBold" panose="020B0604020202020204" charset="-52"/>
                <a:cs typeface="Microsoft Sans Serif"/>
              </a:rPr>
              <a:t>3. Люди, заботящиеся о здоровом питании:</a:t>
            </a:r>
          </a:p>
          <a:p>
            <a:pPr marL="12700" marR="938530"/>
            <a:r>
              <a:rPr lang="ru-RU" sz="1100" spc="-15" dirty="0">
                <a:latin typeface="Raleway SemiBold" panose="020B0604020202020204" charset="-52"/>
                <a:cs typeface="Microsoft Sans Serif"/>
              </a:rPr>
              <a:t>• Следящие за калорийностью: Помогает выбирать здоровые продукты и рецепты, контролировать потребление калорий.</a:t>
            </a:r>
          </a:p>
          <a:p>
            <a:pPr marL="12700" marR="938530"/>
            <a:r>
              <a:rPr lang="ru-RU" sz="1100" spc="-15" dirty="0">
                <a:latin typeface="Raleway SemiBold" panose="020B0604020202020204" charset="-52"/>
                <a:cs typeface="Microsoft Sans Serif"/>
              </a:rPr>
              <a:t>• С диетическими ограничениями: Предлагает рецепты, соответствующие специфическим диетам.</a:t>
            </a:r>
          </a:p>
          <a:p>
            <a:pPr marL="12700" marR="938530"/>
            <a:r>
              <a:rPr lang="ru-RU" sz="1100" u="sng" spc="-15" dirty="0">
                <a:latin typeface="Raleway SemiBold" panose="020B0604020202020204" charset="-52"/>
                <a:cs typeface="Microsoft Sans Serif"/>
              </a:rPr>
              <a:t>4. Технологичные энтузиасты:</a:t>
            </a:r>
          </a:p>
          <a:p>
            <a:pPr marL="12700" marR="938530"/>
            <a:endParaRPr lang="ru-RU" sz="1100" u="sng" spc="-15" dirty="0">
              <a:latin typeface="Raleway SemiBold" panose="020B0604020202020204" charset="-52"/>
              <a:cs typeface="Microsoft Sans Serif"/>
            </a:endParaRPr>
          </a:p>
          <a:p>
            <a:pPr marL="12700" marR="938530"/>
            <a:r>
              <a:rPr lang="ru-RU" sz="1100" spc="-15" dirty="0">
                <a:latin typeface="Raleway SemiBold" panose="020B0604020202020204" charset="-52"/>
                <a:cs typeface="Microsoft Sans Serif"/>
              </a:rPr>
              <a:t>• Привыкшие к умным устройствам: Позволяет интегрировать холодильник в умный дом и управлять им с помощью смартфона.</a:t>
            </a:r>
          </a:p>
          <a:p>
            <a:pPr marL="12700" marR="938530"/>
            <a:r>
              <a:rPr lang="ru-RU" sz="1100" spc="-15" dirty="0">
                <a:latin typeface="Raleway SemiBold" panose="020B0604020202020204" charset="-52"/>
                <a:cs typeface="Microsoft Sans Serif"/>
              </a:rPr>
              <a:t>• Ценители инноваций: Привлекает новизной и практичностью функций.</a:t>
            </a:r>
          </a:p>
          <a:p>
            <a:pPr marL="12700" marR="938530"/>
            <a:endParaRPr lang="ru-RU" sz="1000" spc="-15" dirty="0">
              <a:latin typeface="Raleway SemiBold" panose="020B0604020202020204" charset="-52"/>
              <a:cs typeface="Microsoft Sans Serif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D21EBFCC-AA09-0724-6F12-2BE710535A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0E78FD-39E2-C74D-3CF8-6EE21CDDE3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2958" y="3232306"/>
            <a:ext cx="3359173" cy="3359173"/>
          </a:xfrm>
          <a:prstGeom prst="rect">
            <a:avLst/>
          </a:prstGeom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BFE4C335-8720-464D-26A0-F3298B449B08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E9888A20-D976-2C16-498A-C796AAA49E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3994" y="2127184"/>
            <a:ext cx="834606" cy="834606"/>
          </a:xfrm>
          <a:prstGeom prst="rect">
            <a:avLst/>
          </a:prstGeom>
        </p:spPr>
      </p:pic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id="{3E6AAC96-F682-B647-2884-75B94166DE2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AEC9C6D0-F9AD-A7CF-06BA-1C77073010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8699" y="377376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BFEA5711-C082-9076-072E-12AB7EAD64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83F8CC20-BF03-F395-3D29-2B724513AEE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DEDD66F6-028A-1E35-F5FF-0C343016133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24426" y="3928336"/>
            <a:ext cx="933759" cy="933759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id="{A0D59CAD-62F3-43E6-0D42-4228F34EEDD8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3653ED4B-9D41-A54C-949F-839039D1323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3DA6E234-43D4-4D49-9189-B20DE0C2E032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id="{1DC98009-DC5D-4CC7-9C0B-A61167915210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id="{E8E593FB-BD93-4242-8FCF-910D38171E2D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DEF79C3B-66D5-410C-9892-9CB424D13C14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3101C7EB-0100-4481-92AB-81BC62F59467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54" name="object 4">
              <a:extLst>
                <a:ext uri="{FF2B5EF4-FFF2-40B4-BE49-F238E27FC236}">
                  <a16:creationId xmlns:a16="http://schemas.microsoft.com/office/drawing/2014/main" id="{806FC2A3-B569-4A28-BC4B-3E704DF79FF8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5" name="object 5">
              <a:extLst>
                <a:ext uri="{FF2B5EF4-FFF2-40B4-BE49-F238E27FC236}">
                  <a16:creationId xmlns:a16="http://schemas.microsoft.com/office/drawing/2014/main" id="{0B78E7D5-7A98-4F1F-87C6-651188E24043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6" name="object 7">
              <a:extLst>
                <a:ext uri="{FF2B5EF4-FFF2-40B4-BE49-F238E27FC236}">
                  <a16:creationId xmlns:a16="http://schemas.microsoft.com/office/drawing/2014/main" id="{CC70F8DB-94F5-4D05-9E8D-8AFBAEAC8AC3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7" name="object 8">
              <a:extLst>
                <a:ext uri="{FF2B5EF4-FFF2-40B4-BE49-F238E27FC236}">
                  <a16:creationId xmlns:a16="http://schemas.microsoft.com/office/drawing/2014/main" id="{E911403A-87C7-4B9C-811E-738A423E3421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8" name="object 10">
              <a:extLst>
                <a:ext uri="{FF2B5EF4-FFF2-40B4-BE49-F238E27FC236}">
                  <a16:creationId xmlns:a16="http://schemas.microsoft.com/office/drawing/2014/main" id="{2DCC29A9-ABD7-427B-A006-C6B50CB48B98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9" name="object 11">
              <a:extLst>
                <a:ext uri="{FF2B5EF4-FFF2-40B4-BE49-F238E27FC236}">
                  <a16:creationId xmlns:a16="http://schemas.microsoft.com/office/drawing/2014/main" id="{01676FF1-5BD5-406F-AD8E-A410AFD56F6A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0" name="object 12">
              <a:extLst>
                <a:ext uri="{FF2B5EF4-FFF2-40B4-BE49-F238E27FC236}">
                  <a16:creationId xmlns:a16="http://schemas.microsoft.com/office/drawing/2014/main" id="{D9796762-8949-43B2-887C-A427FD409466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1" name="object 14">
              <a:extLst>
                <a:ext uri="{FF2B5EF4-FFF2-40B4-BE49-F238E27FC236}">
                  <a16:creationId xmlns:a16="http://schemas.microsoft.com/office/drawing/2014/main" id="{A1424449-60D3-452E-B4C7-50CDA14BF87B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2" name="object 4">
              <a:extLst>
                <a:ext uri="{FF2B5EF4-FFF2-40B4-BE49-F238E27FC236}">
                  <a16:creationId xmlns:a16="http://schemas.microsoft.com/office/drawing/2014/main" id="{085E4B4A-6285-4199-96FC-EA7A9BF2FAA3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3" name="object 4">
              <a:extLst>
                <a:ext uri="{FF2B5EF4-FFF2-40B4-BE49-F238E27FC236}">
                  <a16:creationId xmlns:a16="http://schemas.microsoft.com/office/drawing/2014/main" id="{2E2503B6-90B6-4E2A-B896-E2F8CEC80263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3601C259-F30D-4B44-840B-6AEB1248778F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5" name="object 16">
              <a:extLst>
                <a:ext uri="{FF2B5EF4-FFF2-40B4-BE49-F238E27FC236}">
                  <a16:creationId xmlns:a16="http://schemas.microsoft.com/office/drawing/2014/main" id="{4E0FD1FE-A3A9-4907-9CC9-CE28B495A007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:a16="http://schemas.microsoft.com/office/drawing/2014/main" id="{AD55ECD6-F623-4CCA-8A70-77997BD86E7B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:a16="http://schemas.microsoft.com/office/drawing/2014/main" id="{9C8C21AF-CA9A-4557-87E1-294BE8A6A292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id="{BD932902-2E5A-4546-97D7-942092853FFC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:a16="http://schemas.microsoft.com/office/drawing/2014/main" id="{517AD2A2-BF67-4594-BEAD-F75F2EC12C30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:a16="http://schemas.microsoft.com/office/drawing/2014/main" id="{D1210B19-5C15-479D-96C6-E47667316A0E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:a16="http://schemas.microsoft.com/office/drawing/2014/main" id="{B5D42480-8C65-4DE6-8D8A-E273B22E2598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:a16="http://schemas.microsoft.com/office/drawing/2014/main" id="{EA8BD9E9-6669-4F3B-9140-6CB6DE77168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:a16="http://schemas.microsoft.com/office/drawing/2014/main" id="{995DD00C-5A1A-4328-A983-EB98E789F6F2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10445" y="1048250"/>
            <a:ext cx="7952406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ПРОРАБОТКА ИДЕИ ПРОЕКТА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НАЗВАНИЕ ПРОЕКТА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8" name="Описание"/>
          <p:cNvSpPr txBox="1"/>
          <p:nvPr/>
        </p:nvSpPr>
        <p:spPr>
          <a:xfrm>
            <a:off x="306160" y="1468927"/>
            <a:ext cx="5574583" cy="1159848"/>
          </a:xfrm>
          <a:prstGeom prst="rect">
            <a:avLst/>
          </a:prstGeom>
        </p:spPr>
        <p:txBody>
          <a:bodyPr vert="horz" wrap="square" lIns="0" tIns="316908" rIns="0" bIns="0" rtlCol="0">
            <a:spAutoFit/>
          </a:bodyPr>
          <a:lstStyle/>
          <a:p>
            <a:pPr marL="12700" marR="938530"/>
            <a:r>
              <a:rPr lang="ru-RU" sz="1486" b="1" spc="-15" dirty="0">
                <a:latin typeface="Raleway SemiBold" panose="020B0604020202020204" charset="-52"/>
                <a:cs typeface="Microsoft Sans Serif"/>
              </a:rPr>
              <a:t>Опрос</a:t>
            </a:r>
            <a:r>
              <a:rPr lang="en-US" sz="1486" b="1" spc="-15" dirty="0">
                <a:latin typeface="Raleway SemiBold" panose="020B0604020202020204" charset="-52"/>
                <a:cs typeface="Microsoft Sans Serif"/>
              </a:rPr>
              <a:t>:</a:t>
            </a:r>
          </a:p>
          <a:p>
            <a:pPr marL="12700" marR="938530"/>
            <a:endParaRPr lang="ru-RU" sz="1486" b="1" spc="-15" dirty="0">
              <a:latin typeface="Raleway SemiBold" panose="020B0604020202020204" charset="-52"/>
              <a:cs typeface="Microsoft Sans Serif"/>
            </a:endParaRPr>
          </a:p>
          <a:p>
            <a:pPr marL="12700" marR="938530"/>
            <a:endParaRPr lang="ru-RU" sz="1486" b="1" spc="-15" dirty="0">
              <a:latin typeface="Raleway SemiBold" panose="020B0604020202020204" charset="-52"/>
              <a:cs typeface="Microsoft Sans Serif"/>
            </a:endParaRPr>
          </a:p>
          <a:p>
            <a:pPr marL="12700" marR="938530"/>
            <a:endParaRPr lang="ru-RU" sz="1000" spc="-15" dirty="0">
              <a:latin typeface="Raleway SemiBold" panose="020B0604020202020204" charset="-52"/>
              <a:cs typeface="Microsoft Sans Serif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68E9FA06-F6BB-43AB-8019-8D76847A0974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7FA2B7FE-A9D8-4458-AEC7-E152FA0877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3994" y="2127184"/>
            <a:ext cx="834606" cy="834606"/>
          </a:xfrm>
          <a:prstGeom prst="rect">
            <a:avLst/>
          </a:prstGeom>
        </p:spPr>
      </p:pic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id="{34518EB1-51CF-4FBC-B72B-033B9D51BDDB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93898F93-85C3-4AF1-9F50-AFB73E74E4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8699" y="377376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94C81403-4BC8-4950-ACCB-9E3110B167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D263CE57-4B63-4933-9FE1-0DD716E7630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EF61FD85-73E7-4BAA-847E-B9009D513FA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24426" y="3928336"/>
            <a:ext cx="933759" cy="933759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id="{1503C543-C0E3-43C2-9CED-396DD76E64D6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CD5BA7C1-B411-4109-A616-9C8B7750FAF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graphicFrame>
        <p:nvGraphicFramePr>
          <p:cNvPr id="74" name="Диаграмма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5395375"/>
              </p:ext>
            </p:extLst>
          </p:nvPr>
        </p:nvGraphicFramePr>
        <p:xfrm>
          <a:off x="102318" y="2157324"/>
          <a:ext cx="3245784" cy="24528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graphicFrame>
        <p:nvGraphicFramePr>
          <p:cNvPr id="75" name="Диаграмма 7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8827995"/>
              </p:ext>
            </p:extLst>
          </p:nvPr>
        </p:nvGraphicFramePr>
        <p:xfrm>
          <a:off x="4565492" y="2157324"/>
          <a:ext cx="3177725" cy="2367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graphicFrame>
        <p:nvGraphicFramePr>
          <p:cNvPr id="76" name="Диаграмма 7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9670272"/>
              </p:ext>
            </p:extLst>
          </p:nvPr>
        </p:nvGraphicFramePr>
        <p:xfrm>
          <a:off x="2096324" y="4193773"/>
          <a:ext cx="3540642" cy="2482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2"/>
          </a:graphicData>
        </a:graphic>
      </p:graphicFrame>
    </p:spTree>
    <p:extLst>
      <p:ext uri="{BB962C8B-B14F-4D97-AF65-F5344CB8AC3E}">
        <p14:creationId xmlns:p14="http://schemas.microsoft.com/office/powerpoint/2010/main" val="4227901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3DA6E234-43D4-4D49-9189-B20DE0C2E032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id="{1DC98009-DC5D-4CC7-9C0B-A61167915210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id="{E8E593FB-BD93-4242-8FCF-910D38171E2D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DEF79C3B-66D5-410C-9892-9CB424D13C14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3101C7EB-0100-4481-92AB-81BC62F59467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54" name="object 4">
              <a:extLst>
                <a:ext uri="{FF2B5EF4-FFF2-40B4-BE49-F238E27FC236}">
                  <a16:creationId xmlns:a16="http://schemas.microsoft.com/office/drawing/2014/main" id="{806FC2A3-B569-4A28-BC4B-3E704DF79FF8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5" name="object 5">
              <a:extLst>
                <a:ext uri="{FF2B5EF4-FFF2-40B4-BE49-F238E27FC236}">
                  <a16:creationId xmlns:a16="http://schemas.microsoft.com/office/drawing/2014/main" id="{0B78E7D5-7A98-4F1F-87C6-651188E24043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6" name="object 7">
              <a:extLst>
                <a:ext uri="{FF2B5EF4-FFF2-40B4-BE49-F238E27FC236}">
                  <a16:creationId xmlns:a16="http://schemas.microsoft.com/office/drawing/2014/main" id="{CC70F8DB-94F5-4D05-9E8D-8AFBAEAC8AC3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7" name="object 8">
              <a:extLst>
                <a:ext uri="{FF2B5EF4-FFF2-40B4-BE49-F238E27FC236}">
                  <a16:creationId xmlns:a16="http://schemas.microsoft.com/office/drawing/2014/main" id="{E911403A-87C7-4B9C-811E-738A423E3421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8" name="object 10">
              <a:extLst>
                <a:ext uri="{FF2B5EF4-FFF2-40B4-BE49-F238E27FC236}">
                  <a16:creationId xmlns:a16="http://schemas.microsoft.com/office/drawing/2014/main" id="{2DCC29A9-ABD7-427B-A006-C6B50CB48B98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9" name="object 11">
              <a:extLst>
                <a:ext uri="{FF2B5EF4-FFF2-40B4-BE49-F238E27FC236}">
                  <a16:creationId xmlns:a16="http://schemas.microsoft.com/office/drawing/2014/main" id="{01676FF1-5BD5-406F-AD8E-A410AFD56F6A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0" name="object 12">
              <a:extLst>
                <a:ext uri="{FF2B5EF4-FFF2-40B4-BE49-F238E27FC236}">
                  <a16:creationId xmlns:a16="http://schemas.microsoft.com/office/drawing/2014/main" id="{D9796762-8949-43B2-887C-A427FD409466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1" name="object 14">
              <a:extLst>
                <a:ext uri="{FF2B5EF4-FFF2-40B4-BE49-F238E27FC236}">
                  <a16:creationId xmlns:a16="http://schemas.microsoft.com/office/drawing/2014/main" id="{A1424449-60D3-452E-B4C7-50CDA14BF87B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2" name="object 4">
              <a:extLst>
                <a:ext uri="{FF2B5EF4-FFF2-40B4-BE49-F238E27FC236}">
                  <a16:creationId xmlns:a16="http://schemas.microsoft.com/office/drawing/2014/main" id="{085E4B4A-6285-4199-96FC-EA7A9BF2FAA3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3" name="object 4">
              <a:extLst>
                <a:ext uri="{FF2B5EF4-FFF2-40B4-BE49-F238E27FC236}">
                  <a16:creationId xmlns:a16="http://schemas.microsoft.com/office/drawing/2014/main" id="{2E2503B6-90B6-4E2A-B896-E2F8CEC80263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3601C259-F30D-4B44-840B-6AEB1248778F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5" name="object 16">
              <a:extLst>
                <a:ext uri="{FF2B5EF4-FFF2-40B4-BE49-F238E27FC236}">
                  <a16:creationId xmlns:a16="http://schemas.microsoft.com/office/drawing/2014/main" id="{4E0FD1FE-A3A9-4907-9CC9-CE28B495A007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:a16="http://schemas.microsoft.com/office/drawing/2014/main" id="{AD55ECD6-F623-4CCA-8A70-77997BD86E7B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:a16="http://schemas.microsoft.com/office/drawing/2014/main" id="{9C8C21AF-CA9A-4557-87E1-294BE8A6A292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id="{BD932902-2E5A-4546-97D7-942092853FFC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:a16="http://schemas.microsoft.com/office/drawing/2014/main" id="{517AD2A2-BF67-4594-BEAD-F75F2EC12C30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:a16="http://schemas.microsoft.com/office/drawing/2014/main" id="{D1210B19-5C15-479D-96C6-E47667316A0E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:a16="http://schemas.microsoft.com/office/drawing/2014/main" id="{B5D42480-8C65-4DE6-8D8A-E273B22E2598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:a16="http://schemas.microsoft.com/office/drawing/2014/main" id="{EA8BD9E9-6669-4F3B-9140-6CB6DE77168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:a16="http://schemas.microsoft.com/office/drawing/2014/main" id="{995DD00C-5A1A-4328-A983-EB98E789F6F2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10445" y="1048250"/>
            <a:ext cx="7952406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ПРОРАБОТКА ИДЕИ ПРОЕКТА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НАЗВАНИЕ ПРОЕКТА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8" name="Описание"/>
          <p:cNvSpPr txBox="1"/>
          <p:nvPr/>
        </p:nvSpPr>
        <p:spPr>
          <a:xfrm>
            <a:off x="306160" y="1468927"/>
            <a:ext cx="5574583" cy="1159848"/>
          </a:xfrm>
          <a:prstGeom prst="rect">
            <a:avLst/>
          </a:prstGeom>
        </p:spPr>
        <p:txBody>
          <a:bodyPr vert="horz" wrap="square" lIns="0" tIns="316908" rIns="0" bIns="0" rtlCol="0">
            <a:spAutoFit/>
          </a:bodyPr>
          <a:lstStyle/>
          <a:p>
            <a:pPr marL="12700" marR="938530"/>
            <a:r>
              <a:rPr lang="ru-RU" sz="1486" b="1" spc="-15" dirty="0">
                <a:latin typeface="Raleway SemiBold" panose="020B0604020202020204" charset="-52"/>
                <a:cs typeface="Microsoft Sans Serif"/>
              </a:rPr>
              <a:t>Опрос</a:t>
            </a:r>
            <a:r>
              <a:rPr lang="en-US" sz="1486" b="1" spc="-15" dirty="0">
                <a:latin typeface="Raleway SemiBold" panose="020B0604020202020204" charset="-52"/>
                <a:cs typeface="Microsoft Sans Serif"/>
              </a:rPr>
              <a:t>:</a:t>
            </a:r>
          </a:p>
          <a:p>
            <a:pPr marL="12700" marR="938530"/>
            <a:endParaRPr lang="ru-RU" sz="1486" b="1" spc="-15" dirty="0">
              <a:latin typeface="Raleway SemiBold" panose="020B0604020202020204" charset="-52"/>
              <a:cs typeface="Microsoft Sans Serif"/>
            </a:endParaRPr>
          </a:p>
          <a:p>
            <a:pPr marL="12700" marR="938530"/>
            <a:endParaRPr lang="ru-RU" sz="1486" b="1" spc="-15" dirty="0">
              <a:latin typeface="Raleway SemiBold" panose="020B0604020202020204" charset="-52"/>
              <a:cs typeface="Microsoft Sans Serif"/>
            </a:endParaRPr>
          </a:p>
          <a:p>
            <a:pPr marL="12700" marR="938530"/>
            <a:endParaRPr lang="ru-RU" sz="1000" spc="-15" dirty="0">
              <a:latin typeface="Raleway SemiBold" panose="020B0604020202020204" charset="-52"/>
              <a:cs typeface="Microsoft Sans Serif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68E9FA06-F6BB-43AB-8019-8D76847A0974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7FA2B7FE-A9D8-4458-AEC7-E152FA0877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3994" y="2127184"/>
            <a:ext cx="834606" cy="834606"/>
          </a:xfrm>
          <a:prstGeom prst="rect">
            <a:avLst/>
          </a:prstGeom>
        </p:spPr>
      </p:pic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id="{34518EB1-51CF-4FBC-B72B-033B9D51BDDB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93898F93-85C3-4AF1-9F50-AFB73E74E4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8699" y="377376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94C81403-4BC8-4950-ACCB-9E3110B167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D263CE57-4B63-4933-9FE1-0DD716E7630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EF61FD85-73E7-4BAA-847E-B9009D513FA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24426" y="3928336"/>
            <a:ext cx="933759" cy="933759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id="{1503C543-C0E3-43C2-9CED-396DD76E64D6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CD5BA7C1-B411-4109-A616-9C8B7750FAF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graphicFrame>
        <p:nvGraphicFramePr>
          <p:cNvPr id="77" name="Диаграмма 7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468352"/>
              </p:ext>
            </p:extLst>
          </p:nvPr>
        </p:nvGraphicFramePr>
        <p:xfrm>
          <a:off x="0" y="2180680"/>
          <a:ext cx="3671384" cy="33277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graphicFrame>
        <p:nvGraphicFramePr>
          <p:cNvPr id="78" name="Диаграмма 7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6070940"/>
              </p:ext>
            </p:extLst>
          </p:nvPr>
        </p:nvGraphicFramePr>
        <p:xfrm>
          <a:off x="3935406" y="2180680"/>
          <a:ext cx="4861505" cy="3375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</p:spTree>
    <p:extLst>
      <p:ext uri="{BB962C8B-B14F-4D97-AF65-F5344CB8AC3E}">
        <p14:creationId xmlns:p14="http://schemas.microsoft.com/office/powerpoint/2010/main" val="3523601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id="{3AFEF683-0BEB-4FAC-9CC2-5D820EAEC45E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9" name="object 6">
              <a:extLst>
                <a:ext uri="{FF2B5EF4-FFF2-40B4-BE49-F238E27FC236}">
                  <a16:creationId xmlns:a16="http://schemas.microsoft.com/office/drawing/2014/main" id="{D6BD77BA-9C7F-4287-B257-DA639EA9D7D9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0" name="object 17">
              <a:extLst>
                <a:ext uri="{FF2B5EF4-FFF2-40B4-BE49-F238E27FC236}">
                  <a16:creationId xmlns:a16="http://schemas.microsoft.com/office/drawing/2014/main" id="{AE375CA1-F9DE-438E-A001-23B79B17A9CA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1" name="object 15">
              <a:extLst>
                <a:ext uri="{FF2B5EF4-FFF2-40B4-BE49-F238E27FC236}">
                  <a16:creationId xmlns:a16="http://schemas.microsoft.com/office/drawing/2014/main" id="{70BE51E1-9A2E-48A8-96F1-3BD3A87DA74C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D5196C67-85C7-4830-B498-7839249554C1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78DC0B64-F713-4F82-91E6-395A3CAD8D04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5">
              <a:extLst>
                <a:ext uri="{FF2B5EF4-FFF2-40B4-BE49-F238E27FC236}">
                  <a16:creationId xmlns:a16="http://schemas.microsoft.com/office/drawing/2014/main" id="{51B5B65C-69A8-4E91-B314-BF090DE3DDA4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6" name="object 7">
              <a:extLst>
                <a:ext uri="{FF2B5EF4-FFF2-40B4-BE49-F238E27FC236}">
                  <a16:creationId xmlns:a16="http://schemas.microsoft.com/office/drawing/2014/main" id="{131523BF-D097-4265-AFEB-17B1AE617A49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7" name="object 8">
              <a:extLst>
                <a:ext uri="{FF2B5EF4-FFF2-40B4-BE49-F238E27FC236}">
                  <a16:creationId xmlns:a16="http://schemas.microsoft.com/office/drawing/2014/main" id="{4A5BA6DF-FD1A-4EC6-B7AE-22FAAD953371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8" name="object 10">
              <a:extLst>
                <a:ext uri="{FF2B5EF4-FFF2-40B4-BE49-F238E27FC236}">
                  <a16:creationId xmlns:a16="http://schemas.microsoft.com/office/drawing/2014/main" id="{C08A76BF-C880-4CFB-A0EC-B307C44F5B39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9" name="object 11">
              <a:extLst>
                <a:ext uri="{FF2B5EF4-FFF2-40B4-BE49-F238E27FC236}">
                  <a16:creationId xmlns:a16="http://schemas.microsoft.com/office/drawing/2014/main" id="{188C54A4-CA28-4181-8D3B-51F8D6817CB7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0" name="object 12">
              <a:extLst>
                <a:ext uri="{FF2B5EF4-FFF2-40B4-BE49-F238E27FC236}">
                  <a16:creationId xmlns:a16="http://schemas.microsoft.com/office/drawing/2014/main" id="{6436C5F3-FEFB-4805-A8D8-466512618E13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1" name="object 14">
              <a:extLst>
                <a:ext uri="{FF2B5EF4-FFF2-40B4-BE49-F238E27FC236}">
                  <a16:creationId xmlns:a16="http://schemas.microsoft.com/office/drawing/2014/main" id="{D522F36D-61B7-4102-9567-2F52E20DF248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2" name="object 4">
              <a:extLst>
                <a:ext uri="{FF2B5EF4-FFF2-40B4-BE49-F238E27FC236}">
                  <a16:creationId xmlns:a16="http://schemas.microsoft.com/office/drawing/2014/main" id="{B854B6CD-A917-4E0D-A25F-166EBC1321C1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3" name="object 4">
              <a:extLst>
                <a:ext uri="{FF2B5EF4-FFF2-40B4-BE49-F238E27FC236}">
                  <a16:creationId xmlns:a16="http://schemas.microsoft.com/office/drawing/2014/main" id="{136034D6-206D-4D22-B223-2BCE93B30DBB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53D0717D-BA9C-413A-B7ED-82E85597C457}"/>
              </a:ext>
            </a:extLst>
          </p:cNvPr>
          <p:cNvGrpSpPr/>
          <p:nvPr/>
        </p:nvGrpSpPr>
        <p:grpSpPr>
          <a:xfrm>
            <a:off x="8531151" y="-1354"/>
            <a:ext cx="3660849" cy="5133570"/>
            <a:chOff x="8540207" y="-1354"/>
            <a:chExt cx="3660849" cy="5133570"/>
          </a:xfrm>
        </p:grpSpPr>
        <p:sp>
          <p:nvSpPr>
            <p:cNvPr id="74" name="object 16">
              <a:extLst>
                <a:ext uri="{FF2B5EF4-FFF2-40B4-BE49-F238E27FC236}">
                  <a16:creationId xmlns:a16="http://schemas.microsoft.com/office/drawing/2014/main" id="{30B822F3-9107-4BE7-9066-FAACA80757D8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5" name="object 4">
              <a:extLst>
                <a:ext uri="{FF2B5EF4-FFF2-40B4-BE49-F238E27FC236}">
                  <a16:creationId xmlns:a16="http://schemas.microsoft.com/office/drawing/2014/main" id="{8E7471AD-8503-4AAF-8F81-D046D1BA663D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:a16="http://schemas.microsoft.com/office/drawing/2014/main" id="{FE29E561-7896-4598-A0D4-1A6443074CEF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12">
              <a:extLst>
                <a:ext uri="{FF2B5EF4-FFF2-40B4-BE49-F238E27FC236}">
                  <a16:creationId xmlns:a16="http://schemas.microsoft.com/office/drawing/2014/main" id="{9BB9A29A-EEF8-45BE-BD02-929A776C61ED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15">
              <a:extLst>
                <a:ext uri="{FF2B5EF4-FFF2-40B4-BE49-F238E27FC236}">
                  <a16:creationId xmlns:a16="http://schemas.microsoft.com/office/drawing/2014/main" id="{55337788-7951-451C-84B6-8B5DD3479B14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4">
              <a:extLst>
                <a:ext uri="{FF2B5EF4-FFF2-40B4-BE49-F238E27FC236}">
                  <a16:creationId xmlns:a16="http://schemas.microsoft.com/office/drawing/2014/main" id="{51D72CCA-7CC6-4601-8587-56556AE793C4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6">
              <a:extLst>
                <a:ext uri="{FF2B5EF4-FFF2-40B4-BE49-F238E27FC236}">
                  <a16:creationId xmlns:a16="http://schemas.microsoft.com/office/drawing/2014/main" id="{FDA20139-FC2C-4B4D-856C-35E0BA13CA95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3">
              <a:extLst>
                <a:ext uri="{FF2B5EF4-FFF2-40B4-BE49-F238E27FC236}">
                  <a16:creationId xmlns:a16="http://schemas.microsoft.com/office/drawing/2014/main" id="{6F5A0449-CAC7-42B7-94E3-692A071AE319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4">
              <a:extLst>
                <a:ext uri="{FF2B5EF4-FFF2-40B4-BE49-F238E27FC236}">
                  <a16:creationId xmlns:a16="http://schemas.microsoft.com/office/drawing/2014/main" id="{25F9745B-E44F-45DE-ACCC-215886C6E083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25773" y="923125"/>
            <a:ext cx="7722956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Рынок. Объем рынка и динамика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НАЗВАНИЕ ПРОЕКТА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7" name="Описание"/>
          <p:cNvSpPr txBox="1"/>
          <p:nvPr/>
        </p:nvSpPr>
        <p:spPr>
          <a:xfrm>
            <a:off x="325773" y="1647250"/>
            <a:ext cx="7188810" cy="482261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2700"/>
            <a:r>
              <a:rPr lang="ru-RU" sz="1600" dirty="0">
                <a:latin typeface="Gilroy-ExtraBold" panose="020B0604020202020204" charset="-52"/>
                <a:cs typeface="Microsoft Sans Serif"/>
              </a:rPr>
              <a:t>Описать оценку объема рынка или указать источники данных</a:t>
            </a:r>
          </a:p>
          <a:p>
            <a:pPr marL="12700" marR="938530"/>
            <a:endParaRPr sz="1486" dirty="0">
              <a:latin typeface="Microsoft Sans Serif"/>
              <a:cs typeface="Microsoft Sans Serif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6" name="Google Shape;162;p7">
            <a:extLst>
              <a:ext uri="{FF2B5EF4-FFF2-40B4-BE49-F238E27FC236}">
                <a16:creationId xmlns:a16="http://schemas.microsoft.com/office/drawing/2014/main" id="{38ED3B5E-367C-4965-94D0-FCCA2ED71B62}"/>
              </a:ext>
            </a:extLst>
          </p:cNvPr>
          <p:cNvGrpSpPr/>
          <p:nvPr/>
        </p:nvGrpSpPr>
        <p:grpSpPr>
          <a:xfrm>
            <a:off x="343333" y="2204175"/>
            <a:ext cx="7659244" cy="561099"/>
            <a:chOff x="618978" y="3826412"/>
            <a:chExt cx="7241760" cy="675250"/>
          </a:xfrm>
        </p:grpSpPr>
        <p:sp>
          <p:nvSpPr>
            <p:cNvPr id="37" name="Google Shape;163;p7">
              <a:extLst>
                <a:ext uri="{FF2B5EF4-FFF2-40B4-BE49-F238E27FC236}">
                  <a16:creationId xmlns:a16="http://schemas.microsoft.com/office/drawing/2014/main" id="{42F644C4-195F-4455-BB5B-AC72CA9BA784}"/>
                </a:ext>
              </a:extLst>
            </p:cNvPr>
            <p:cNvSpPr/>
            <p:nvPr/>
          </p:nvSpPr>
          <p:spPr>
            <a:xfrm>
              <a:off x="3179298" y="3826412"/>
              <a:ext cx="4670473" cy="67525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endParaRPr sz="1867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64;p7">
              <a:extLst>
                <a:ext uri="{FF2B5EF4-FFF2-40B4-BE49-F238E27FC236}">
                  <a16:creationId xmlns:a16="http://schemas.microsoft.com/office/drawing/2014/main" id="{BAF23873-7B92-45F9-849D-07EF6DD86CF4}"/>
                </a:ext>
              </a:extLst>
            </p:cNvPr>
            <p:cNvSpPr/>
            <p:nvPr/>
          </p:nvSpPr>
          <p:spPr>
            <a:xfrm>
              <a:off x="5479366" y="3826412"/>
              <a:ext cx="2370405" cy="67525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65;p7">
              <a:extLst>
                <a:ext uri="{FF2B5EF4-FFF2-40B4-BE49-F238E27FC236}">
                  <a16:creationId xmlns:a16="http://schemas.microsoft.com/office/drawing/2014/main" id="{DC3AA70F-F794-4CC5-AEDF-371B9ADEBFB2}"/>
                </a:ext>
              </a:extLst>
            </p:cNvPr>
            <p:cNvSpPr/>
            <p:nvPr/>
          </p:nvSpPr>
          <p:spPr>
            <a:xfrm>
              <a:off x="618978" y="3826412"/>
              <a:ext cx="7230793" cy="675250"/>
            </a:xfrm>
            <a:prstGeom prst="rect">
              <a:avLst/>
            </a:prstGeom>
            <a:noFill/>
            <a:ln w="25400" cap="flat" cmpd="sng">
              <a:solidFill>
                <a:srgbClr val="CB880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66;p7">
              <a:extLst>
                <a:ext uri="{FF2B5EF4-FFF2-40B4-BE49-F238E27FC236}">
                  <a16:creationId xmlns:a16="http://schemas.microsoft.com/office/drawing/2014/main" id="{8668AB41-F2F2-4078-8FC3-9317FF7B38A3}"/>
                </a:ext>
              </a:extLst>
            </p:cNvPr>
            <p:cNvSpPr txBox="1"/>
            <p:nvPr/>
          </p:nvSpPr>
          <p:spPr>
            <a:xfrm>
              <a:off x="734000" y="3953861"/>
              <a:ext cx="2370406" cy="307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r>
                <a:rPr lang="ru" sz="1867" b="1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TAM: </a:t>
              </a:r>
              <a:endParaRPr sz="186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67;p7">
              <a:extLst>
                <a:ext uri="{FF2B5EF4-FFF2-40B4-BE49-F238E27FC236}">
                  <a16:creationId xmlns:a16="http://schemas.microsoft.com/office/drawing/2014/main" id="{838334BB-92D9-42DC-BC75-6BD61926F855}"/>
                </a:ext>
              </a:extLst>
            </p:cNvPr>
            <p:cNvSpPr txBox="1"/>
            <p:nvPr/>
          </p:nvSpPr>
          <p:spPr>
            <a:xfrm>
              <a:off x="3145993" y="3953861"/>
              <a:ext cx="2370406" cy="307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r>
                <a:rPr lang="ru" sz="1867" b="1" dirty="0">
                  <a:solidFill>
                    <a:srgbClr val="262626"/>
                  </a:solidFill>
                  <a:latin typeface="Raleway"/>
                  <a:ea typeface="Raleway"/>
                  <a:cs typeface="Raleway"/>
                  <a:sym typeface="Raleway"/>
                </a:rPr>
                <a:t>SAM: </a:t>
              </a:r>
              <a:endParaRPr sz="1867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68;p7">
              <a:extLst>
                <a:ext uri="{FF2B5EF4-FFF2-40B4-BE49-F238E27FC236}">
                  <a16:creationId xmlns:a16="http://schemas.microsoft.com/office/drawing/2014/main" id="{699516D6-7FA1-4891-A714-06C464564888}"/>
                </a:ext>
              </a:extLst>
            </p:cNvPr>
            <p:cNvSpPr txBox="1"/>
            <p:nvPr/>
          </p:nvSpPr>
          <p:spPr>
            <a:xfrm>
              <a:off x="5490332" y="3953861"/>
              <a:ext cx="2370406" cy="307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r>
                <a:rPr lang="ru" sz="1867" b="1" dirty="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SOM: </a:t>
              </a:r>
              <a:endParaRPr sz="1867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81D989B5-1C22-4789-B253-E2079385BB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9062" y="1711730"/>
            <a:ext cx="2441248" cy="3434047"/>
          </a:xfrm>
          <a:prstGeom prst="rect">
            <a:avLst/>
          </a:prstGeom>
        </p:spPr>
      </p:pic>
      <p:sp>
        <p:nvSpPr>
          <p:cNvPr id="49" name="Тема">
            <a:extLst>
              <a:ext uri="{FF2B5EF4-FFF2-40B4-BE49-F238E27FC236}">
                <a16:creationId xmlns:a16="http://schemas.microsoft.com/office/drawing/2014/main" id="{D1C09D7E-1634-467B-87A7-1AE36B884932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50" name="Рисунок 49" hidden="1">
            <a:extLst>
              <a:ext uri="{FF2B5EF4-FFF2-40B4-BE49-F238E27FC236}">
                <a16:creationId xmlns:a16="http://schemas.microsoft.com/office/drawing/2014/main" id="{0BF7E05A-FFAB-4940-8B6F-F91CD801DE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B7591D49-F194-4B75-A330-6B28EA01CF98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52" name="Рисунок 51" hidden="1">
            <a:extLst>
              <a:ext uri="{FF2B5EF4-FFF2-40B4-BE49-F238E27FC236}">
                <a16:creationId xmlns:a16="http://schemas.microsoft.com/office/drawing/2014/main" id="{7BBE69CE-6AB9-4239-967C-2E575FC163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32968109-D812-49E0-935C-76DCCEF5226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57446" y="2065813"/>
            <a:ext cx="884766" cy="884766"/>
          </a:xfrm>
          <a:prstGeom prst="rect">
            <a:avLst/>
          </a:prstGeom>
        </p:spPr>
      </p:pic>
      <p:pic>
        <p:nvPicPr>
          <p:cNvPr id="54" name="Рисунок 53" hidden="1">
            <a:extLst>
              <a:ext uri="{FF2B5EF4-FFF2-40B4-BE49-F238E27FC236}">
                <a16:creationId xmlns:a16="http://schemas.microsoft.com/office/drawing/2014/main" id="{5B56D416-B4B2-433D-AD33-AAAAFEADB2F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D2E94115-EACA-4170-9EA3-6D10F609E1C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56" name="Рисунок 55" hidden="1">
            <a:extLst>
              <a:ext uri="{FF2B5EF4-FFF2-40B4-BE49-F238E27FC236}">
                <a16:creationId xmlns:a16="http://schemas.microsoft.com/office/drawing/2014/main" id="{3CBDC455-12A7-49CF-A6F1-C6495CA9456E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57" name="Рисунок 56" hidden="1">
            <a:extLst>
              <a:ext uri="{FF2B5EF4-FFF2-40B4-BE49-F238E27FC236}">
                <a16:creationId xmlns:a16="http://schemas.microsoft.com/office/drawing/2014/main" id="{2EF9A7B2-17A2-454E-B344-AB9CB447EEA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571850-2477-5114-5A9A-D93859DE5A89}"/>
              </a:ext>
            </a:extLst>
          </p:cNvPr>
          <p:cNvSpPr txBox="1"/>
          <p:nvPr/>
        </p:nvSpPr>
        <p:spPr>
          <a:xfrm>
            <a:off x="542825" y="2988590"/>
            <a:ext cx="250705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Общий рынок бытовых холодильников в России и странах СНГ оценивается в $5-7 миллиардов, с умеренным ростом на уровне 2-4% ежегодно. Основными факторами роста выступают модернизация бытовой техники и спрос на более технологичные устройства.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645B8C-C14B-B08B-A93B-90533D5B3926}"/>
              </a:ext>
            </a:extLst>
          </p:cNvPr>
          <p:cNvSpPr txBox="1"/>
          <p:nvPr/>
        </p:nvSpPr>
        <p:spPr>
          <a:xfrm>
            <a:off x="5620298" y="2955965"/>
            <a:ext cx="250705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Доля, которую можно занять в ближайшие 3-5 лет, составляет 5-10% от SAM, что эквивалентно $25-70 миллионам. Перспективы расширения зависят от активности местных и международных производителей, их готовности к сотрудничеству и интеграции новых технологий.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708333-2775-5C77-0E6C-0C2D2E813BA1}"/>
              </a:ext>
            </a:extLst>
          </p:cNvPr>
          <p:cNvSpPr txBox="1"/>
          <p:nvPr/>
        </p:nvSpPr>
        <p:spPr>
          <a:xfrm>
            <a:off x="3081561" y="2955965"/>
            <a:ext cx="250705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Сегмент умных холодильников и устройств с поддержкой </a:t>
            </a:r>
            <a:r>
              <a:rPr lang="ru-RU" sz="1400" dirty="0" err="1"/>
              <a:t>IoT</a:t>
            </a:r>
            <a:r>
              <a:rPr lang="ru-RU" sz="1400" dirty="0"/>
              <a:t> в России и СНГ на 2024 год оценивается в $500-700 миллионов. Это связано с увеличением интереса потребителей к более функциональной технике и желанием производителей адаптироваться к трендам умного дома.</a:t>
            </a:r>
          </a:p>
        </p:txBody>
      </p:sp>
    </p:spTree>
    <p:extLst>
      <p:ext uri="{BB962C8B-B14F-4D97-AF65-F5344CB8AC3E}">
        <p14:creationId xmlns:p14="http://schemas.microsoft.com/office/powerpoint/2010/main" val="3745930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D5A9C5FD-1732-457C-AC5C-4F7969753720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51" name="object 6">
              <a:extLst>
                <a:ext uri="{FF2B5EF4-FFF2-40B4-BE49-F238E27FC236}">
                  <a16:creationId xmlns:a16="http://schemas.microsoft.com/office/drawing/2014/main" id="{67355370-7906-454D-ACD9-ADEB00FD4E5F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7">
              <a:extLst>
                <a:ext uri="{FF2B5EF4-FFF2-40B4-BE49-F238E27FC236}">
                  <a16:creationId xmlns:a16="http://schemas.microsoft.com/office/drawing/2014/main" id="{5F22FC07-0EA1-420E-A6B8-08131BFDFC15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3" name="object 15">
              <a:extLst>
                <a:ext uri="{FF2B5EF4-FFF2-40B4-BE49-F238E27FC236}">
                  <a16:creationId xmlns:a16="http://schemas.microsoft.com/office/drawing/2014/main" id="{964AAAC9-694F-46CB-ABC1-B2C6CAE1491F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603AA600-C224-4326-90C6-AD1AC7BECA50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6" name="object 4">
              <a:extLst>
                <a:ext uri="{FF2B5EF4-FFF2-40B4-BE49-F238E27FC236}">
                  <a16:creationId xmlns:a16="http://schemas.microsoft.com/office/drawing/2014/main" id="{56EA14D4-B16B-4911-8B91-39A7A1E77A70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5">
              <a:extLst>
                <a:ext uri="{FF2B5EF4-FFF2-40B4-BE49-F238E27FC236}">
                  <a16:creationId xmlns:a16="http://schemas.microsoft.com/office/drawing/2014/main" id="{251D6AF7-EEED-4561-9FEA-F34D6335F824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7">
              <a:extLst>
                <a:ext uri="{FF2B5EF4-FFF2-40B4-BE49-F238E27FC236}">
                  <a16:creationId xmlns:a16="http://schemas.microsoft.com/office/drawing/2014/main" id="{3DF6E899-838A-420E-BEC3-66548328D662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8">
              <a:extLst>
                <a:ext uri="{FF2B5EF4-FFF2-40B4-BE49-F238E27FC236}">
                  <a16:creationId xmlns:a16="http://schemas.microsoft.com/office/drawing/2014/main" id="{6469E37D-7B98-4C67-B687-17F86132660C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0">
              <a:extLst>
                <a:ext uri="{FF2B5EF4-FFF2-40B4-BE49-F238E27FC236}">
                  <a16:creationId xmlns:a16="http://schemas.microsoft.com/office/drawing/2014/main" id="{6B35DB2E-EA22-4571-8948-15228485D3B2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1">
              <a:extLst>
                <a:ext uri="{FF2B5EF4-FFF2-40B4-BE49-F238E27FC236}">
                  <a16:creationId xmlns:a16="http://schemas.microsoft.com/office/drawing/2014/main" id="{3C8CEBE8-F2D3-41CF-AA9D-A7ABDC6A792C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2">
              <a:extLst>
                <a:ext uri="{FF2B5EF4-FFF2-40B4-BE49-F238E27FC236}">
                  <a16:creationId xmlns:a16="http://schemas.microsoft.com/office/drawing/2014/main" id="{8932EE75-267E-4991-B3A5-1ACC451D32D8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14">
              <a:extLst>
                <a:ext uri="{FF2B5EF4-FFF2-40B4-BE49-F238E27FC236}">
                  <a16:creationId xmlns:a16="http://schemas.microsoft.com/office/drawing/2014/main" id="{8C2D42C2-9926-4767-9EFA-24B6EBAFA850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E69646D2-C175-479D-9CBB-8B17D3BE0669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5" name="object 4">
              <a:extLst>
                <a:ext uri="{FF2B5EF4-FFF2-40B4-BE49-F238E27FC236}">
                  <a16:creationId xmlns:a16="http://schemas.microsoft.com/office/drawing/2014/main" id="{5623C247-936F-4B09-968B-0D20E7D761D0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40287214-AC1C-4BEA-A3C9-8EC5B7310530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66" name="object 16">
              <a:extLst>
                <a:ext uri="{FF2B5EF4-FFF2-40B4-BE49-F238E27FC236}">
                  <a16:creationId xmlns:a16="http://schemas.microsoft.com/office/drawing/2014/main" id="{3510CAD1-D941-4366-ADFB-4F2F17D1E067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4">
              <a:extLst>
                <a:ext uri="{FF2B5EF4-FFF2-40B4-BE49-F238E27FC236}">
                  <a16:creationId xmlns:a16="http://schemas.microsoft.com/office/drawing/2014/main" id="{0A1AF7DC-714E-4DA2-AAF4-0032BD0FAC69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5">
              <a:extLst>
                <a:ext uri="{FF2B5EF4-FFF2-40B4-BE49-F238E27FC236}">
                  <a16:creationId xmlns:a16="http://schemas.microsoft.com/office/drawing/2014/main" id="{FF0CF0EB-244C-44D6-86B4-FF87136F1C3E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2">
              <a:extLst>
                <a:ext uri="{FF2B5EF4-FFF2-40B4-BE49-F238E27FC236}">
                  <a16:creationId xmlns:a16="http://schemas.microsoft.com/office/drawing/2014/main" id="{3DA96C21-7061-45ED-901C-5CC04D40D137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5">
              <a:extLst>
                <a:ext uri="{FF2B5EF4-FFF2-40B4-BE49-F238E27FC236}">
                  <a16:creationId xmlns:a16="http://schemas.microsoft.com/office/drawing/2014/main" id="{E5061579-6B15-4B27-9866-972B0B898907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4">
              <a:extLst>
                <a:ext uri="{FF2B5EF4-FFF2-40B4-BE49-F238E27FC236}">
                  <a16:creationId xmlns:a16="http://schemas.microsoft.com/office/drawing/2014/main" id="{07EB61C5-8E50-43B1-B17A-174FDE252387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16">
              <a:extLst>
                <a:ext uri="{FF2B5EF4-FFF2-40B4-BE49-F238E27FC236}">
                  <a16:creationId xmlns:a16="http://schemas.microsoft.com/office/drawing/2014/main" id="{CD070E0C-FBB0-40AC-BF1D-519BAE986D79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3">
              <a:extLst>
                <a:ext uri="{FF2B5EF4-FFF2-40B4-BE49-F238E27FC236}">
                  <a16:creationId xmlns:a16="http://schemas.microsoft.com/office/drawing/2014/main" id="{4FA9E308-1017-4F0D-B737-7982FA7C2F6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4" name="object 4">
              <a:extLst>
                <a:ext uri="{FF2B5EF4-FFF2-40B4-BE49-F238E27FC236}">
                  <a16:creationId xmlns:a16="http://schemas.microsoft.com/office/drawing/2014/main" id="{383E5131-D80B-444F-ABB5-BA8C582A64FA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24257" y="962812"/>
            <a:ext cx="5783130" cy="56109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КОНКУРЕНТЫ</a:t>
            </a:r>
            <a:endParaRPr lang="ru-RU"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НАЗВАНИЕ ПРОЕКТА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8FBC96DD-4C6D-4FA5-BDC5-BDEB5DE939EB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id="{7C368D1F-7A35-4EA5-A50E-CE3819BD9C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5C47D1EC-826B-4CCB-9954-0A693EA6057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3D1F0077-E62A-4D5D-8537-BED520717A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2250187C-B20F-43AD-A202-457B0EAE4B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928581E4-BB10-4E19-992A-6C73579DB6F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id="{69BDDDA2-F9BD-40E4-BCE6-4C82E9C2CA3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7ECB07A5-39C6-4A99-982E-72C1FB489B51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9" name="Рисунок 48" hidden="1">
            <a:extLst>
              <a:ext uri="{FF2B5EF4-FFF2-40B4-BE49-F238E27FC236}">
                <a16:creationId xmlns:a16="http://schemas.microsoft.com/office/drawing/2014/main" id="{B8D394E2-FC50-469D-8F1A-4BF74FF5343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6A4BB78E-CC81-B735-CE9F-3EA82E12E5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29856"/>
              </p:ext>
            </p:extLst>
          </p:nvPr>
        </p:nvGraphicFramePr>
        <p:xfrm>
          <a:off x="852928" y="1523910"/>
          <a:ext cx="7007840" cy="4793044"/>
        </p:xfrm>
        <a:graphic>
          <a:graphicData uri="http://schemas.openxmlformats.org/drawingml/2006/table">
            <a:tbl>
              <a:tblPr firstRow="1">
                <a:tableStyleId>{72833802-FEF1-4C79-8D5D-14CF1EAF98D9}</a:tableStyleId>
              </a:tblPr>
              <a:tblGrid>
                <a:gridCol w="1401568">
                  <a:extLst>
                    <a:ext uri="{9D8B030D-6E8A-4147-A177-3AD203B41FA5}">
                      <a16:colId xmlns:a16="http://schemas.microsoft.com/office/drawing/2014/main" val="2577413251"/>
                    </a:ext>
                  </a:extLst>
                </a:gridCol>
                <a:gridCol w="1401568">
                  <a:extLst>
                    <a:ext uri="{9D8B030D-6E8A-4147-A177-3AD203B41FA5}">
                      <a16:colId xmlns:a16="http://schemas.microsoft.com/office/drawing/2014/main" val="2301633423"/>
                    </a:ext>
                  </a:extLst>
                </a:gridCol>
                <a:gridCol w="1401568">
                  <a:extLst>
                    <a:ext uri="{9D8B030D-6E8A-4147-A177-3AD203B41FA5}">
                      <a16:colId xmlns:a16="http://schemas.microsoft.com/office/drawing/2014/main" val="1753501500"/>
                    </a:ext>
                  </a:extLst>
                </a:gridCol>
                <a:gridCol w="1401568">
                  <a:extLst>
                    <a:ext uri="{9D8B030D-6E8A-4147-A177-3AD203B41FA5}">
                      <a16:colId xmlns:a16="http://schemas.microsoft.com/office/drawing/2014/main" val="156912391"/>
                    </a:ext>
                  </a:extLst>
                </a:gridCol>
                <a:gridCol w="1401568">
                  <a:extLst>
                    <a:ext uri="{9D8B030D-6E8A-4147-A177-3AD203B41FA5}">
                      <a16:colId xmlns:a16="http://schemas.microsoft.com/office/drawing/2014/main" val="1100966574"/>
                    </a:ext>
                  </a:extLst>
                </a:gridCol>
              </a:tblGrid>
              <a:tr h="9168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Параметр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Наш продукт (Умный холодильник ИИ)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Food AI Solutions (</a:t>
                      </a:r>
                      <a:r>
                        <a:rPr lang="ru-RU" sz="1000" u="none" strike="noStrike">
                          <a:effectLst/>
                        </a:rPr>
                        <a:t>стартап)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 err="1">
                          <a:effectLst/>
                        </a:rPr>
                        <a:t>PantryOn</a:t>
                      </a:r>
                      <a:r>
                        <a:rPr lang="en-US" sz="1000" u="none" strike="noStrike" dirty="0">
                          <a:effectLst/>
                        </a:rPr>
                        <a:t> (IoT-</a:t>
                      </a:r>
                      <a:r>
                        <a:rPr lang="ru-RU" sz="1000" u="none" strike="noStrike" dirty="0">
                          <a:effectLst/>
                        </a:rPr>
                        <a:t>компания)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err="1">
                          <a:effectLst/>
                        </a:rPr>
                        <a:t>Smarter</a:t>
                      </a:r>
                      <a:r>
                        <a:rPr lang="ru-RU" sz="1000" u="none" strike="noStrike" dirty="0">
                          <a:effectLst/>
                        </a:rPr>
                        <a:t> </a:t>
                      </a:r>
                      <a:r>
                        <a:rPr lang="ru-RU" sz="1000" u="none" strike="noStrike" dirty="0" err="1">
                          <a:effectLst/>
                        </a:rPr>
                        <a:t>FridgeCam</a:t>
                      </a:r>
                      <a:r>
                        <a:rPr lang="ru-RU" sz="1000" u="none" strike="noStrike" dirty="0">
                          <a:effectLst/>
                        </a:rPr>
                        <a:t> (дополнительно к существующим холодильникам)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extLst>
                  <a:ext uri="{0D108BD9-81ED-4DB2-BD59-A6C34878D82A}">
                    <a16:rowId xmlns:a16="http://schemas.microsoft.com/office/drawing/2014/main" val="2185820124"/>
                  </a:ext>
                </a:extLst>
              </a:tr>
              <a:tr h="5736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Анализ остатков продуктов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Да, на основе ИИ с учетом изменений в реальном времени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Да, базовый анализ с ограниченным функционалом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Да, с использованием встроенных камер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Да, через фото продуктов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extLst>
                  <a:ext uri="{0D108BD9-81ED-4DB2-BD59-A6C34878D82A}">
                    <a16:rowId xmlns:a16="http://schemas.microsoft.com/office/drawing/2014/main" val="2824138599"/>
                  </a:ext>
                </a:extLst>
              </a:tr>
              <a:tr h="4592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Интеграция с агрегаторами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Да, поддержка популярных сервисов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Нет, отсутствует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Частично, интеграция с ограниченными сервисами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Нет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extLst>
                  <a:ext uri="{0D108BD9-81ED-4DB2-BD59-A6C34878D82A}">
                    <a16:rowId xmlns:a16="http://schemas.microsoft.com/office/drawing/2014/main" val="3264329522"/>
                  </a:ext>
                </a:extLst>
              </a:tr>
              <a:tr h="5736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Рекомендации рецептов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Да, с учетом имеющихся продуктов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Частично, не персонализированные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Да, но ограничены определенными наборами продуктов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Нет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extLst>
                  <a:ext uri="{0D108BD9-81ED-4DB2-BD59-A6C34878D82A}">
                    <a16:rowId xmlns:a16="http://schemas.microsoft.com/office/drawing/2014/main" val="1645897975"/>
                  </a:ext>
                </a:extLst>
              </a:tr>
              <a:tr h="4592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Напоминания о сроках годности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Да, с адаптивными уведомлениями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Да, но без автоматической адаптации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Нет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Да, требует ручного ввода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extLst>
                  <a:ext uri="{0D108BD9-81ED-4DB2-BD59-A6C34878D82A}">
                    <a16:rowId xmlns:a16="http://schemas.microsoft.com/office/drawing/2014/main" val="1883033502"/>
                  </a:ext>
                </a:extLst>
              </a:tr>
              <a:tr h="3886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Модуль машинного обучения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Да, адаптация под привычки пользователя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Частичный, базовые функции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Нет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Нет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extLst>
                  <a:ext uri="{0D108BD9-81ED-4DB2-BD59-A6C34878D82A}">
                    <a16:rowId xmlns:a16="http://schemas.microsoft.com/office/drawing/2014/main" val="2033764161"/>
                  </a:ext>
                </a:extLst>
              </a:tr>
              <a:tr h="3886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Уровень автоматизации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Высокий, минимальное вмешательство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Средний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Средний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Низкий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extLst>
                  <a:ext uri="{0D108BD9-81ED-4DB2-BD59-A6C34878D82A}">
                    <a16:rowId xmlns:a16="http://schemas.microsoft.com/office/drawing/2014/main" val="2293046089"/>
                  </a:ext>
                </a:extLst>
              </a:tr>
              <a:tr h="4592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Совместимость с </a:t>
                      </a:r>
                      <a:r>
                        <a:rPr lang="en-US" sz="1000" u="none" strike="noStrike">
                          <a:effectLst/>
                        </a:rPr>
                        <a:t>IoT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Полная интеграция и поддержка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Частичная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Полная поддержка, но менее надежная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Нет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extLst>
                  <a:ext uri="{0D108BD9-81ED-4DB2-BD59-A6C34878D82A}">
                    <a16:rowId xmlns:a16="http://schemas.microsoft.com/office/drawing/2014/main" val="3859894074"/>
                  </a:ext>
                </a:extLst>
              </a:tr>
              <a:tr h="5736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Гибкость в адаптации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Высокая, подходит для интеграции с производителями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Средняя, требует дополнительных настроек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Низкая, готовое устройство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Средняя, требует установки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/>
                </a:tc>
                <a:extLst>
                  <a:ext uri="{0D108BD9-81ED-4DB2-BD59-A6C34878D82A}">
                    <a16:rowId xmlns:a16="http://schemas.microsoft.com/office/drawing/2014/main" val="29909547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7165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2A26596C-3F3C-4394-8AF7-F3F79514F95B}"/>
              </a:ext>
            </a:extLst>
          </p:cNvPr>
          <p:cNvGrpSpPr/>
          <p:nvPr/>
        </p:nvGrpSpPr>
        <p:grpSpPr>
          <a:xfrm>
            <a:off x="8542166" y="5127291"/>
            <a:ext cx="3649834" cy="1721184"/>
            <a:chOff x="8542166" y="5136816"/>
            <a:chExt cx="3649834" cy="1721184"/>
          </a:xfrm>
        </p:grpSpPr>
        <p:sp>
          <p:nvSpPr>
            <p:cNvPr id="26" name="object 6">
              <a:extLst>
                <a:ext uri="{FF2B5EF4-FFF2-40B4-BE49-F238E27FC236}">
                  <a16:creationId xmlns:a16="http://schemas.microsoft.com/office/drawing/2014/main" id="{1E9BD7B3-95ED-47CB-8F58-693355982FD1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3" name="object 17">
              <a:extLst>
                <a:ext uri="{FF2B5EF4-FFF2-40B4-BE49-F238E27FC236}">
                  <a16:creationId xmlns:a16="http://schemas.microsoft.com/office/drawing/2014/main" id="{D8255D00-2A6A-49DF-85EE-188F075D54B4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4" name="object 15">
              <a:extLst>
                <a:ext uri="{FF2B5EF4-FFF2-40B4-BE49-F238E27FC236}">
                  <a16:creationId xmlns:a16="http://schemas.microsoft.com/office/drawing/2014/main" id="{8EFBB284-CAC8-4A10-B6F3-F5C93B656E54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9563E7A6-2474-4F7E-83B0-F51B227C7EEA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55" name="object 4">
              <a:extLst>
                <a:ext uri="{FF2B5EF4-FFF2-40B4-BE49-F238E27FC236}">
                  <a16:creationId xmlns:a16="http://schemas.microsoft.com/office/drawing/2014/main" id="{0ED8A119-377D-4496-A8DA-7089889913F9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6" name="object 5">
              <a:extLst>
                <a:ext uri="{FF2B5EF4-FFF2-40B4-BE49-F238E27FC236}">
                  <a16:creationId xmlns:a16="http://schemas.microsoft.com/office/drawing/2014/main" id="{B93F8DDD-21C4-4FEB-A2DE-6B8A4CD25837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7" name="object 7">
              <a:extLst>
                <a:ext uri="{FF2B5EF4-FFF2-40B4-BE49-F238E27FC236}">
                  <a16:creationId xmlns:a16="http://schemas.microsoft.com/office/drawing/2014/main" id="{5B1A13FB-3F47-4941-B782-2331131C619F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8" name="object 8">
              <a:extLst>
                <a:ext uri="{FF2B5EF4-FFF2-40B4-BE49-F238E27FC236}">
                  <a16:creationId xmlns:a16="http://schemas.microsoft.com/office/drawing/2014/main" id="{3C5224F1-5AB8-4F7E-93DE-96E52E586076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9" name="object 10">
              <a:extLst>
                <a:ext uri="{FF2B5EF4-FFF2-40B4-BE49-F238E27FC236}">
                  <a16:creationId xmlns:a16="http://schemas.microsoft.com/office/drawing/2014/main" id="{C09A962B-2EE5-4210-A782-6276E906316B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0" name="object 11">
              <a:extLst>
                <a:ext uri="{FF2B5EF4-FFF2-40B4-BE49-F238E27FC236}">
                  <a16:creationId xmlns:a16="http://schemas.microsoft.com/office/drawing/2014/main" id="{A9013B3C-BBDD-4113-A523-2A1E20BCA13B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1" name="object 12">
              <a:extLst>
                <a:ext uri="{FF2B5EF4-FFF2-40B4-BE49-F238E27FC236}">
                  <a16:creationId xmlns:a16="http://schemas.microsoft.com/office/drawing/2014/main" id="{BD2147F8-68C4-4EA7-BFDB-5B50D6D382C6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2" name="object 14">
              <a:extLst>
                <a:ext uri="{FF2B5EF4-FFF2-40B4-BE49-F238E27FC236}">
                  <a16:creationId xmlns:a16="http://schemas.microsoft.com/office/drawing/2014/main" id="{44687D47-9AAB-459D-BB77-F072413175A2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3" name="object 4">
              <a:extLst>
                <a:ext uri="{FF2B5EF4-FFF2-40B4-BE49-F238E27FC236}">
                  <a16:creationId xmlns:a16="http://schemas.microsoft.com/office/drawing/2014/main" id="{EDE592F4-9302-4CEE-A1F0-515A6CC8E9B8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4" name="object 4">
              <a:extLst>
                <a:ext uri="{FF2B5EF4-FFF2-40B4-BE49-F238E27FC236}">
                  <a16:creationId xmlns:a16="http://schemas.microsoft.com/office/drawing/2014/main" id="{CF18E655-3999-479C-95EC-DA9C1696D323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A23857D7-7F51-4EA6-BADD-C73ECB306568}"/>
              </a:ext>
            </a:extLst>
          </p:cNvPr>
          <p:cNvGrpSpPr/>
          <p:nvPr/>
        </p:nvGrpSpPr>
        <p:grpSpPr>
          <a:xfrm>
            <a:off x="8540207" y="-1354"/>
            <a:ext cx="3660849" cy="5133570"/>
            <a:chOff x="8540207" y="-1354"/>
            <a:chExt cx="3660849" cy="5133570"/>
          </a:xfrm>
        </p:grpSpPr>
        <p:sp>
          <p:nvSpPr>
            <p:cNvPr id="43" name="object 16">
              <a:extLst>
                <a:ext uri="{FF2B5EF4-FFF2-40B4-BE49-F238E27FC236}">
                  <a16:creationId xmlns:a16="http://schemas.microsoft.com/office/drawing/2014/main" id="{79B99E04-C1E9-4128-AABA-4A580B232DA2}"/>
                </a:ext>
              </a:extLst>
            </p:cNvPr>
            <p:cNvSpPr/>
            <p:nvPr/>
          </p:nvSpPr>
          <p:spPr>
            <a:xfrm>
              <a:off x="9763192" y="3415709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4" name="object 4">
              <a:extLst>
                <a:ext uri="{FF2B5EF4-FFF2-40B4-BE49-F238E27FC236}">
                  <a16:creationId xmlns:a16="http://schemas.microsoft.com/office/drawing/2014/main" id="{8F9F3F27-62E5-43E9-8DEB-205346E9DF9F}"/>
                </a:ext>
              </a:extLst>
            </p:cNvPr>
            <p:cNvSpPr/>
            <p:nvPr/>
          </p:nvSpPr>
          <p:spPr>
            <a:xfrm>
              <a:off x="8540207" y="3416866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5" name="object 5">
              <a:extLst>
                <a:ext uri="{FF2B5EF4-FFF2-40B4-BE49-F238E27FC236}">
                  <a16:creationId xmlns:a16="http://schemas.microsoft.com/office/drawing/2014/main" id="{25D7C806-DD5F-490A-812D-640A22B3396C}"/>
                </a:ext>
              </a:extLst>
            </p:cNvPr>
            <p:cNvSpPr/>
            <p:nvPr/>
          </p:nvSpPr>
          <p:spPr>
            <a:xfrm>
              <a:off x="10981540" y="3415710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8" name="object 12">
              <a:extLst>
                <a:ext uri="{FF2B5EF4-FFF2-40B4-BE49-F238E27FC236}">
                  <a16:creationId xmlns:a16="http://schemas.microsoft.com/office/drawing/2014/main" id="{F0A1F968-F3B1-47CB-A836-3B9CBFDEA247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1" name="object 15">
              <a:extLst>
                <a:ext uri="{FF2B5EF4-FFF2-40B4-BE49-F238E27FC236}">
                  <a16:creationId xmlns:a16="http://schemas.microsoft.com/office/drawing/2014/main" id="{B81399BF-3C8A-4029-AB32-A4534B25A431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0" name="object 14">
              <a:extLst>
                <a:ext uri="{FF2B5EF4-FFF2-40B4-BE49-F238E27FC236}">
                  <a16:creationId xmlns:a16="http://schemas.microsoft.com/office/drawing/2014/main" id="{545B00B2-B027-4FD0-8FCC-CCDEC9A99199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2" name="object 16">
              <a:extLst>
                <a:ext uri="{FF2B5EF4-FFF2-40B4-BE49-F238E27FC236}">
                  <a16:creationId xmlns:a16="http://schemas.microsoft.com/office/drawing/2014/main" id="{5D141953-15E4-4D17-9476-E1957DE4C307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3" name="object 3">
              <a:extLst>
                <a:ext uri="{FF2B5EF4-FFF2-40B4-BE49-F238E27FC236}">
                  <a16:creationId xmlns:a16="http://schemas.microsoft.com/office/drawing/2014/main" id="{0FC4D791-44C5-44D8-A71D-95DD9A17026C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42" name="object 4">
              <a:extLst>
                <a:ext uri="{FF2B5EF4-FFF2-40B4-BE49-F238E27FC236}">
                  <a16:creationId xmlns:a16="http://schemas.microsoft.com/office/drawing/2014/main" id="{0B979B0A-31D7-42DC-90BA-4BAAA31C2464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10445" y="1048250"/>
            <a:ext cx="8163912" cy="502941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2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БИЗНЕС-МОДЕЛЬ и ЮНИТ-ЭКОНОМИКА</a:t>
            </a:r>
            <a:endParaRPr sz="32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НАЗВАНИЕ ПРОЕКТА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214" y="324174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A874F8A1-40D3-478D-9F7F-D69F92B72E79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414CDD36-A07D-450F-8BC7-53DA5A767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51377"/>
            <a:ext cx="3953930" cy="279555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B7B0BB14-D62C-46F8-9E4F-0192BFC4B1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7264" y="2202145"/>
            <a:ext cx="752853" cy="75285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6EA54444-EF8E-4155-9835-595B19E040ED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40461" y="2193253"/>
            <a:ext cx="802393" cy="802393"/>
          </a:xfrm>
          <a:prstGeom prst="rect">
            <a:avLst/>
          </a:prstGeom>
          <a:noFill/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5ABB4078-959E-4CC6-958B-9E9244997E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9" name="Рисунок 48" hidden="1">
            <a:extLst>
              <a:ext uri="{FF2B5EF4-FFF2-40B4-BE49-F238E27FC236}">
                <a16:creationId xmlns:a16="http://schemas.microsoft.com/office/drawing/2014/main" id="{06D008A6-7833-4297-AB57-7FD3FB245B7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36917" y="422298"/>
            <a:ext cx="884766" cy="884766"/>
          </a:xfrm>
          <a:prstGeom prst="rect">
            <a:avLst/>
          </a:prstGeom>
        </p:spPr>
      </p:pic>
      <p:pic>
        <p:nvPicPr>
          <p:cNvPr id="50" name="Рисунок 49" hidden="1">
            <a:extLst>
              <a:ext uri="{FF2B5EF4-FFF2-40B4-BE49-F238E27FC236}">
                <a16:creationId xmlns:a16="http://schemas.microsoft.com/office/drawing/2014/main" id="{22A0AB6A-D5A8-4D7E-BB95-4B703110315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2294" y="2124974"/>
            <a:ext cx="956961" cy="956961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9A6DB207-4C67-40A9-851A-AE045F77CCC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52" name="Рисунок 51" hidden="1">
            <a:extLst>
              <a:ext uri="{FF2B5EF4-FFF2-40B4-BE49-F238E27FC236}">
                <a16:creationId xmlns:a16="http://schemas.microsoft.com/office/drawing/2014/main" id="{127A38EA-FB38-45D1-B915-5ED72604DF6A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2476" y="3838368"/>
            <a:ext cx="933759" cy="933759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6505B32F-9AAA-49B8-8618-ABB802D5539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54035" y="3913274"/>
            <a:ext cx="812097" cy="812097"/>
          </a:xfrm>
          <a:prstGeom prst="rect">
            <a:avLst/>
          </a:prstGeom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BDF944C-7E07-661D-79F5-F9BB89E13B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4809854"/>
              </p:ext>
            </p:extLst>
          </p:nvPr>
        </p:nvGraphicFramePr>
        <p:xfrm>
          <a:off x="1223213" y="1643744"/>
          <a:ext cx="5884518" cy="3480471"/>
        </p:xfrm>
        <a:graphic>
          <a:graphicData uri="http://schemas.openxmlformats.org/drawingml/2006/table">
            <a:tbl>
              <a:tblPr firstRow="1">
                <a:tableStyleId>{69012ECD-51FC-41F1-AA8D-1B2483CD663E}</a:tableStyleId>
              </a:tblPr>
              <a:tblGrid>
                <a:gridCol w="2942259">
                  <a:extLst>
                    <a:ext uri="{9D8B030D-6E8A-4147-A177-3AD203B41FA5}">
                      <a16:colId xmlns:a16="http://schemas.microsoft.com/office/drawing/2014/main" val="3503311724"/>
                    </a:ext>
                  </a:extLst>
                </a:gridCol>
                <a:gridCol w="2942259">
                  <a:extLst>
                    <a:ext uri="{9D8B030D-6E8A-4147-A177-3AD203B41FA5}">
                      <a16:colId xmlns:a16="http://schemas.microsoft.com/office/drawing/2014/main" val="3215607332"/>
                    </a:ext>
                  </a:extLst>
                </a:gridCol>
              </a:tblGrid>
              <a:tr h="2910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Показатель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13" marR="2113" marT="2113" marB="0"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Значение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13" marR="2113" marT="211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8040504"/>
                  </a:ext>
                </a:extLst>
              </a:tr>
              <a:tr h="1808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Необходимые инвестиции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13" marR="2113" marT="2113" marB="0"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50 миллионов рублей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13" marR="2113" marT="211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9534587"/>
                  </a:ext>
                </a:extLst>
              </a:tr>
              <a:tr h="4974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Цели финансирования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13" marR="2113" marT="2113" marB="0"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Разработка, тестирование, маркетинг, партнерства, операционные расходы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13" marR="2113" marT="211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4386158"/>
                  </a:ext>
                </a:extLst>
              </a:tr>
              <a:tr h="1808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Себестоимость 1 единицы ПО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13" marR="2113" marT="2113" marB="0"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35,000 рублей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13" marR="2113" marT="211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7641058"/>
                  </a:ext>
                </a:extLst>
              </a:tr>
              <a:tr h="2261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Розничная цена для производителей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13" marR="2113" marT="2113" marB="0"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60,000 рублей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13" marR="2113" marT="211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6437111"/>
                  </a:ext>
                </a:extLst>
              </a:tr>
              <a:tr h="1808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Маржинальность с единицы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13" marR="2113" marT="2113" marB="0"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25,000 рублей (42%)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13" marR="2113" marT="211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5463121"/>
                  </a:ext>
                </a:extLst>
              </a:tr>
              <a:tr h="2713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Планируемый объем продаж в месяц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13" marR="2113" marT="2113" marB="0"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100 единиц (реалистичный стартовый план)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13" marR="2113" marT="211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5891711"/>
                  </a:ext>
                </a:extLst>
              </a:tr>
              <a:tr h="1808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Ежемесячная выручка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13" marR="2113" marT="2113" marB="0"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6 миллионов рублей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13" marR="2113" marT="211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1995555"/>
                  </a:ext>
                </a:extLst>
              </a:tr>
              <a:tr h="2261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Себестоимость производства в месяц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13" marR="2113" marT="2113" marB="0"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3.5 миллиона рублей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13" marR="2113" marT="211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3286979"/>
                  </a:ext>
                </a:extLst>
              </a:tr>
              <a:tr h="2713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Прибыль до учета операционных расходов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13" marR="2113" marT="2113" marB="0"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2.5 миллиона рублей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13" marR="2113" marT="211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7608776"/>
                  </a:ext>
                </a:extLst>
              </a:tr>
              <a:tr h="2271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Операционные и маркетинговые затраты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13" marR="2113" marT="2113" marB="0"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1.5 миллиона рублей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13" marR="2113" marT="211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8251789"/>
                  </a:ext>
                </a:extLst>
              </a:tr>
              <a:tr h="1356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Чистая прибыль в месяц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13" marR="2113" marT="2113" marB="0"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 миллион рублей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13" marR="2113" marT="211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0032964"/>
                  </a:ext>
                </a:extLst>
              </a:tr>
              <a:tr h="1808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Срок окупаемости проекта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13" marR="2113" marT="2113" marB="0"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4-5 лет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13" marR="2113" marT="211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6888001"/>
                  </a:ext>
                </a:extLst>
              </a:tr>
              <a:tr h="1356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Рентабельность продаж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13" marR="2113" marT="2113" marB="0"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17%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13" marR="2113" marT="211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33775"/>
                  </a:ext>
                </a:extLst>
              </a:tr>
              <a:tr h="2261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ROI (</a:t>
                      </a:r>
                      <a:r>
                        <a:rPr lang="ru-RU" sz="1100" u="none" strike="noStrike">
                          <a:effectLst/>
                        </a:rPr>
                        <a:t>возврат на инвестиции)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13" marR="2113" marT="2113" marB="0"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~25% за первые 2 года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13" marR="2113" marT="211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188053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6709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B3473CAD-9832-42F8-A99E-911EE7ABDA5C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>
              <a:extLst>
                <a:ext uri="{FF2B5EF4-FFF2-40B4-BE49-F238E27FC236}">
                  <a16:creationId xmlns:a16="http://schemas.microsoft.com/office/drawing/2014/main" id="{1674A1D6-22E6-4C41-B1BA-AAA7E6FC7541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:a16="http://schemas.microsoft.com/office/drawing/2014/main" id="{56D6C79D-6E8B-44C1-A92B-140B8066DB4D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7">
              <a:extLst>
                <a:ext uri="{FF2B5EF4-FFF2-40B4-BE49-F238E27FC236}">
                  <a16:creationId xmlns:a16="http://schemas.microsoft.com/office/drawing/2014/main" id="{45FB92D1-04FF-4EC6-8AFF-AF95D204B6E6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8">
              <a:extLst>
                <a:ext uri="{FF2B5EF4-FFF2-40B4-BE49-F238E27FC236}">
                  <a16:creationId xmlns:a16="http://schemas.microsoft.com/office/drawing/2014/main" id="{54469D5D-89E2-4861-8774-0C7EB3896829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0">
              <a:extLst>
                <a:ext uri="{FF2B5EF4-FFF2-40B4-BE49-F238E27FC236}">
                  <a16:creationId xmlns:a16="http://schemas.microsoft.com/office/drawing/2014/main" id="{E6DE326D-54A6-4DDE-99CA-B597C9DF4459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1">
              <a:extLst>
                <a:ext uri="{FF2B5EF4-FFF2-40B4-BE49-F238E27FC236}">
                  <a16:creationId xmlns:a16="http://schemas.microsoft.com/office/drawing/2014/main" id="{23286FE8-3120-42DC-8DDE-27A91966E19C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2">
              <a:extLst>
                <a:ext uri="{FF2B5EF4-FFF2-40B4-BE49-F238E27FC236}">
                  <a16:creationId xmlns:a16="http://schemas.microsoft.com/office/drawing/2014/main" id="{DFCAD10E-9B43-4492-9ED4-8B94DDD64FFB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4">
              <a:extLst>
                <a:ext uri="{FF2B5EF4-FFF2-40B4-BE49-F238E27FC236}">
                  <a16:creationId xmlns:a16="http://schemas.microsoft.com/office/drawing/2014/main" id="{F84C12D9-15EB-4E4C-9692-3EF4C065C25B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4">
              <a:extLst>
                <a:ext uri="{FF2B5EF4-FFF2-40B4-BE49-F238E27FC236}">
                  <a16:creationId xmlns:a16="http://schemas.microsoft.com/office/drawing/2014/main" id="{EFE1B788-3321-4244-84E1-1452A2C96307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BBF0326B-5DAA-4291-8B62-1592A341E147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361728" y="951640"/>
            <a:ext cx="8163912" cy="1118494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Структурная декомпозиция работ проекта</a:t>
            </a: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НАЗВАНИЕ ПРОЕКТА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Тема">
            <a:extLst>
              <a:ext uri="{FF2B5EF4-FFF2-40B4-BE49-F238E27FC236}">
                <a16:creationId xmlns:a16="http://schemas.microsoft.com/office/drawing/2014/main" id="{70389E8A-0E33-4845-8FFE-38601BEA9985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D6297B45-A114-47C1-8828-F0AF871890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4D73CD27-ABBC-441D-B2D7-54FCFB37C1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DA39AC81-8D16-4A1A-840B-8F7CFFBB64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00228F79-F770-4D57-BF5F-7153B1E689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3E78C32E-7F6A-4952-953B-3A218467845F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DAC7571C-F39C-4AD3-ABDA-546CA5F6B11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4" name="Рисунок 3" descr="Изображение выглядит как текст, снимок экрана, Шрифт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D74ADA26-07BC-349C-5636-46569F9F096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77180" y="1621878"/>
            <a:ext cx="10364826" cy="499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366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2533FE66-E19C-4AF6-9CE6-A11572945854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>
              <a:extLst>
                <a:ext uri="{FF2B5EF4-FFF2-40B4-BE49-F238E27FC236}">
                  <a16:creationId xmlns:a16="http://schemas.microsoft.com/office/drawing/2014/main" id="{3030A51B-637E-4E82-A085-BADF6FF3C952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:a16="http://schemas.microsoft.com/office/drawing/2014/main" id="{FE9A804F-5079-44D5-9D1E-CCE9C85FF726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7">
              <a:extLst>
                <a:ext uri="{FF2B5EF4-FFF2-40B4-BE49-F238E27FC236}">
                  <a16:creationId xmlns:a16="http://schemas.microsoft.com/office/drawing/2014/main" id="{FA331A72-AAF6-4BA7-9CB8-5B683FF75EF5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8">
              <a:extLst>
                <a:ext uri="{FF2B5EF4-FFF2-40B4-BE49-F238E27FC236}">
                  <a16:creationId xmlns:a16="http://schemas.microsoft.com/office/drawing/2014/main" id="{9992155D-57CE-4925-9F70-FD7D04D219A8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0">
              <a:extLst>
                <a:ext uri="{FF2B5EF4-FFF2-40B4-BE49-F238E27FC236}">
                  <a16:creationId xmlns:a16="http://schemas.microsoft.com/office/drawing/2014/main" id="{35AA6871-B61D-4C47-9A79-4E9EF5734546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1">
              <a:extLst>
                <a:ext uri="{FF2B5EF4-FFF2-40B4-BE49-F238E27FC236}">
                  <a16:creationId xmlns:a16="http://schemas.microsoft.com/office/drawing/2014/main" id="{E4CD6812-27B1-4BA8-9A62-DC41949A7637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2">
              <a:extLst>
                <a:ext uri="{FF2B5EF4-FFF2-40B4-BE49-F238E27FC236}">
                  <a16:creationId xmlns:a16="http://schemas.microsoft.com/office/drawing/2014/main" id="{17ED7643-B3EF-4DF2-A331-BDFCB706CA80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4">
              <a:extLst>
                <a:ext uri="{FF2B5EF4-FFF2-40B4-BE49-F238E27FC236}">
                  <a16:creationId xmlns:a16="http://schemas.microsoft.com/office/drawing/2014/main" id="{AE3A137B-0C48-47AE-B849-9BB97AE34C90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4">
              <a:extLst>
                <a:ext uri="{FF2B5EF4-FFF2-40B4-BE49-F238E27FC236}">
                  <a16:creationId xmlns:a16="http://schemas.microsoft.com/office/drawing/2014/main" id="{054F6249-D880-4D8D-B2B6-6A36CF000D9E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B25791B2-F44A-4FA6-AB17-32FDC6C2B27E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5" name="Заголовок"/>
          <p:cNvSpPr txBox="1"/>
          <p:nvPr/>
        </p:nvSpPr>
        <p:spPr>
          <a:xfrm>
            <a:off x="191390" y="28150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en-US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Lean Canvas</a:t>
            </a:r>
            <a:endParaRPr sz="3600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36" name="Тема">
            <a:extLst>
              <a:ext uri="{FF2B5EF4-FFF2-40B4-BE49-F238E27FC236}">
                <a16:creationId xmlns:a16="http://schemas.microsoft.com/office/drawing/2014/main" id="{8C073461-5D5B-47AB-8AF1-590C53A0B943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 hidden="1">
            <a:extLst>
              <a:ext uri="{FF2B5EF4-FFF2-40B4-BE49-F238E27FC236}">
                <a16:creationId xmlns:a16="http://schemas.microsoft.com/office/drawing/2014/main" id="{8D32863B-4090-4D56-9CF3-15455EED03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A4F2BE0A-CE62-4FD3-B8B9-DFB38AB5F3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pic>
        <p:nvPicPr>
          <p:cNvPr id="42" name="Рисунок 41" hidden="1">
            <a:extLst>
              <a:ext uri="{FF2B5EF4-FFF2-40B4-BE49-F238E27FC236}">
                <a16:creationId xmlns:a16="http://schemas.microsoft.com/office/drawing/2014/main" id="{7FFCF8BF-1F32-4776-835B-E838982A6CCD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47A0210C-F466-4B09-B5FB-0C7D8C4766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F305A95D-EA4B-412C-99FE-19B271DF42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5FB2CE66-6EDE-4013-BFB1-9235AC2AC17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AA4DB53A-5EBB-48EB-B5AF-DB4694A8761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FE6665FA-EB17-4BEA-A524-1FB79F067A04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76F63CD-D163-9FBB-F813-3AA498FCA11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534836"/>
            <a:ext cx="12213755" cy="633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822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DE6C9674-0CAB-47A4-8535-1043FE6785B5}"/>
              </a:ext>
            </a:extLst>
          </p:cNvPr>
          <p:cNvGrpSpPr/>
          <p:nvPr/>
        </p:nvGrpSpPr>
        <p:grpSpPr>
          <a:xfrm>
            <a:off x="8540207" y="-1354"/>
            <a:ext cx="3660849" cy="5143095"/>
            <a:chOff x="8540207" y="-1354"/>
            <a:chExt cx="3660849" cy="5143095"/>
          </a:xfrm>
        </p:grpSpPr>
        <p:sp>
          <p:nvSpPr>
            <p:cNvPr id="65" name="object 16">
              <a:extLst>
                <a:ext uri="{FF2B5EF4-FFF2-40B4-BE49-F238E27FC236}">
                  <a16:creationId xmlns:a16="http://schemas.microsoft.com/office/drawing/2014/main" id="{F8EDC4C9-450C-4941-9CAF-6CEDD9B8A3EC}"/>
                </a:ext>
              </a:extLst>
            </p:cNvPr>
            <p:cNvSpPr/>
            <p:nvPr/>
          </p:nvSpPr>
          <p:spPr>
            <a:xfrm>
              <a:off x="9763192" y="342523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:a16="http://schemas.microsoft.com/office/drawing/2014/main" id="{47561FE7-450C-4011-964E-6F10F214B7C9}"/>
                </a:ext>
              </a:extLst>
            </p:cNvPr>
            <p:cNvSpPr/>
            <p:nvPr/>
          </p:nvSpPr>
          <p:spPr>
            <a:xfrm>
              <a:off x="8540207" y="3425234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:a16="http://schemas.microsoft.com/office/drawing/2014/main" id="{60895F61-F169-4934-B609-0BEE443C12BA}"/>
                </a:ext>
              </a:extLst>
            </p:cNvPr>
            <p:cNvSpPr/>
            <p:nvPr/>
          </p:nvSpPr>
          <p:spPr>
            <a:xfrm>
              <a:off x="10981540" y="3425234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id="{11A57793-0B6A-4B9A-A778-6A5A99C5B62F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:a16="http://schemas.microsoft.com/office/drawing/2014/main" id="{7F341433-BAFA-496A-A591-3D6C18662793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:a16="http://schemas.microsoft.com/office/drawing/2014/main" id="{0F68DC1D-E2A3-4D30-BF07-2C632AD4C496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:a16="http://schemas.microsoft.com/office/drawing/2014/main" id="{18CB1489-A772-4282-836F-32A3F60274DC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:a16="http://schemas.microsoft.com/office/drawing/2014/main" id="{BF8936CB-EF82-4AD7-8073-1D30833F7000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:a16="http://schemas.microsoft.com/office/drawing/2014/main" id="{38E11785-6AB0-4C0E-8E81-5C19451FCAEF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6A0F19FD-BAC3-42FD-90DB-9DFEE551909F}"/>
              </a:ext>
            </a:extLst>
          </p:cNvPr>
          <p:cNvGrpSpPr/>
          <p:nvPr/>
        </p:nvGrpSpPr>
        <p:grpSpPr>
          <a:xfrm>
            <a:off x="8542166" y="5136816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id="{0BDD3C02-C0BD-45C6-BF88-F07BF51B70C1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id="{8A018343-2837-47B7-A0AB-C57949E77D8E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21770921-118B-479D-91C4-4FFDAAF52116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E66C04C1-1F5D-4CB6-94FD-D32732371747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>
              <a:extLst>
                <a:ext uri="{FF2B5EF4-FFF2-40B4-BE49-F238E27FC236}">
                  <a16:creationId xmlns:a16="http://schemas.microsoft.com/office/drawing/2014/main" id="{C294AA2B-538A-4A92-BB4B-46B2B4A12BFE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:a16="http://schemas.microsoft.com/office/drawing/2014/main" id="{6DEFEEBF-6E91-443C-888B-FA2DE097EA03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7">
              <a:extLst>
                <a:ext uri="{FF2B5EF4-FFF2-40B4-BE49-F238E27FC236}">
                  <a16:creationId xmlns:a16="http://schemas.microsoft.com/office/drawing/2014/main" id="{6608BABB-14A5-41D5-83BF-4A8B47119BB1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8">
              <a:extLst>
                <a:ext uri="{FF2B5EF4-FFF2-40B4-BE49-F238E27FC236}">
                  <a16:creationId xmlns:a16="http://schemas.microsoft.com/office/drawing/2014/main" id="{3C5112D1-329A-4B6E-B3CC-54EBBFACD5A4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0">
              <a:extLst>
                <a:ext uri="{FF2B5EF4-FFF2-40B4-BE49-F238E27FC236}">
                  <a16:creationId xmlns:a16="http://schemas.microsoft.com/office/drawing/2014/main" id="{A0037505-F7F2-49A2-92B2-6170D3DB1CF5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1">
              <a:extLst>
                <a:ext uri="{FF2B5EF4-FFF2-40B4-BE49-F238E27FC236}">
                  <a16:creationId xmlns:a16="http://schemas.microsoft.com/office/drawing/2014/main" id="{D108A73F-3CE4-4241-87E0-6E165F7F97B3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2">
              <a:extLst>
                <a:ext uri="{FF2B5EF4-FFF2-40B4-BE49-F238E27FC236}">
                  <a16:creationId xmlns:a16="http://schemas.microsoft.com/office/drawing/2014/main" id="{54EF101C-7C74-4C12-8872-B8F5B1505BC0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4">
              <a:extLst>
                <a:ext uri="{FF2B5EF4-FFF2-40B4-BE49-F238E27FC236}">
                  <a16:creationId xmlns:a16="http://schemas.microsoft.com/office/drawing/2014/main" id="{630731D2-9FFA-4D2D-884C-3CC01AD2F428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4">
              <a:extLst>
                <a:ext uri="{FF2B5EF4-FFF2-40B4-BE49-F238E27FC236}">
                  <a16:creationId xmlns:a16="http://schemas.microsoft.com/office/drawing/2014/main" id="{75555F9B-1E5B-4CEC-9FEF-8969CDBB1993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1D350897-3A52-42C8-8C7A-B9CA2E6BF75B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8E714010-115F-480C-8621-CAAB2C4ED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Заголовок"/>
          <p:cNvSpPr txBox="1"/>
          <p:nvPr/>
        </p:nvSpPr>
        <p:spPr>
          <a:xfrm>
            <a:off x="308543" y="990479"/>
            <a:ext cx="8163912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Риски</a:t>
            </a:r>
          </a:p>
        </p:txBody>
      </p:sp>
      <p:sp>
        <p:nvSpPr>
          <p:cNvPr id="16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НАЗВАНИЕ ПРОЕКТА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36" name="Тема">
            <a:extLst>
              <a:ext uri="{FF2B5EF4-FFF2-40B4-BE49-F238E27FC236}">
                <a16:creationId xmlns:a16="http://schemas.microsoft.com/office/drawing/2014/main" id="{50156583-B2EF-4C9F-A4F3-EB5BF563DB05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 hidden="1">
            <a:extLst>
              <a:ext uri="{FF2B5EF4-FFF2-40B4-BE49-F238E27FC236}">
                <a16:creationId xmlns:a16="http://schemas.microsoft.com/office/drawing/2014/main" id="{71FC1F68-ADCC-4E88-B0C2-71686C65A9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D3FA6C7D-DC99-4529-92F4-2411C3B5C11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D025025A-CC75-491D-AA0D-8C9D1ABF5A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990E1124-B4FC-4AF2-A943-2B39AD668D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716D2507-0667-4E7B-BF6A-A91C2052DE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ABE85D63-24B3-4F69-BCAC-A00B7DE73EB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id="{F6D2BDA3-6680-4828-95E7-96DC8AE19D75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6502303D-7E9D-4180-A8CB-B1D0A298806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8E0A0AA-1E94-4E66-B0D1-B26FFB98C6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13276"/>
              </p:ext>
            </p:extLst>
          </p:nvPr>
        </p:nvGraphicFramePr>
        <p:xfrm>
          <a:off x="1635160" y="1554975"/>
          <a:ext cx="5510677" cy="460148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128340">
                  <a:extLst>
                    <a:ext uri="{9D8B030D-6E8A-4147-A177-3AD203B41FA5}">
                      <a16:colId xmlns:a16="http://schemas.microsoft.com/office/drawing/2014/main" val="419453443"/>
                    </a:ext>
                  </a:extLst>
                </a:gridCol>
                <a:gridCol w="1922363">
                  <a:extLst>
                    <a:ext uri="{9D8B030D-6E8A-4147-A177-3AD203B41FA5}">
                      <a16:colId xmlns:a16="http://schemas.microsoft.com/office/drawing/2014/main" val="640603568"/>
                    </a:ext>
                  </a:extLst>
                </a:gridCol>
                <a:gridCol w="2459974">
                  <a:extLst>
                    <a:ext uri="{9D8B030D-6E8A-4147-A177-3AD203B41FA5}">
                      <a16:colId xmlns:a16="http://schemas.microsoft.com/office/drawing/2014/main" val="2500532158"/>
                    </a:ext>
                  </a:extLst>
                </a:gridCol>
              </a:tblGrid>
              <a:tr h="381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Категория риска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Описание риска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Способы минимизации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>
                    <a:solidFill>
                      <a:srgbClr val="8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939015"/>
                  </a:ext>
                </a:extLst>
              </a:tr>
              <a:tr h="808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Технические риски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>
                    <a:solidFill>
                      <a:srgbClr val="ECD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Сложность интеграции с различными моделями холодильников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>
                    <a:solidFill>
                      <a:srgbClr val="ECD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Разработка модульной системы для адаптации к разным производителям и моделям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>
                    <a:solidFill>
                      <a:srgbClr val="ECD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6909749"/>
                  </a:ext>
                </a:extLst>
              </a:tr>
              <a:tr h="683782">
                <a:tc>
                  <a:txBody>
                    <a:bodyPr/>
                    <a:lstStyle/>
                    <a:p>
                      <a:pPr algn="l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>
                    <a:solidFill>
                      <a:srgbClr val="ECD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Точность распознавания продуктов и учета сроков годности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>
                    <a:solidFill>
                      <a:srgbClr val="ECD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Алгоритмы машинного обучения, проверка данных, ручная корректировка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>
                    <a:solidFill>
                      <a:srgbClr val="ECD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5031399"/>
                  </a:ext>
                </a:extLst>
              </a:tr>
              <a:tr h="4972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Риски безопасности данных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>
                    <a:solidFill>
                      <a:srgbClr val="ECD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Утечка данных о покупках и привычках пользователей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>
                    <a:solidFill>
                      <a:srgbClr val="ECD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Шифрование, стандарты GDPR, меры защиты данных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>
                    <a:solidFill>
                      <a:srgbClr val="ECD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9324195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Финансовые риски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>
                    <a:solidFill>
                      <a:srgbClr val="ECD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Высокие затраты на разработку и поддержку ИИ-системы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>
                    <a:solidFill>
                      <a:srgbClr val="ECD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Оценка затрат, использование MVP, поиск инвестиций и партнеров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>
                    <a:solidFill>
                      <a:srgbClr val="ECD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157839"/>
                  </a:ext>
                </a:extLst>
              </a:tr>
              <a:tr h="74594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Риски, связанные с пользователями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>
                    <a:solidFill>
                      <a:srgbClr val="ECD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Низкий уровень осведомленности и приверженности технологии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>
                    <a:solidFill>
                      <a:srgbClr val="ECD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Простой интерфейс, обучающие демо-версии, рекламные кампании, сбор обратной связи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>
                    <a:solidFill>
                      <a:srgbClr val="ECD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576781"/>
                  </a:ext>
                </a:extLst>
              </a:tr>
              <a:tr h="808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Риски конкуренции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>
                    <a:solidFill>
                      <a:srgbClr val="ECD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Появление более инновационных решений на рынке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>
                    <a:solidFill>
                      <a:srgbClr val="ECD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Мониторинг рынка, улучшение продукта на основе отзывов и новых технологических трендов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44" marR="2144" marT="2144" marB="0" anchor="ctr">
                    <a:solidFill>
                      <a:srgbClr val="ECD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27893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63006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1EA87-B551-E17E-0B26-3B3254D13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6F7E4FE-3EC1-CB2E-87C5-82FBA22E2D1B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2AA2794A-1F2C-A673-066C-F7BBFB3652C8}"/>
              </a:ext>
            </a:extLst>
          </p:cNvPr>
          <p:cNvGrpSpPr/>
          <p:nvPr/>
        </p:nvGrpSpPr>
        <p:grpSpPr>
          <a:xfrm>
            <a:off x="8540207" y="-1354"/>
            <a:ext cx="3660849" cy="5143095"/>
            <a:chOff x="8540207" y="-1354"/>
            <a:chExt cx="3660849" cy="5143095"/>
          </a:xfrm>
        </p:grpSpPr>
        <p:sp>
          <p:nvSpPr>
            <p:cNvPr id="65" name="object 16">
              <a:extLst>
                <a:ext uri="{FF2B5EF4-FFF2-40B4-BE49-F238E27FC236}">
                  <a16:creationId xmlns:a16="http://schemas.microsoft.com/office/drawing/2014/main" id="{73CE189B-931F-4782-2981-F733D97DCE9B}"/>
                </a:ext>
              </a:extLst>
            </p:cNvPr>
            <p:cNvSpPr/>
            <p:nvPr/>
          </p:nvSpPr>
          <p:spPr>
            <a:xfrm>
              <a:off x="9763192" y="342523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6" name="object 4">
              <a:extLst>
                <a:ext uri="{FF2B5EF4-FFF2-40B4-BE49-F238E27FC236}">
                  <a16:creationId xmlns:a16="http://schemas.microsoft.com/office/drawing/2014/main" id="{485EC3A9-AABA-B2DB-FA1E-460C89112288}"/>
                </a:ext>
              </a:extLst>
            </p:cNvPr>
            <p:cNvSpPr/>
            <p:nvPr/>
          </p:nvSpPr>
          <p:spPr>
            <a:xfrm>
              <a:off x="8540207" y="3425234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7" name="object 5">
              <a:extLst>
                <a:ext uri="{FF2B5EF4-FFF2-40B4-BE49-F238E27FC236}">
                  <a16:creationId xmlns:a16="http://schemas.microsoft.com/office/drawing/2014/main" id="{6D2C6679-B24F-9F16-C178-C72375D082E2}"/>
                </a:ext>
              </a:extLst>
            </p:cNvPr>
            <p:cNvSpPr/>
            <p:nvPr/>
          </p:nvSpPr>
          <p:spPr>
            <a:xfrm>
              <a:off x="10981540" y="3425234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id="{5E345C85-E681-15DC-E68F-DE7F9EE82F6C}"/>
                </a:ext>
              </a:extLst>
            </p:cNvPr>
            <p:cNvSpPr/>
            <p:nvPr/>
          </p:nvSpPr>
          <p:spPr>
            <a:xfrm>
              <a:off x="8540207" y="1707625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15">
              <a:extLst>
                <a:ext uri="{FF2B5EF4-FFF2-40B4-BE49-F238E27FC236}">
                  <a16:creationId xmlns:a16="http://schemas.microsoft.com/office/drawing/2014/main" id="{1C7D22C2-5BD8-F3D8-00B0-62A1BFE53944}"/>
                </a:ext>
              </a:extLst>
            </p:cNvPr>
            <p:cNvSpPr/>
            <p:nvPr/>
          </p:nvSpPr>
          <p:spPr>
            <a:xfrm>
              <a:off x="9763192" y="1707625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0" name="object 14">
              <a:extLst>
                <a:ext uri="{FF2B5EF4-FFF2-40B4-BE49-F238E27FC236}">
                  <a16:creationId xmlns:a16="http://schemas.microsoft.com/office/drawing/2014/main" id="{19A7FEFF-513E-42C5-185F-46C9F0F0CC31}"/>
                </a:ext>
              </a:extLst>
            </p:cNvPr>
            <p:cNvSpPr/>
            <p:nvPr/>
          </p:nvSpPr>
          <p:spPr>
            <a:xfrm>
              <a:off x="8540207" y="-1354"/>
              <a:ext cx="1218740" cy="1717200"/>
            </a:xfrm>
            <a:custGeom>
              <a:avLst/>
              <a:gdLst/>
              <a:ahLst/>
              <a:cxnLst/>
              <a:rect l="l" t="t" r="r" b="b"/>
              <a:pathLst>
                <a:path w="1996440" h="2824480">
                  <a:moveTo>
                    <a:pt x="1996012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6012" y="282416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1" name="object 16">
              <a:extLst>
                <a:ext uri="{FF2B5EF4-FFF2-40B4-BE49-F238E27FC236}">
                  <a16:creationId xmlns:a16="http://schemas.microsoft.com/office/drawing/2014/main" id="{5F0451B7-D44F-60FD-D76B-09877446A594}"/>
                </a:ext>
              </a:extLst>
            </p:cNvPr>
            <p:cNvSpPr/>
            <p:nvPr/>
          </p:nvSpPr>
          <p:spPr>
            <a:xfrm>
              <a:off x="9763192" y="-1354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2" name="object 3">
              <a:extLst>
                <a:ext uri="{FF2B5EF4-FFF2-40B4-BE49-F238E27FC236}">
                  <a16:creationId xmlns:a16="http://schemas.microsoft.com/office/drawing/2014/main" id="{D1248926-F187-3936-4023-85FB16C9A3E6}"/>
                </a:ext>
              </a:extLst>
            </p:cNvPr>
            <p:cNvSpPr/>
            <p:nvPr/>
          </p:nvSpPr>
          <p:spPr>
            <a:xfrm>
              <a:off x="10981540" y="-1354"/>
              <a:ext cx="1219516" cy="1717200"/>
            </a:xfrm>
            <a:custGeom>
              <a:avLst/>
              <a:gdLst/>
              <a:ahLst/>
              <a:cxnLst/>
              <a:rect l="l" t="t" r="r" b="b"/>
              <a:pathLst>
                <a:path w="1997709" h="2824480">
                  <a:moveTo>
                    <a:pt x="1997321" y="0"/>
                  </a:moveTo>
                  <a:lnTo>
                    <a:pt x="0" y="0"/>
                  </a:lnTo>
                  <a:lnTo>
                    <a:pt x="0" y="2824165"/>
                  </a:lnTo>
                  <a:lnTo>
                    <a:pt x="1997321" y="282416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3" name="object 4">
              <a:extLst>
                <a:ext uri="{FF2B5EF4-FFF2-40B4-BE49-F238E27FC236}">
                  <a16:creationId xmlns:a16="http://schemas.microsoft.com/office/drawing/2014/main" id="{0F8DBA5B-BDFA-01BB-195F-C58DC5483F7D}"/>
                </a:ext>
              </a:extLst>
            </p:cNvPr>
            <p:cNvSpPr/>
            <p:nvPr/>
          </p:nvSpPr>
          <p:spPr>
            <a:xfrm>
              <a:off x="10981540" y="1707625"/>
              <a:ext cx="1219516" cy="1715350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D2363028-71B2-FFFD-80D8-223B9AC2C1AB}"/>
              </a:ext>
            </a:extLst>
          </p:cNvPr>
          <p:cNvGrpSpPr/>
          <p:nvPr/>
        </p:nvGrpSpPr>
        <p:grpSpPr>
          <a:xfrm>
            <a:off x="8542166" y="5136816"/>
            <a:ext cx="3649834" cy="1721184"/>
            <a:chOff x="8542166" y="5136816"/>
            <a:chExt cx="3649834" cy="1721184"/>
          </a:xfrm>
        </p:grpSpPr>
        <p:sp>
          <p:nvSpPr>
            <p:cNvPr id="50" name="object 6">
              <a:extLst>
                <a:ext uri="{FF2B5EF4-FFF2-40B4-BE49-F238E27FC236}">
                  <a16:creationId xmlns:a16="http://schemas.microsoft.com/office/drawing/2014/main" id="{4CBBBDD0-1C15-8A25-980B-A3DEDEE7B312}"/>
                </a:ext>
              </a:extLst>
            </p:cNvPr>
            <p:cNvSpPr/>
            <p:nvPr/>
          </p:nvSpPr>
          <p:spPr>
            <a:xfrm>
              <a:off x="10972484" y="5141493"/>
              <a:ext cx="1219516" cy="1716506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id="{93F8A6A4-F8D4-C97F-5479-89B0899D3774}"/>
                </a:ext>
              </a:extLst>
            </p:cNvPr>
            <p:cNvSpPr/>
            <p:nvPr/>
          </p:nvSpPr>
          <p:spPr>
            <a:xfrm>
              <a:off x="9753028" y="5141493"/>
              <a:ext cx="1218740" cy="1716507"/>
            </a:xfrm>
            <a:custGeom>
              <a:avLst/>
              <a:gdLst/>
              <a:ahLst/>
              <a:cxnLst/>
              <a:rect l="l" t="t" r="r" b="b"/>
              <a:pathLst>
                <a:path w="1996440" h="2828290">
                  <a:moveTo>
                    <a:pt x="1996012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6012" y="2828102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3015EDA1-1206-F520-69D7-0DD8C8B65D2E}"/>
                </a:ext>
              </a:extLst>
            </p:cNvPr>
            <p:cNvSpPr/>
            <p:nvPr/>
          </p:nvSpPr>
          <p:spPr>
            <a:xfrm>
              <a:off x="8542166" y="5136816"/>
              <a:ext cx="1218740" cy="1715350"/>
            </a:xfrm>
            <a:custGeom>
              <a:avLst/>
              <a:gdLst/>
              <a:ahLst/>
              <a:cxnLst/>
              <a:rect l="l" t="t" r="r" b="b"/>
              <a:pathLst>
                <a:path w="1996440" h="2826385">
                  <a:moveTo>
                    <a:pt x="1996012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6012" y="2826175"/>
                  </a:lnTo>
                  <a:lnTo>
                    <a:pt x="1996012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 dirty="0"/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8CA21113-0C33-963C-30F7-943B8E093B6E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>
              <a:extLst>
                <a:ext uri="{FF2B5EF4-FFF2-40B4-BE49-F238E27FC236}">
                  <a16:creationId xmlns:a16="http://schemas.microsoft.com/office/drawing/2014/main" id="{54653563-EADE-F2F2-7D4C-E47BA19C0B79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:a16="http://schemas.microsoft.com/office/drawing/2014/main" id="{CE69702C-F3F7-C515-79CA-7EAA36C9CDF7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7">
              <a:extLst>
                <a:ext uri="{FF2B5EF4-FFF2-40B4-BE49-F238E27FC236}">
                  <a16:creationId xmlns:a16="http://schemas.microsoft.com/office/drawing/2014/main" id="{3882A4C3-B58E-3183-0BD5-AE2E7F35D4A9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8">
              <a:extLst>
                <a:ext uri="{FF2B5EF4-FFF2-40B4-BE49-F238E27FC236}">
                  <a16:creationId xmlns:a16="http://schemas.microsoft.com/office/drawing/2014/main" id="{23206431-428B-373D-B39C-FFABBDE0276D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0">
              <a:extLst>
                <a:ext uri="{FF2B5EF4-FFF2-40B4-BE49-F238E27FC236}">
                  <a16:creationId xmlns:a16="http://schemas.microsoft.com/office/drawing/2014/main" id="{FE7E5ECC-672E-2907-F3AD-DF2A5B679B06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1">
              <a:extLst>
                <a:ext uri="{FF2B5EF4-FFF2-40B4-BE49-F238E27FC236}">
                  <a16:creationId xmlns:a16="http://schemas.microsoft.com/office/drawing/2014/main" id="{D2BD2C83-A11C-4BCA-B998-BE258AA58BBB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2">
              <a:extLst>
                <a:ext uri="{FF2B5EF4-FFF2-40B4-BE49-F238E27FC236}">
                  <a16:creationId xmlns:a16="http://schemas.microsoft.com/office/drawing/2014/main" id="{3F18CC57-94A3-F1BA-3763-A62E0EAD18AC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4">
              <a:extLst>
                <a:ext uri="{FF2B5EF4-FFF2-40B4-BE49-F238E27FC236}">
                  <a16:creationId xmlns:a16="http://schemas.microsoft.com/office/drawing/2014/main" id="{877B7506-44F1-E5B0-AEDC-FDF53867DCD9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4">
              <a:extLst>
                <a:ext uri="{FF2B5EF4-FFF2-40B4-BE49-F238E27FC236}">
                  <a16:creationId xmlns:a16="http://schemas.microsoft.com/office/drawing/2014/main" id="{2ED467C2-C9B8-0B9C-DE62-431DA2E2095C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5016D5F7-735A-E632-3EB8-51CEB0CC46BB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73F27A4F-EDA0-50C1-A51F-6C194433F3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Заголовок">
            <a:extLst>
              <a:ext uri="{FF2B5EF4-FFF2-40B4-BE49-F238E27FC236}">
                <a16:creationId xmlns:a16="http://schemas.microsoft.com/office/drawing/2014/main" id="{F0F33FCD-9B60-29B5-EB7E-7ED45AFE15C3}"/>
              </a:ext>
            </a:extLst>
          </p:cNvPr>
          <p:cNvSpPr txBox="1"/>
          <p:nvPr/>
        </p:nvSpPr>
        <p:spPr>
          <a:xfrm>
            <a:off x="308543" y="990479"/>
            <a:ext cx="7921057" cy="1118494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Возможные спонсоры и партнеры проекта </a:t>
            </a:r>
          </a:p>
        </p:txBody>
      </p:sp>
      <p:sp>
        <p:nvSpPr>
          <p:cNvPr id="16" name="Название проекта">
            <a:extLst>
              <a:ext uri="{FF2B5EF4-FFF2-40B4-BE49-F238E27FC236}">
                <a16:creationId xmlns:a16="http://schemas.microsoft.com/office/drawing/2014/main" id="{D4D36A1D-3C5A-087B-6860-3151B9B932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НАЗВАНИЕ ПРОЕКТА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36" name="Тема">
            <a:extLst>
              <a:ext uri="{FF2B5EF4-FFF2-40B4-BE49-F238E27FC236}">
                <a16:creationId xmlns:a16="http://schemas.microsoft.com/office/drawing/2014/main" id="{52880FBD-DDC1-AA48-3729-7D542F22FC62}"/>
              </a:ext>
            </a:extLst>
          </p:cNvPr>
          <p:cNvSpPr txBox="1"/>
          <p:nvPr/>
        </p:nvSpPr>
        <p:spPr>
          <a:xfrm>
            <a:off x="8543081" y="5234733"/>
            <a:ext cx="3398062" cy="1262805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 hidden="1">
            <a:extLst>
              <a:ext uri="{FF2B5EF4-FFF2-40B4-BE49-F238E27FC236}">
                <a16:creationId xmlns:a16="http://schemas.microsoft.com/office/drawing/2014/main" id="{7D4572E6-640C-8301-9461-1D31FE299F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9597D9F9-22DB-4608-163A-B5296B61860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23B4B0DE-9D7A-B221-9409-7929DCE7B4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515CF701-ACC8-B27C-D58B-D2EB1AAC2B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D6EC6F3C-E007-2877-646E-412E3F12E86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E397E463-55AD-495C-9A31-CEA19292FFF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id="{F88810C9-6DFA-CF9E-8D98-C9AAE0A0D5A7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2F453F5B-FC61-288D-8873-5E4910F264F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9D5EB3D-9C93-6B61-5068-92EF5C819E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114320"/>
              </p:ext>
            </p:extLst>
          </p:nvPr>
        </p:nvGraphicFramePr>
        <p:xfrm>
          <a:off x="947057" y="2156312"/>
          <a:ext cx="6898821" cy="4352289"/>
        </p:xfrm>
        <a:graphic>
          <a:graphicData uri="http://schemas.openxmlformats.org/drawingml/2006/table">
            <a:tbl>
              <a:tblPr firstRow="1">
                <a:tableStyleId>{72833802-FEF1-4C79-8D5D-14CF1EAF98D9}</a:tableStyleId>
              </a:tblPr>
              <a:tblGrid>
                <a:gridCol w="1428750">
                  <a:extLst>
                    <a:ext uri="{9D8B030D-6E8A-4147-A177-3AD203B41FA5}">
                      <a16:colId xmlns:a16="http://schemas.microsoft.com/office/drawing/2014/main" val="392451735"/>
                    </a:ext>
                  </a:extLst>
                </a:gridCol>
                <a:gridCol w="2163536">
                  <a:extLst>
                    <a:ext uri="{9D8B030D-6E8A-4147-A177-3AD203B41FA5}">
                      <a16:colId xmlns:a16="http://schemas.microsoft.com/office/drawing/2014/main" val="1345400402"/>
                    </a:ext>
                  </a:extLst>
                </a:gridCol>
                <a:gridCol w="3306535">
                  <a:extLst>
                    <a:ext uri="{9D8B030D-6E8A-4147-A177-3AD203B41FA5}">
                      <a16:colId xmlns:a16="http://schemas.microsoft.com/office/drawing/2014/main" val="2096360012"/>
                    </a:ext>
                  </a:extLst>
                </a:gridCol>
              </a:tblGrid>
              <a:tr h="3035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Категория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47" marR="1547" marT="15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Компания/организация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47" marR="1547" marT="15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Возможная роль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47" marR="1547" marT="1547" marB="0" anchor="ctr"/>
                </a:tc>
                <a:extLst>
                  <a:ext uri="{0D108BD9-81ED-4DB2-BD59-A6C34878D82A}">
                    <a16:rowId xmlns:a16="http://schemas.microsoft.com/office/drawing/2014/main" val="214651594"/>
                  </a:ext>
                </a:extLst>
              </a:tr>
              <a:tr h="5471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Производители бытовой техники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47" marR="1547" marT="15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LG Electronics, Samsung, Haier, Bosch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47" marR="1547" marT="15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Интеграция ИИ-системы в холодильники, совместная разработка и тестирование новых функций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47" marR="1547" marT="1547" marB="0" anchor="ctr"/>
                </a:tc>
                <a:extLst>
                  <a:ext uri="{0D108BD9-81ED-4DB2-BD59-A6C34878D82A}">
                    <a16:rowId xmlns:a16="http://schemas.microsoft.com/office/drawing/2014/main" val="832185201"/>
                  </a:ext>
                </a:extLst>
              </a:tr>
              <a:tr h="5471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Технологические компании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47" marR="1547" marT="15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Яндекс, </a:t>
                      </a:r>
                      <a:r>
                        <a:rPr lang="en-US" sz="1000" u="none" strike="noStrike">
                          <a:effectLst/>
                        </a:rPr>
                        <a:t>Mail.ru Group, </a:t>
                      </a:r>
                      <a:r>
                        <a:rPr lang="ru-RU" sz="1000" u="none" strike="noStrike">
                          <a:effectLst/>
                        </a:rPr>
                        <a:t>Сбер, </a:t>
                      </a:r>
                      <a:r>
                        <a:rPr lang="en-US" sz="1000" u="none" strike="noStrike">
                          <a:effectLst/>
                        </a:rPr>
                        <a:t>VK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47" marR="1547" marT="15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Техническая поддержка, партнерство по ИИ-технологиям, облачным сервисам и API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47" marR="1547" marT="1547" marB="0" anchor="ctr"/>
                </a:tc>
                <a:extLst>
                  <a:ext uri="{0D108BD9-81ED-4DB2-BD59-A6C34878D82A}">
                    <a16:rowId xmlns:a16="http://schemas.microsoft.com/office/drawing/2014/main" val="3359054496"/>
                  </a:ext>
                </a:extLst>
              </a:tr>
              <a:tr h="5471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Агрегаторы доставки продуктов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47" marR="1547" marT="15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 err="1">
                          <a:effectLst/>
                        </a:rPr>
                        <a:t>Яндекс.Еда</a:t>
                      </a:r>
                      <a:r>
                        <a:rPr lang="ru-RU" sz="1000" u="none" strike="noStrike" dirty="0">
                          <a:effectLst/>
                        </a:rPr>
                        <a:t>, </a:t>
                      </a:r>
                      <a:r>
                        <a:rPr lang="en-US" sz="1000" u="none" strike="noStrike" dirty="0">
                          <a:effectLst/>
                        </a:rPr>
                        <a:t>Delivery Club, </a:t>
                      </a:r>
                      <a:r>
                        <a:rPr lang="ru-RU" sz="1000" u="none" strike="noStrike" dirty="0" err="1">
                          <a:effectLst/>
                        </a:rPr>
                        <a:t>СберМаркет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47" marR="1547" marT="15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Интеграция для дозаказов продуктов, предоставление доступа к платформам доставки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47" marR="1547" marT="1547" marB="0" anchor="ctr"/>
                </a:tc>
                <a:extLst>
                  <a:ext uri="{0D108BD9-81ED-4DB2-BD59-A6C34878D82A}">
                    <a16:rowId xmlns:a16="http://schemas.microsoft.com/office/drawing/2014/main" val="3006122764"/>
                  </a:ext>
                </a:extLst>
              </a:tr>
              <a:tr h="6564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Ритейлеры и продуктовые сети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47" marR="1547" marT="15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Магнит, Пятёрочка, Лента, ВкусВилл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47" marR="1547" marT="15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Партнерство для предоставления актуальных данных по ассортименту, создание спецпредложений и скидок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47" marR="1547" marT="1547" marB="0" anchor="ctr"/>
                </a:tc>
                <a:extLst>
                  <a:ext uri="{0D108BD9-81ED-4DB2-BD59-A6C34878D82A}">
                    <a16:rowId xmlns:a16="http://schemas.microsoft.com/office/drawing/2014/main" val="4178396075"/>
                  </a:ext>
                </a:extLst>
              </a:tr>
              <a:tr h="6564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Фонды и инвесторы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47" marR="1547" marT="15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ФРИИ (Фонд развития интернет-инициатив), Сколково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47" marR="1547" marT="15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Финансирование проекта, поддержка в развитии стартапа, привлечение ресурсов для разработки и выхода на рынок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47" marR="1547" marT="1547" marB="0" anchor="ctr"/>
                </a:tc>
                <a:extLst>
                  <a:ext uri="{0D108BD9-81ED-4DB2-BD59-A6C34878D82A}">
                    <a16:rowId xmlns:a16="http://schemas.microsoft.com/office/drawing/2014/main" val="1156890226"/>
                  </a:ext>
                </a:extLst>
              </a:tr>
              <a:tr h="5471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Партнеры в области безопасности данных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47" marR="1547" marT="15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Positive Technologies, </a:t>
                      </a:r>
                      <a:r>
                        <a:rPr lang="ru-RU" sz="1000" u="none" strike="noStrike">
                          <a:effectLst/>
                        </a:rPr>
                        <a:t>Лаборатория Касперского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47" marR="1547" marT="15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Защита и шифрование данных, обеспечение соответствия стандартам безопасности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47" marR="1547" marT="1547" marB="0" anchor="ctr"/>
                </a:tc>
                <a:extLst>
                  <a:ext uri="{0D108BD9-81ED-4DB2-BD59-A6C34878D82A}">
                    <a16:rowId xmlns:a16="http://schemas.microsoft.com/office/drawing/2014/main" val="2118491128"/>
                  </a:ext>
                </a:extLst>
              </a:tr>
              <a:tr h="5471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Образовательные и исследовательские центры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47" marR="1547" marT="15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МФТИ, ИТМО, Сколтех, РАН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47" marR="1547" marT="15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Совместные исследования в области ИИ, тестирование и оптимизация алгоритмов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47" marR="1547" marT="1547" marB="0" anchor="ctr"/>
                </a:tc>
                <a:extLst>
                  <a:ext uri="{0D108BD9-81ED-4DB2-BD59-A6C34878D82A}">
                    <a16:rowId xmlns:a16="http://schemas.microsoft.com/office/drawing/2014/main" val="3228771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56269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C03FE-CD2F-C4F6-F5C8-C02011950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7B2D9609-D357-E6E7-8B15-CB884D11B442}"/>
              </a:ext>
            </a:extLst>
          </p:cNvPr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82633C62-265E-D4D1-E8E3-C4125414FC78}"/>
              </a:ext>
            </a:extLst>
          </p:cNvPr>
          <p:cNvGrpSpPr/>
          <p:nvPr/>
        </p:nvGrpSpPr>
        <p:grpSpPr>
          <a:xfrm>
            <a:off x="0" y="6591481"/>
            <a:ext cx="12213756" cy="282252"/>
            <a:chOff x="24387" y="6591481"/>
            <a:chExt cx="12176669" cy="282252"/>
          </a:xfrm>
        </p:grpSpPr>
        <p:sp>
          <p:nvSpPr>
            <p:cNvPr id="75" name="object 4">
              <a:extLst>
                <a:ext uri="{FF2B5EF4-FFF2-40B4-BE49-F238E27FC236}">
                  <a16:creationId xmlns:a16="http://schemas.microsoft.com/office/drawing/2014/main" id="{6452F311-7109-5A19-8149-CDB04437A386}"/>
                </a:ext>
              </a:extLst>
            </p:cNvPr>
            <p:cNvSpPr/>
            <p:nvPr/>
          </p:nvSpPr>
          <p:spPr>
            <a:xfrm>
              <a:off x="6104592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AAD7E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6" name="object 5">
              <a:extLst>
                <a:ext uri="{FF2B5EF4-FFF2-40B4-BE49-F238E27FC236}">
                  <a16:creationId xmlns:a16="http://schemas.microsoft.com/office/drawing/2014/main" id="{E6D78C63-4612-A0A1-D8EC-2B5135443521}"/>
                </a:ext>
              </a:extLst>
            </p:cNvPr>
            <p:cNvSpPr/>
            <p:nvPr/>
          </p:nvSpPr>
          <p:spPr>
            <a:xfrm>
              <a:off x="732382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4A1B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7" name="object 7">
              <a:extLst>
                <a:ext uri="{FF2B5EF4-FFF2-40B4-BE49-F238E27FC236}">
                  <a16:creationId xmlns:a16="http://schemas.microsoft.com/office/drawing/2014/main" id="{DAD86CEC-10D7-0E4E-88EC-020185279477}"/>
                </a:ext>
              </a:extLst>
            </p:cNvPr>
            <p:cNvSpPr/>
            <p:nvPr/>
          </p:nvSpPr>
          <p:spPr>
            <a:xfrm>
              <a:off x="9762316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8" name="object 8">
              <a:extLst>
                <a:ext uri="{FF2B5EF4-FFF2-40B4-BE49-F238E27FC236}">
                  <a16:creationId xmlns:a16="http://schemas.microsoft.com/office/drawing/2014/main" id="{833F9B4B-FC52-E135-8809-5AD3BADA9EFC}"/>
                </a:ext>
              </a:extLst>
            </p:cNvPr>
            <p:cNvSpPr/>
            <p:nvPr/>
          </p:nvSpPr>
          <p:spPr>
            <a:xfrm>
              <a:off x="1098155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9" name="object 10">
              <a:extLst>
                <a:ext uri="{FF2B5EF4-FFF2-40B4-BE49-F238E27FC236}">
                  <a16:creationId xmlns:a16="http://schemas.microsoft.com/office/drawing/2014/main" id="{97D21AF9-873D-ED76-58B3-9FE068FF544A}"/>
                </a:ext>
              </a:extLst>
            </p:cNvPr>
            <p:cNvSpPr/>
            <p:nvPr/>
          </p:nvSpPr>
          <p:spPr>
            <a:xfrm>
              <a:off x="3675008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2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29" y="465169"/>
                  </a:lnTo>
                  <a:lnTo>
                    <a:pt x="2010629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0" name="object 11">
              <a:extLst>
                <a:ext uri="{FF2B5EF4-FFF2-40B4-BE49-F238E27FC236}">
                  <a16:creationId xmlns:a16="http://schemas.microsoft.com/office/drawing/2014/main" id="{17B7D482-75D7-CD0A-27FB-51AC86A3C965}"/>
                </a:ext>
              </a:extLst>
            </p:cNvPr>
            <p:cNvSpPr/>
            <p:nvPr/>
          </p:nvSpPr>
          <p:spPr>
            <a:xfrm>
              <a:off x="2454491" y="6591481"/>
              <a:ext cx="1221040" cy="282252"/>
            </a:xfrm>
            <a:custGeom>
              <a:avLst/>
              <a:gdLst/>
              <a:ahLst/>
              <a:cxnLst/>
              <a:rect l="l" t="t" r="r" b="b"/>
              <a:pathLst>
                <a:path w="2013585" h="465454">
                  <a:moveTo>
                    <a:pt x="2013111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3111" y="465169"/>
                  </a:lnTo>
                  <a:lnTo>
                    <a:pt x="201311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1" name="object 12">
              <a:extLst>
                <a:ext uri="{FF2B5EF4-FFF2-40B4-BE49-F238E27FC236}">
                  <a16:creationId xmlns:a16="http://schemas.microsoft.com/office/drawing/2014/main" id="{2ABA8989-544A-C904-CF69-089893AA17B0}"/>
                </a:ext>
              </a:extLst>
            </p:cNvPr>
            <p:cNvSpPr/>
            <p:nvPr/>
          </p:nvSpPr>
          <p:spPr>
            <a:xfrm>
              <a:off x="1235249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2" name="object 14">
              <a:extLst>
                <a:ext uri="{FF2B5EF4-FFF2-40B4-BE49-F238E27FC236}">
                  <a16:creationId xmlns:a16="http://schemas.microsoft.com/office/drawing/2014/main" id="{396EE609-DF5A-86D4-D780-46DEA5CFD1AB}"/>
                </a:ext>
              </a:extLst>
            </p:cNvPr>
            <p:cNvSpPr/>
            <p:nvPr/>
          </p:nvSpPr>
          <p:spPr>
            <a:xfrm>
              <a:off x="8543081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3" name="object 4">
              <a:extLst>
                <a:ext uri="{FF2B5EF4-FFF2-40B4-BE49-F238E27FC236}">
                  <a16:creationId xmlns:a16="http://schemas.microsoft.com/office/drawing/2014/main" id="{9B84699D-FD1C-CD5C-E954-103BDE57BBC6}"/>
                </a:ext>
              </a:extLst>
            </p:cNvPr>
            <p:cNvSpPr/>
            <p:nvPr/>
          </p:nvSpPr>
          <p:spPr>
            <a:xfrm>
              <a:off x="4893730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4" name="object 4">
              <a:extLst>
                <a:ext uri="{FF2B5EF4-FFF2-40B4-BE49-F238E27FC236}">
                  <a16:creationId xmlns:a16="http://schemas.microsoft.com/office/drawing/2014/main" id="{99142751-38A5-ED7E-47CC-035EC23811FA}"/>
                </a:ext>
              </a:extLst>
            </p:cNvPr>
            <p:cNvSpPr/>
            <p:nvPr/>
          </p:nvSpPr>
          <p:spPr>
            <a:xfrm>
              <a:off x="24387" y="6591481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5" h="465454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pic>
        <p:nvPicPr>
          <p:cNvPr id="35" name="Лого ГУУ">
            <a:extLst>
              <a:ext uri="{FF2B5EF4-FFF2-40B4-BE49-F238E27FC236}">
                <a16:creationId xmlns:a16="http://schemas.microsoft.com/office/drawing/2014/main" id="{6A582EBF-1993-285F-1C00-DE0CAF872A1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30" y="370845"/>
            <a:ext cx="968918" cy="968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Заголовок">
            <a:extLst>
              <a:ext uri="{FF2B5EF4-FFF2-40B4-BE49-F238E27FC236}">
                <a16:creationId xmlns:a16="http://schemas.microsoft.com/office/drawing/2014/main" id="{E15C0D6E-2FE3-1382-6494-D3AA1C3D6299}"/>
              </a:ext>
            </a:extLst>
          </p:cNvPr>
          <p:cNvSpPr txBox="1"/>
          <p:nvPr/>
        </p:nvSpPr>
        <p:spPr>
          <a:xfrm>
            <a:off x="308543" y="990479"/>
            <a:ext cx="7921057" cy="56449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lang="ru-RU" sz="3600" b="1" dirty="0">
                <a:solidFill>
                  <a:srgbClr val="8F00FF"/>
                </a:solidFill>
                <a:latin typeface="Gilroy-ExtraBold" panose="020B0604020202020204" charset="-52"/>
                <a:cs typeface="Arial"/>
              </a:rPr>
              <a:t>План переговоров</a:t>
            </a:r>
          </a:p>
        </p:txBody>
      </p:sp>
      <p:sp>
        <p:nvSpPr>
          <p:cNvPr id="16" name="Название проекта">
            <a:extLst>
              <a:ext uri="{FF2B5EF4-FFF2-40B4-BE49-F238E27FC236}">
                <a16:creationId xmlns:a16="http://schemas.microsoft.com/office/drawing/2014/main" id="{A3AA38C4-6831-6E16-2A1F-03CA17FA3E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1417" y="242027"/>
            <a:ext cx="3023912" cy="284274"/>
          </a:xfrm>
          <a:prstGeom prst="rect">
            <a:avLst/>
          </a:prstGeom>
        </p:spPr>
        <p:txBody>
          <a:bodyPr vert="horz" wrap="square" lIns="0" tIns="8856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9"/>
              </a:spcBef>
            </a:pPr>
            <a:r>
              <a:rPr lang="ru-RU" sz="1789" dirty="0">
                <a:solidFill>
                  <a:srgbClr val="000000"/>
                </a:solidFill>
                <a:latin typeface="Arial"/>
                <a:cs typeface="Arial"/>
              </a:rPr>
              <a:t>НАЗВАНИЕ ПРОЕКТА</a:t>
            </a:r>
            <a:endParaRPr sz="1789" dirty="0">
              <a:latin typeface="Gilroy-ExtraBold" panose="020B0604020202020204" charset="-52"/>
              <a:cs typeface="Arial"/>
            </a:endParaRPr>
          </a:p>
        </p:txBody>
      </p:sp>
      <p:sp>
        <p:nvSpPr>
          <p:cNvPr id="36" name="Тема">
            <a:extLst>
              <a:ext uri="{FF2B5EF4-FFF2-40B4-BE49-F238E27FC236}">
                <a16:creationId xmlns:a16="http://schemas.microsoft.com/office/drawing/2014/main" id="{CA8A26A2-226F-3848-7458-C45DCBB6B43B}"/>
              </a:ext>
            </a:extLst>
          </p:cNvPr>
          <p:cNvSpPr txBox="1"/>
          <p:nvPr/>
        </p:nvSpPr>
        <p:spPr>
          <a:xfrm>
            <a:off x="8543081" y="5234733"/>
            <a:ext cx="3398062" cy="1266524"/>
          </a:xfrm>
          <a:prstGeom prst="rect">
            <a:avLst/>
          </a:prstGeom>
        </p:spPr>
        <p:txBody>
          <a:bodyPr vert="horz" wrap="square" lIns="0" tIns="7008" rIns="0" bIns="0" rtlCol="0">
            <a:spAutoFit/>
          </a:bodyPr>
          <a:lstStyle/>
          <a:p>
            <a:pPr marR="2951" algn="r">
              <a:lnSpc>
                <a:spcPct val="85000"/>
              </a:lnSpc>
            </a:pPr>
            <a:r>
              <a:rPr lang="ru-RU" sz="3200" b="1" dirty="0">
                <a:solidFill>
                  <a:schemeClr val="bg1"/>
                </a:solidFill>
                <a:latin typeface="Gilroy-ExtraBold" panose="020B0604020202020204" charset="-52"/>
                <a:cs typeface="Trebuchet MS"/>
              </a:rPr>
              <a:t>Технологии здоровой жизни 2.0</a:t>
            </a:r>
            <a:endParaRPr sz="3200" dirty="0">
              <a:solidFill>
                <a:schemeClr val="bg1"/>
              </a:solidFill>
              <a:latin typeface="Gilroy-ExtraBold" panose="020B0604020202020204" charset="-52"/>
              <a:cs typeface="Trebuchet MS"/>
            </a:endParaRPr>
          </a:p>
        </p:txBody>
      </p:sp>
      <p:pic>
        <p:nvPicPr>
          <p:cNvPr id="37" name="Рисунок 36" hidden="1">
            <a:extLst>
              <a:ext uri="{FF2B5EF4-FFF2-40B4-BE49-F238E27FC236}">
                <a16:creationId xmlns:a16="http://schemas.microsoft.com/office/drawing/2014/main" id="{3CDF7471-DEFA-B547-19CC-EBCFF23CB0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2495" y="2218561"/>
            <a:ext cx="752853" cy="75285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8580C8B9-57EE-0123-1ECB-232BC90921D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1545" y="484945"/>
            <a:ext cx="802393" cy="802393"/>
          </a:xfrm>
          <a:prstGeom prst="rect">
            <a:avLst/>
          </a:prstGeom>
          <a:noFill/>
        </p:spPr>
      </p:pic>
      <p:pic>
        <p:nvPicPr>
          <p:cNvPr id="43" name="Рисунок 42" hidden="1">
            <a:extLst>
              <a:ext uri="{FF2B5EF4-FFF2-40B4-BE49-F238E27FC236}">
                <a16:creationId xmlns:a16="http://schemas.microsoft.com/office/drawing/2014/main" id="{8A10E7F8-2488-0102-7078-EC427D8AFF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408467"/>
            <a:ext cx="862513" cy="862513"/>
          </a:xfrm>
          <a:prstGeom prst="rect">
            <a:avLst/>
          </a:prstGeom>
        </p:spPr>
      </p:pic>
      <p:pic>
        <p:nvPicPr>
          <p:cNvPr id="44" name="Рисунок 43" hidden="1">
            <a:extLst>
              <a:ext uri="{FF2B5EF4-FFF2-40B4-BE49-F238E27FC236}">
                <a16:creationId xmlns:a16="http://schemas.microsoft.com/office/drawing/2014/main" id="{60A5EF19-C9EA-B282-879B-07EDBE0C95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6502" y="2065813"/>
            <a:ext cx="884766" cy="884766"/>
          </a:xfrm>
          <a:prstGeom prst="rect">
            <a:avLst/>
          </a:prstGeom>
        </p:spPr>
      </p:pic>
      <p:pic>
        <p:nvPicPr>
          <p:cNvPr id="45" name="Рисунок 44" hidden="1">
            <a:extLst>
              <a:ext uri="{FF2B5EF4-FFF2-40B4-BE49-F238E27FC236}">
                <a16:creationId xmlns:a16="http://schemas.microsoft.com/office/drawing/2014/main" id="{6ADAD010-1835-191E-F29A-172173CCECB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2097920"/>
            <a:ext cx="956961" cy="956961"/>
          </a:xfrm>
          <a:prstGeom prst="rect">
            <a:avLst/>
          </a:prstGeom>
        </p:spPr>
      </p:pic>
      <p:pic>
        <p:nvPicPr>
          <p:cNvPr id="46" name="Рисунок 45" hidden="1">
            <a:extLst>
              <a:ext uri="{FF2B5EF4-FFF2-40B4-BE49-F238E27FC236}">
                <a16:creationId xmlns:a16="http://schemas.microsoft.com/office/drawing/2014/main" id="{04C16BA5-A022-6558-F2E2-D36249C175E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3982" y="3852444"/>
            <a:ext cx="933759" cy="933759"/>
          </a:xfrm>
          <a:prstGeom prst="rect">
            <a:avLst/>
          </a:prstGeom>
        </p:spPr>
      </p:pic>
      <p:pic>
        <p:nvPicPr>
          <p:cNvPr id="47" name="Рисунок 46" hidden="1">
            <a:extLst>
              <a:ext uri="{FF2B5EF4-FFF2-40B4-BE49-F238E27FC236}">
                <a16:creationId xmlns:a16="http://schemas.microsoft.com/office/drawing/2014/main" id="{269C17EB-0478-D213-AC9D-39F2010C3A37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10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2006" y="3813085"/>
            <a:ext cx="933759" cy="933759"/>
          </a:xfrm>
          <a:prstGeom prst="rect">
            <a:avLst/>
          </a:prstGeom>
        </p:spPr>
      </p:pic>
      <p:pic>
        <p:nvPicPr>
          <p:cNvPr id="48" name="Рисунок 47" hidden="1">
            <a:extLst>
              <a:ext uri="{FF2B5EF4-FFF2-40B4-BE49-F238E27FC236}">
                <a16:creationId xmlns:a16="http://schemas.microsoft.com/office/drawing/2014/main" id="{825696A0-D907-09DE-561B-D222FB7397A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6467" y="3904656"/>
            <a:ext cx="812097" cy="8120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7F28F1-AE10-E78B-DAAB-265724FD3089}"/>
              </a:ext>
            </a:extLst>
          </p:cNvPr>
          <p:cNvSpPr txBox="1"/>
          <p:nvPr/>
        </p:nvSpPr>
        <p:spPr>
          <a:xfrm>
            <a:off x="308543" y="1633747"/>
            <a:ext cx="449908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1</a:t>
            </a:r>
            <a:r>
              <a:rPr lang="en-US" sz="1200" b="1" dirty="0"/>
              <a:t>. </a:t>
            </a:r>
            <a:r>
              <a:rPr lang="ru-RU" sz="1200" b="1" dirty="0"/>
              <a:t>Подготовительный этап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Сбор информации о партнере: Изучение потенциала компании, её интересов, текущих проектов и стратегий.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Определение ключевых задач и целей переговоров: Четкая формулировка цели встречи и определение конкретных предложений для партнера.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Подготовка презентационных материалов: Демонстрация преимуществ и функций ИИ-системы, примеры использования и возможный сценарий интеграции.</a:t>
            </a:r>
          </a:p>
          <a:p>
            <a:r>
              <a:rPr lang="en-US" sz="1200" b="1" dirty="0"/>
              <a:t>2. </a:t>
            </a:r>
            <a:r>
              <a:rPr lang="ru-RU" sz="1200" b="1" dirty="0"/>
              <a:t>Первичная встреча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Цель: Представить проект «умный холодильник», обсудить интерес и готовность к партнерству.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Основные темы:</a:t>
            </a:r>
            <a:endParaRPr lang="en-US" sz="1200" dirty="0"/>
          </a:p>
          <a:p>
            <a:r>
              <a:rPr lang="ru-RU" sz="1200" dirty="0"/>
              <a:t>Презентация системы: функциональность, уникальные возможности и ожидаемая выгода для партнера.</a:t>
            </a:r>
          </a:p>
          <a:p>
            <a:r>
              <a:rPr lang="ru-RU" sz="1200" dirty="0"/>
              <a:t>Обсуждение потребностей партнера: выяснение ожиданий, требований и приоритетов.</a:t>
            </a:r>
          </a:p>
          <a:p>
            <a:r>
              <a:rPr lang="ru-RU" sz="1200" dirty="0"/>
              <a:t>Определение ключевых областей сотрудничества: уточнение форматов сотрудничества и возможных совместных проектов.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4E7804-2FF3-2304-2427-58AE528E9A74}"/>
              </a:ext>
            </a:extLst>
          </p:cNvPr>
          <p:cNvSpPr txBox="1"/>
          <p:nvPr/>
        </p:nvSpPr>
        <p:spPr>
          <a:xfrm>
            <a:off x="5303993" y="1631433"/>
            <a:ext cx="663715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3. </a:t>
            </a:r>
            <a:r>
              <a:rPr lang="ru-RU" sz="1200" b="1" dirty="0"/>
              <a:t>Обсуждение условий сотрудничества</a:t>
            </a:r>
            <a:endParaRPr lang="en-US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Цель: Согласовать ключевые условия партнерства, распределение обязанностей и ресурсов.</a:t>
            </a: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Основные темы:</a:t>
            </a:r>
            <a:br>
              <a:rPr lang="en-US" sz="1200" dirty="0"/>
            </a:br>
            <a:r>
              <a:rPr lang="ru-RU" sz="1200" dirty="0"/>
              <a:t>Финансовые условия и инвестиции: обсуждение схем финансирования, оплаты лицензий, модели разделения доходов.</a:t>
            </a:r>
            <a:br>
              <a:rPr lang="en-US" sz="1200" dirty="0"/>
            </a:br>
            <a:r>
              <a:rPr lang="ru-RU" sz="1200" dirty="0"/>
              <a:t>Распределение ролей и задач: кто отвечает за разработку, интеграцию, тестирование и поддержку.</a:t>
            </a:r>
            <a:br>
              <a:rPr lang="en-US" sz="1200" dirty="0"/>
            </a:br>
            <a:r>
              <a:rPr lang="ru-RU" sz="1200" dirty="0"/>
              <a:t>Определение сроков проекта: согласование сроков поэтапной интеграции системы и тестирования.</a:t>
            </a:r>
            <a:br>
              <a:rPr lang="en-US" sz="1200" dirty="0"/>
            </a:br>
            <a:r>
              <a:rPr lang="ru-RU" sz="1200" dirty="0"/>
              <a:t>Вопросы безопасности данных: обеспечение защиты данных, ответственность сторон за их соблюдение.</a:t>
            </a:r>
            <a:endParaRPr lang="en-US" sz="1200" dirty="0"/>
          </a:p>
          <a:p>
            <a:r>
              <a:rPr lang="en-US" sz="1200" b="1" dirty="0"/>
              <a:t>4. </a:t>
            </a:r>
            <a:r>
              <a:rPr lang="ru-RU" sz="1200" b="1" dirty="0"/>
              <a:t>Заключение соглашения</a:t>
            </a:r>
            <a:endParaRPr lang="en-US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Цель: Подписать партнерское соглашение и закрепить обязанности.</a:t>
            </a: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Основные темы:</a:t>
            </a:r>
            <a:endParaRPr lang="en-US" sz="1200" dirty="0"/>
          </a:p>
          <a:p>
            <a:r>
              <a:rPr lang="ru-RU" sz="1200" dirty="0"/>
              <a:t>Окончательное утверждение всех условий, включая финансовые и юридические аспекты.</a:t>
            </a:r>
            <a:endParaRPr lang="en-US" sz="1200" dirty="0"/>
          </a:p>
          <a:p>
            <a:r>
              <a:rPr lang="ru-RU" sz="1200" dirty="0"/>
              <a:t>Подписание договора о конфиденциальности и защите данных (если еще не заключен).</a:t>
            </a:r>
            <a:endParaRPr lang="en-US" sz="1200" dirty="0"/>
          </a:p>
          <a:p>
            <a:r>
              <a:rPr lang="ru-RU" sz="1200" dirty="0"/>
              <a:t>Назначение ответственных лиц с каждой стороны для дальнейшей коммуникации.</a:t>
            </a:r>
            <a:endParaRPr lang="en-US" sz="1200" dirty="0"/>
          </a:p>
          <a:p>
            <a:r>
              <a:rPr lang="en-US" sz="1200" b="1" dirty="0"/>
              <a:t>5. </a:t>
            </a:r>
            <a:r>
              <a:rPr lang="ru-RU" sz="1200" b="1" dirty="0"/>
              <a:t>Дальнейшие шаги и план реализации</a:t>
            </a:r>
            <a:endParaRPr lang="en-US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Цель: Уточнить план интеграции и совместного запуска проекта.</a:t>
            </a: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Основные темы:</a:t>
            </a:r>
            <a:endParaRPr lang="en-US" sz="1200" dirty="0"/>
          </a:p>
          <a:p>
            <a:r>
              <a:rPr lang="ru-RU" sz="1200" dirty="0"/>
              <a:t>Разработка плана совместных действий: детальное планирование этапов внедрения, регулярные встречи и отчеты.</a:t>
            </a:r>
            <a:endParaRPr lang="en-US" sz="1200" dirty="0"/>
          </a:p>
          <a:p>
            <a:r>
              <a:rPr lang="ru-RU" sz="1200" dirty="0"/>
              <a:t>Обсуждение маркетинговой стратегии: согласование позиций по продвижению ИИ-системы на рынке.</a:t>
            </a:r>
            <a:endParaRPr lang="en-US" sz="1200" dirty="0"/>
          </a:p>
          <a:p>
            <a:r>
              <a:rPr lang="ru-RU" sz="1200" dirty="0"/>
              <a:t>Подготовка к технической интеграции: распределение ресурсов и средств для начала работы.</a:t>
            </a:r>
          </a:p>
        </p:txBody>
      </p:sp>
    </p:spTree>
    <p:extLst>
      <p:ext uri="{BB962C8B-B14F-4D97-AF65-F5344CB8AC3E}">
        <p14:creationId xmlns:p14="http://schemas.microsoft.com/office/powerpoint/2010/main" val="28023027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14"/>
          <p:cNvSpPr/>
          <p:nvPr/>
        </p:nvSpPr>
        <p:spPr>
          <a:xfrm>
            <a:off x="10972484" y="5141493"/>
            <a:ext cx="1219516" cy="1716506"/>
          </a:xfrm>
          <a:custGeom>
            <a:avLst/>
            <a:gdLst/>
            <a:ahLst/>
            <a:cxnLst/>
            <a:rect l="l" t="t" r="r" b="b"/>
            <a:pathLst>
              <a:path w="1997709" h="2828290" extrusionOk="0">
                <a:moveTo>
                  <a:pt x="1997321" y="0"/>
                </a:moveTo>
                <a:lnTo>
                  <a:pt x="0" y="0"/>
                </a:lnTo>
                <a:lnTo>
                  <a:pt x="0" y="2828102"/>
                </a:lnTo>
                <a:lnTo>
                  <a:pt x="1997321" y="2828102"/>
                </a:lnTo>
                <a:lnTo>
                  <a:pt x="1997321" y="0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</a:pPr>
            <a:endParaRPr sz="109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4" name="Google Shape;1004;p14"/>
          <p:cNvSpPr/>
          <p:nvPr/>
        </p:nvSpPr>
        <p:spPr>
          <a:xfrm>
            <a:off x="9753028" y="5141493"/>
            <a:ext cx="1218740" cy="1716507"/>
          </a:xfrm>
          <a:custGeom>
            <a:avLst/>
            <a:gdLst/>
            <a:ahLst/>
            <a:cxnLst/>
            <a:rect l="l" t="t" r="r" b="b"/>
            <a:pathLst>
              <a:path w="1996440" h="2828290" extrusionOk="0">
                <a:moveTo>
                  <a:pt x="1996012" y="0"/>
                </a:moveTo>
                <a:lnTo>
                  <a:pt x="0" y="0"/>
                </a:lnTo>
                <a:lnTo>
                  <a:pt x="0" y="2828102"/>
                </a:lnTo>
                <a:lnTo>
                  <a:pt x="1996012" y="2828102"/>
                </a:lnTo>
                <a:lnTo>
                  <a:pt x="1996012" y="0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</a:pPr>
            <a:endParaRPr sz="109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5" name="Google Shape;1005;p14"/>
          <p:cNvSpPr/>
          <p:nvPr/>
        </p:nvSpPr>
        <p:spPr>
          <a:xfrm>
            <a:off x="8533748" y="5140619"/>
            <a:ext cx="1218740" cy="1715350"/>
          </a:xfrm>
          <a:custGeom>
            <a:avLst/>
            <a:gdLst/>
            <a:ahLst/>
            <a:cxnLst/>
            <a:rect l="l" t="t" r="r" b="b"/>
            <a:pathLst>
              <a:path w="1996440" h="2826385" extrusionOk="0">
                <a:moveTo>
                  <a:pt x="1996012" y="0"/>
                </a:moveTo>
                <a:lnTo>
                  <a:pt x="0" y="0"/>
                </a:lnTo>
                <a:lnTo>
                  <a:pt x="0" y="2826175"/>
                </a:lnTo>
                <a:lnTo>
                  <a:pt x="1996012" y="2826175"/>
                </a:lnTo>
                <a:lnTo>
                  <a:pt x="1996012" y="0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</a:pPr>
            <a:endParaRPr sz="109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6" name="Google Shape;1006;p14"/>
          <p:cNvSpPr/>
          <p:nvPr/>
        </p:nvSpPr>
        <p:spPr>
          <a:xfrm>
            <a:off x="1399375" y="589905"/>
            <a:ext cx="2124401" cy="103197"/>
          </a:xfrm>
          <a:custGeom>
            <a:avLst/>
            <a:gdLst/>
            <a:ahLst/>
            <a:cxnLst/>
            <a:rect l="l" t="t" r="r" b="b"/>
            <a:pathLst>
              <a:path w="3503295" h="170180" extrusionOk="0">
                <a:moveTo>
                  <a:pt x="3502919" y="0"/>
                </a:moveTo>
                <a:lnTo>
                  <a:pt x="0" y="0"/>
                </a:lnTo>
                <a:lnTo>
                  <a:pt x="0" y="170120"/>
                </a:lnTo>
                <a:lnTo>
                  <a:pt x="3502919" y="170120"/>
                </a:lnTo>
                <a:lnTo>
                  <a:pt x="3502919" y="0"/>
                </a:lnTo>
                <a:close/>
              </a:path>
            </a:pathLst>
          </a:custGeom>
          <a:solidFill>
            <a:srgbClr val="B5D8E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</a:pPr>
            <a:endParaRPr sz="109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07" name="Google Shape;1007;p14"/>
          <p:cNvGrpSpPr/>
          <p:nvPr/>
        </p:nvGrpSpPr>
        <p:grpSpPr>
          <a:xfrm>
            <a:off x="11445" y="6591481"/>
            <a:ext cx="12189611" cy="282256"/>
            <a:chOff x="428" y="6575439"/>
            <a:chExt cx="12189611" cy="282256"/>
          </a:xfrm>
        </p:grpSpPr>
        <p:grpSp>
          <p:nvGrpSpPr>
            <p:cNvPr id="1008" name="Google Shape;1008;p14"/>
            <p:cNvGrpSpPr/>
            <p:nvPr/>
          </p:nvGrpSpPr>
          <p:grpSpPr>
            <a:xfrm>
              <a:off x="6093575" y="6575439"/>
              <a:ext cx="2438734" cy="282252"/>
              <a:chOff x="10048050" y="10843386"/>
              <a:chExt cx="4021654" cy="465455"/>
            </a:xfrm>
          </p:grpSpPr>
          <p:sp>
            <p:nvSpPr>
              <p:cNvPr id="1009" name="Google Shape;1009;p14"/>
              <p:cNvSpPr/>
              <p:nvPr/>
            </p:nvSpPr>
            <p:spPr>
              <a:xfrm>
                <a:off x="10048050" y="10843386"/>
                <a:ext cx="2011045" cy="465455"/>
              </a:xfrm>
              <a:custGeom>
                <a:avLst/>
                <a:gdLst/>
                <a:ahLst/>
                <a:cxnLst/>
                <a:rect l="l" t="t" r="r" b="b"/>
                <a:pathLst>
                  <a:path w="2011045" h="465454" extrusionOk="0">
                    <a:moveTo>
                      <a:pt x="2010619" y="0"/>
                    </a:moveTo>
                    <a:lnTo>
                      <a:pt x="0" y="0"/>
                    </a:lnTo>
                    <a:lnTo>
                      <a:pt x="0" y="465169"/>
                    </a:lnTo>
                    <a:lnTo>
                      <a:pt x="2010619" y="465169"/>
                    </a:lnTo>
                    <a:lnTo>
                      <a:pt x="2010619" y="0"/>
                    </a:lnTo>
                    <a:close/>
                  </a:path>
                </a:pathLst>
              </a:custGeom>
              <a:solidFill>
                <a:srgbClr val="AAD7E0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92"/>
                  <a:buFont typeface="Arial"/>
                  <a:buNone/>
                </a:pPr>
                <a:endParaRPr sz="1092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0" name="Google Shape;1010;p14"/>
              <p:cNvSpPr/>
              <p:nvPr/>
            </p:nvSpPr>
            <p:spPr>
              <a:xfrm>
                <a:off x="12058659" y="10843386"/>
                <a:ext cx="2011045" cy="465455"/>
              </a:xfrm>
              <a:custGeom>
                <a:avLst/>
                <a:gdLst/>
                <a:ahLst/>
                <a:cxnLst/>
                <a:rect l="l" t="t" r="r" b="b"/>
                <a:pathLst>
                  <a:path w="2011044" h="465454" extrusionOk="0">
                    <a:moveTo>
                      <a:pt x="2010629" y="0"/>
                    </a:moveTo>
                    <a:lnTo>
                      <a:pt x="0" y="0"/>
                    </a:lnTo>
                    <a:lnTo>
                      <a:pt x="0" y="465169"/>
                    </a:lnTo>
                    <a:lnTo>
                      <a:pt x="2010629" y="465169"/>
                    </a:lnTo>
                    <a:lnTo>
                      <a:pt x="2010629" y="0"/>
                    </a:lnTo>
                    <a:close/>
                  </a:path>
                </a:pathLst>
              </a:custGeom>
              <a:solidFill>
                <a:srgbClr val="F4A1B3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92"/>
                  <a:buFont typeface="Arial"/>
                  <a:buNone/>
                </a:pPr>
                <a:endParaRPr sz="1092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11" name="Google Shape;1011;p14"/>
            <p:cNvGrpSpPr/>
            <p:nvPr/>
          </p:nvGrpSpPr>
          <p:grpSpPr>
            <a:xfrm>
              <a:off x="9751299" y="6575439"/>
              <a:ext cx="2438740" cy="282252"/>
              <a:chOff x="16079908" y="10843386"/>
              <a:chExt cx="4021664" cy="465455"/>
            </a:xfrm>
          </p:grpSpPr>
          <p:sp>
            <p:nvSpPr>
              <p:cNvPr id="1012" name="Google Shape;1012;p14"/>
              <p:cNvSpPr/>
              <p:nvPr/>
            </p:nvSpPr>
            <p:spPr>
              <a:xfrm>
                <a:off x="16079908" y="10843386"/>
                <a:ext cx="2011045" cy="465455"/>
              </a:xfrm>
              <a:custGeom>
                <a:avLst/>
                <a:gdLst/>
                <a:ahLst/>
                <a:cxnLst/>
                <a:rect l="l" t="t" r="r" b="b"/>
                <a:pathLst>
                  <a:path w="2011044" h="465454" extrusionOk="0">
                    <a:moveTo>
                      <a:pt x="2010619" y="0"/>
                    </a:moveTo>
                    <a:lnTo>
                      <a:pt x="0" y="0"/>
                    </a:lnTo>
                    <a:lnTo>
                      <a:pt x="0" y="465169"/>
                    </a:lnTo>
                    <a:lnTo>
                      <a:pt x="2010619" y="465169"/>
                    </a:lnTo>
                    <a:lnTo>
                      <a:pt x="2010619" y="0"/>
                    </a:lnTo>
                    <a:close/>
                  </a:path>
                </a:pathLst>
              </a:custGeom>
              <a:solidFill>
                <a:srgbClr val="B5D8E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92"/>
                  <a:buFont typeface="Arial"/>
                  <a:buNone/>
                </a:pPr>
                <a:endParaRPr sz="1092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3" name="Google Shape;1013;p14"/>
              <p:cNvSpPr/>
              <p:nvPr/>
            </p:nvSpPr>
            <p:spPr>
              <a:xfrm>
                <a:off x="18090527" y="10843386"/>
                <a:ext cx="2011045" cy="465455"/>
              </a:xfrm>
              <a:custGeom>
                <a:avLst/>
                <a:gdLst/>
                <a:ahLst/>
                <a:cxnLst/>
                <a:rect l="l" t="t" r="r" b="b"/>
                <a:pathLst>
                  <a:path w="2011044" h="465454" extrusionOk="0">
                    <a:moveTo>
                      <a:pt x="2010619" y="0"/>
                    </a:moveTo>
                    <a:lnTo>
                      <a:pt x="0" y="0"/>
                    </a:lnTo>
                    <a:lnTo>
                      <a:pt x="0" y="465169"/>
                    </a:lnTo>
                    <a:lnTo>
                      <a:pt x="2010619" y="465169"/>
                    </a:lnTo>
                    <a:lnTo>
                      <a:pt x="2010619" y="0"/>
                    </a:lnTo>
                    <a:close/>
                  </a:path>
                </a:pathLst>
              </a:custGeom>
              <a:solidFill>
                <a:srgbClr val="FCAF17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92"/>
                  <a:buFont typeface="Arial"/>
                  <a:buNone/>
                </a:pPr>
                <a:endParaRPr sz="1092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14" name="Google Shape;1014;p14"/>
            <p:cNvGrpSpPr/>
            <p:nvPr/>
          </p:nvGrpSpPr>
          <p:grpSpPr>
            <a:xfrm>
              <a:off x="428" y="6575439"/>
              <a:ext cx="6094802" cy="282256"/>
              <a:chOff x="0" y="10843386"/>
              <a:chExt cx="10050780" cy="465462"/>
            </a:xfrm>
          </p:grpSpPr>
          <p:sp>
            <p:nvSpPr>
              <p:cNvPr id="1015" name="Google Shape;1015;p14"/>
              <p:cNvSpPr/>
              <p:nvPr/>
            </p:nvSpPr>
            <p:spPr>
              <a:xfrm>
                <a:off x="6031031" y="10843386"/>
                <a:ext cx="2011045" cy="465455"/>
              </a:xfrm>
              <a:custGeom>
                <a:avLst/>
                <a:gdLst/>
                <a:ahLst/>
                <a:cxnLst/>
                <a:rect l="l" t="t" r="r" b="b"/>
                <a:pathLst>
                  <a:path w="2011045" h="465454" extrusionOk="0">
                    <a:moveTo>
                      <a:pt x="2010629" y="0"/>
                    </a:moveTo>
                    <a:lnTo>
                      <a:pt x="0" y="0"/>
                    </a:lnTo>
                    <a:lnTo>
                      <a:pt x="0" y="465169"/>
                    </a:lnTo>
                    <a:lnTo>
                      <a:pt x="2010629" y="465169"/>
                    </a:lnTo>
                    <a:lnTo>
                      <a:pt x="2010629" y="0"/>
                    </a:lnTo>
                    <a:close/>
                  </a:path>
                </a:pathLst>
              </a:custGeom>
              <a:solidFill>
                <a:srgbClr val="FCAF17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92"/>
                  <a:buFont typeface="Arial"/>
                  <a:buNone/>
                </a:pPr>
                <a:endParaRPr sz="1092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6" name="Google Shape;1016;p14"/>
              <p:cNvSpPr/>
              <p:nvPr/>
            </p:nvSpPr>
            <p:spPr>
              <a:xfrm>
                <a:off x="4018307" y="10843386"/>
                <a:ext cx="2013585" cy="465455"/>
              </a:xfrm>
              <a:custGeom>
                <a:avLst/>
                <a:gdLst/>
                <a:ahLst/>
                <a:cxnLst/>
                <a:rect l="l" t="t" r="r" b="b"/>
                <a:pathLst>
                  <a:path w="2013585" h="465454" extrusionOk="0">
                    <a:moveTo>
                      <a:pt x="2013111" y="0"/>
                    </a:moveTo>
                    <a:lnTo>
                      <a:pt x="0" y="0"/>
                    </a:lnTo>
                    <a:lnTo>
                      <a:pt x="0" y="465169"/>
                    </a:lnTo>
                    <a:lnTo>
                      <a:pt x="2013111" y="465169"/>
                    </a:lnTo>
                    <a:lnTo>
                      <a:pt x="2013111" y="0"/>
                    </a:lnTo>
                    <a:close/>
                  </a:path>
                </a:pathLst>
              </a:custGeom>
              <a:solidFill>
                <a:srgbClr val="FBB3C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92"/>
                  <a:buFont typeface="Arial"/>
                  <a:buNone/>
                </a:pPr>
                <a:endParaRPr sz="1092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7" name="Google Shape;1017;p14"/>
              <p:cNvSpPr/>
              <p:nvPr/>
            </p:nvSpPr>
            <p:spPr>
              <a:xfrm>
                <a:off x="2007687" y="10843386"/>
                <a:ext cx="2011045" cy="465455"/>
              </a:xfrm>
              <a:custGeom>
                <a:avLst/>
                <a:gdLst/>
                <a:ahLst/>
                <a:cxnLst/>
                <a:rect l="l" t="t" r="r" b="b"/>
                <a:pathLst>
                  <a:path w="2011045" h="465454" extrusionOk="0">
                    <a:moveTo>
                      <a:pt x="2010619" y="0"/>
                    </a:moveTo>
                    <a:lnTo>
                      <a:pt x="0" y="0"/>
                    </a:lnTo>
                    <a:lnTo>
                      <a:pt x="0" y="465169"/>
                    </a:lnTo>
                    <a:lnTo>
                      <a:pt x="2010619" y="465169"/>
                    </a:lnTo>
                    <a:lnTo>
                      <a:pt x="2010619" y="0"/>
                    </a:lnTo>
                    <a:close/>
                  </a:path>
                </a:pathLst>
              </a:custGeom>
              <a:solidFill>
                <a:srgbClr val="8F00FF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92"/>
                  <a:buFont typeface="Arial"/>
                  <a:buNone/>
                </a:pPr>
                <a:endParaRPr sz="1092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8" name="Google Shape;1018;p14"/>
              <p:cNvSpPr/>
              <p:nvPr/>
            </p:nvSpPr>
            <p:spPr>
              <a:xfrm>
                <a:off x="0" y="10843393"/>
                <a:ext cx="10050780" cy="465455"/>
              </a:xfrm>
              <a:custGeom>
                <a:avLst/>
                <a:gdLst/>
                <a:ahLst/>
                <a:cxnLst/>
                <a:rect l="l" t="t" r="r" b="b"/>
                <a:pathLst>
                  <a:path w="10050780" h="465454" extrusionOk="0">
                    <a:moveTo>
                      <a:pt x="2007679" y="12"/>
                    </a:moveTo>
                    <a:lnTo>
                      <a:pt x="0" y="12"/>
                    </a:lnTo>
                    <a:lnTo>
                      <a:pt x="0" y="465162"/>
                    </a:lnTo>
                    <a:lnTo>
                      <a:pt x="2007679" y="465162"/>
                    </a:lnTo>
                    <a:lnTo>
                      <a:pt x="2007679" y="12"/>
                    </a:lnTo>
                    <a:close/>
                  </a:path>
                  <a:path w="10050780" h="465454" extrusionOk="0">
                    <a:moveTo>
                      <a:pt x="10050170" y="0"/>
                    </a:moveTo>
                    <a:lnTo>
                      <a:pt x="8039544" y="0"/>
                    </a:lnTo>
                    <a:lnTo>
                      <a:pt x="8039544" y="465162"/>
                    </a:lnTo>
                    <a:lnTo>
                      <a:pt x="10050170" y="465162"/>
                    </a:lnTo>
                    <a:lnTo>
                      <a:pt x="10050170" y="0"/>
                    </a:lnTo>
                    <a:close/>
                  </a:path>
                </a:pathLst>
              </a:custGeom>
              <a:solidFill>
                <a:srgbClr val="FD493D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92"/>
                  <a:buFont typeface="Arial"/>
                  <a:buNone/>
                </a:pPr>
                <a:endParaRPr sz="1092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19" name="Google Shape;1019;p14"/>
            <p:cNvSpPr/>
            <p:nvPr/>
          </p:nvSpPr>
          <p:spPr>
            <a:xfrm>
              <a:off x="8532064" y="6575439"/>
              <a:ext cx="1219499" cy="282252"/>
            </a:xfrm>
            <a:custGeom>
              <a:avLst/>
              <a:gdLst/>
              <a:ahLst/>
              <a:cxnLst/>
              <a:rect l="l" t="t" r="r" b="b"/>
              <a:pathLst>
                <a:path w="2011044" h="465454" extrusionOk="0">
                  <a:moveTo>
                    <a:pt x="2010619" y="0"/>
                  </a:moveTo>
                  <a:lnTo>
                    <a:pt x="0" y="0"/>
                  </a:lnTo>
                  <a:lnTo>
                    <a:pt x="0" y="465169"/>
                  </a:lnTo>
                  <a:lnTo>
                    <a:pt x="2010619" y="465169"/>
                  </a:lnTo>
                  <a:lnTo>
                    <a:pt x="2010619" y="0"/>
                  </a:lnTo>
                  <a:close/>
                </a:path>
              </a:pathLst>
            </a:custGeom>
            <a:solidFill>
              <a:srgbClr val="FD49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92"/>
                <a:buFont typeface="Arial"/>
                <a:buNone/>
              </a:pPr>
              <a:endParaRPr sz="109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20" name="Google Shape;1020;p14"/>
          <p:cNvSpPr txBox="1"/>
          <p:nvPr/>
        </p:nvSpPr>
        <p:spPr>
          <a:xfrm>
            <a:off x="310445" y="1048250"/>
            <a:ext cx="8163912" cy="564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37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ru-RU" sz="3600" b="1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</a:t>
            </a:r>
            <a:r>
              <a:rPr lang="ru-RU" sz="3600" b="1">
                <a:solidFill>
                  <a:srgbClr val="8F00FF"/>
                </a:solidFill>
              </a:rPr>
              <a:t>ланы развития продукта</a:t>
            </a: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1" name="Google Shape;1021;p14"/>
          <p:cNvSpPr txBox="1">
            <a:spLocks noGrp="1"/>
          </p:cNvSpPr>
          <p:nvPr>
            <p:ph type="title"/>
          </p:nvPr>
        </p:nvSpPr>
        <p:spPr>
          <a:xfrm>
            <a:off x="460990" y="187945"/>
            <a:ext cx="7261616" cy="224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850" rIns="0" bIns="0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78"/>
              <a:buFont typeface="Arial"/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СИСТЕМА 3D БРОНИРОВАНИЯ НОМЕРОВ ОТЕЛЯ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2" name="Google Shape;1022;p14"/>
          <p:cNvSpPr txBox="1"/>
          <p:nvPr/>
        </p:nvSpPr>
        <p:spPr>
          <a:xfrm>
            <a:off x="310445" y="1966993"/>
            <a:ext cx="6485400" cy="4008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300" rIns="0" bIns="0" anchor="t" anchorCtr="0">
            <a:spAutoFit/>
          </a:bodyPr>
          <a:lstStyle/>
          <a:p>
            <a:pPr marL="457200" marR="0" lvl="0" indent="-355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lang="ru-RU" sz="200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Исследование рынка и выявление потенциальных партнеров и спонсоров </a:t>
            </a:r>
            <a:endParaRPr sz="20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55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lang="ru-RU" sz="200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Создание презентационного материала, демонстрирующего преимущества </a:t>
            </a:r>
            <a:r>
              <a:rPr lang="ru-RU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холодильников</a:t>
            </a:r>
            <a:endParaRPr sz="20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55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lang="ru-RU" sz="200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Организация встреч с потенциальными партнерами и спонсорами для представления стартапа и обсуждения возможного сотрудничества </a:t>
            </a:r>
            <a:endParaRPr sz="20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55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lang="ru-RU" sz="200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Разработка персонального проекта для каждого партнера и спонсора с учетом их требований </a:t>
            </a:r>
            <a:endParaRPr sz="20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55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lang="ru-RU" sz="200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Подписание договоров о сотрудничестве и начало работы с партнерами и спонсорами </a:t>
            </a:r>
            <a:endParaRPr sz="20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55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lang="ru-RU" sz="200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Продолжение развития проекта (улучшение интерфейса исходя из отзывов)</a:t>
            </a:r>
            <a:endParaRPr sz="20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23" name="Google Shape;1023;p14"/>
          <p:cNvSpPr/>
          <p:nvPr/>
        </p:nvSpPr>
        <p:spPr>
          <a:xfrm>
            <a:off x="10972484" y="-1793"/>
            <a:ext cx="1219516" cy="1714194"/>
          </a:xfrm>
          <a:custGeom>
            <a:avLst/>
            <a:gdLst/>
            <a:ahLst/>
            <a:cxnLst/>
            <a:rect l="l" t="t" r="r" b="b"/>
            <a:pathLst>
              <a:path w="1997709" h="2824480" extrusionOk="0">
                <a:moveTo>
                  <a:pt x="1997321" y="0"/>
                </a:moveTo>
                <a:lnTo>
                  <a:pt x="0" y="0"/>
                </a:lnTo>
                <a:lnTo>
                  <a:pt x="0" y="2824165"/>
                </a:lnTo>
                <a:lnTo>
                  <a:pt x="1997321" y="2824165"/>
                </a:lnTo>
                <a:lnTo>
                  <a:pt x="1997321" y="0"/>
                </a:lnTo>
                <a:close/>
              </a:path>
            </a:pathLst>
          </a:custGeom>
          <a:solidFill>
            <a:srgbClr val="FD493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</a:pPr>
            <a:endParaRPr sz="109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4" name="Google Shape;1024;p14"/>
          <p:cNvSpPr/>
          <p:nvPr/>
        </p:nvSpPr>
        <p:spPr>
          <a:xfrm>
            <a:off x="10972484" y="1712216"/>
            <a:ext cx="1219516" cy="1715350"/>
          </a:xfrm>
          <a:custGeom>
            <a:avLst/>
            <a:gdLst/>
            <a:ahLst/>
            <a:cxnLst/>
            <a:rect l="l" t="t" r="r" b="b"/>
            <a:pathLst>
              <a:path w="1997709" h="2826385" extrusionOk="0">
                <a:moveTo>
                  <a:pt x="1997321" y="0"/>
                </a:moveTo>
                <a:lnTo>
                  <a:pt x="0" y="0"/>
                </a:lnTo>
                <a:lnTo>
                  <a:pt x="0" y="2826175"/>
                </a:lnTo>
                <a:lnTo>
                  <a:pt x="1997321" y="2826175"/>
                </a:lnTo>
                <a:lnTo>
                  <a:pt x="1997321" y="0"/>
                </a:lnTo>
                <a:close/>
              </a:path>
            </a:pathLst>
          </a:custGeom>
          <a:solidFill>
            <a:srgbClr val="FCAF1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</a:pPr>
            <a:endParaRPr sz="109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5" name="Google Shape;1025;p14"/>
          <p:cNvSpPr/>
          <p:nvPr/>
        </p:nvSpPr>
        <p:spPr>
          <a:xfrm>
            <a:off x="10972484" y="3426276"/>
            <a:ext cx="1219516" cy="1716506"/>
          </a:xfrm>
          <a:custGeom>
            <a:avLst/>
            <a:gdLst/>
            <a:ahLst/>
            <a:cxnLst/>
            <a:rect l="l" t="t" r="r" b="b"/>
            <a:pathLst>
              <a:path w="1997709" h="2828290" extrusionOk="0">
                <a:moveTo>
                  <a:pt x="1997321" y="0"/>
                </a:moveTo>
                <a:lnTo>
                  <a:pt x="0" y="0"/>
                </a:lnTo>
                <a:lnTo>
                  <a:pt x="0" y="2828102"/>
                </a:lnTo>
                <a:lnTo>
                  <a:pt x="1997321" y="2828102"/>
                </a:lnTo>
                <a:lnTo>
                  <a:pt x="1997321" y="0"/>
                </a:lnTo>
                <a:close/>
              </a:path>
            </a:pathLst>
          </a:custGeom>
          <a:solidFill>
            <a:srgbClr val="FD493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</a:pPr>
            <a:endParaRPr sz="109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6" name="Google Shape;1026;p14"/>
          <p:cNvSpPr/>
          <p:nvPr/>
        </p:nvSpPr>
        <p:spPr>
          <a:xfrm>
            <a:off x="8533748" y="-1793"/>
            <a:ext cx="1219516" cy="1714194"/>
          </a:xfrm>
          <a:custGeom>
            <a:avLst/>
            <a:gdLst/>
            <a:ahLst/>
            <a:cxnLst/>
            <a:rect l="l" t="t" r="r" b="b"/>
            <a:pathLst>
              <a:path w="1997709" h="2824480" extrusionOk="0">
                <a:moveTo>
                  <a:pt x="1997321" y="0"/>
                </a:moveTo>
                <a:lnTo>
                  <a:pt x="0" y="0"/>
                </a:lnTo>
                <a:lnTo>
                  <a:pt x="0" y="2824165"/>
                </a:lnTo>
                <a:lnTo>
                  <a:pt x="1997321" y="2824165"/>
                </a:lnTo>
                <a:lnTo>
                  <a:pt x="1997321" y="0"/>
                </a:lnTo>
                <a:close/>
              </a:path>
            </a:pathLst>
          </a:custGeom>
          <a:solidFill>
            <a:srgbClr val="AAD7E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</a:pPr>
            <a:endParaRPr sz="109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7" name="Google Shape;1027;p14"/>
          <p:cNvSpPr/>
          <p:nvPr/>
        </p:nvSpPr>
        <p:spPr>
          <a:xfrm>
            <a:off x="8533748" y="1712216"/>
            <a:ext cx="1219516" cy="1715350"/>
          </a:xfrm>
          <a:custGeom>
            <a:avLst/>
            <a:gdLst/>
            <a:ahLst/>
            <a:cxnLst/>
            <a:rect l="l" t="t" r="r" b="b"/>
            <a:pathLst>
              <a:path w="1997709" h="2826385" extrusionOk="0">
                <a:moveTo>
                  <a:pt x="1997321" y="0"/>
                </a:moveTo>
                <a:lnTo>
                  <a:pt x="0" y="0"/>
                </a:lnTo>
                <a:lnTo>
                  <a:pt x="0" y="2826175"/>
                </a:lnTo>
                <a:lnTo>
                  <a:pt x="1997321" y="2826175"/>
                </a:lnTo>
                <a:lnTo>
                  <a:pt x="1997321" y="0"/>
                </a:lnTo>
                <a:close/>
              </a:path>
            </a:pathLst>
          </a:custGeom>
          <a:solidFill>
            <a:srgbClr val="FD493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</a:pPr>
            <a:endParaRPr sz="109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8" name="Google Shape;1028;p14"/>
          <p:cNvSpPr/>
          <p:nvPr/>
        </p:nvSpPr>
        <p:spPr>
          <a:xfrm>
            <a:off x="8533748" y="3426276"/>
            <a:ext cx="1219516" cy="1716507"/>
          </a:xfrm>
          <a:custGeom>
            <a:avLst/>
            <a:gdLst/>
            <a:ahLst/>
            <a:cxnLst/>
            <a:rect l="l" t="t" r="r" b="b"/>
            <a:pathLst>
              <a:path w="1997709" h="2828290" extrusionOk="0">
                <a:moveTo>
                  <a:pt x="1997321" y="0"/>
                </a:moveTo>
                <a:lnTo>
                  <a:pt x="0" y="0"/>
                </a:lnTo>
                <a:lnTo>
                  <a:pt x="0" y="2828102"/>
                </a:lnTo>
                <a:lnTo>
                  <a:pt x="1997321" y="2828102"/>
                </a:lnTo>
                <a:lnTo>
                  <a:pt x="1997321" y="0"/>
                </a:lnTo>
                <a:close/>
              </a:path>
            </a:pathLst>
          </a:custGeom>
          <a:solidFill>
            <a:srgbClr val="FBB3C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</a:pPr>
            <a:endParaRPr sz="109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9" name="Google Shape;1029;p14"/>
          <p:cNvSpPr/>
          <p:nvPr/>
        </p:nvSpPr>
        <p:spPr>
          <a:xfrm>
            <a:off x="9753028" y="-1793"/>
            <a:ext cx="1218740" cy="1714194"/>
          </a:xfrm>
          <a:custGeom>
            <a:avLst/>
            <a:gdLst/>
            <a:ahLst/>
            <a:cxnLst/>
            <a:rect l="l" t="t" r="r" b="b"/>
            <a:pathLst>
              <a:path w="1996440" h="2824480" extrusionOk="0">
                <a:moveTo>
                  <a:pt x="1996012" y="0"/>
                </a:moveTo>
                <a:lnTo>
                  <a:pt x="0" y="0"/>
                </a:lnTo>
                <a:lnTo>
                  <a:pt x="0" y="2824165"/>
                </a:lnTo>
                <a:lnTo>
                  <a:pt x="1996012" y="2824165"/>
                </a:lnTo>
                <a:lnTo>
                  <a:pt x="1996012" y="0"/>
                </a:lnTo>
                <a:close/>
              </a:path>
            </a:pathLst>
          </a:custGeom>
          <a:solidFill>
            <a:srgbClr val="FCAF1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</a:pPr>
            <a:endParaRPr sz="109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0" name="Google Shape;1030;p14"/>
          <p:cNvSpPr/>
          <p:nvPr/>
        </p:nvSpPr>
        <p:spPr>
          <a:xfrm>
            <a:off x="9753028" y="1712223"/>
            <a:ext cx="1218740" cy="1715350"/>
          </a:xfrm>
          <a:custGeom>
            <a:avLst/>
            <a:gdLst/>
            <a:ahLst/>
            <a:cxnLst/>
            <a:rect l="l" t="t" r="r" b="b"/>
            <a:pathLst>
              <a:path w="1996440" h="2826385" extrusionOk="0">
                <a:moveTo>
                  <a:pt x="1996012" y="0"/>
                </a:moveTo>
                <a:lnTo>
                  <a:pt x="0" y="0"/>
                </a:lnTo>
                <a:lnTo>
                  <a:pt x="0" y="2826175"/>
                </a:lnTo>
                <a:lnTo>
                  <a:pt x="1996012" y="2826175"/>
                </a:lnTo>
                <a:lnTo>
                  <a:pt x="1996012" y="0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</a:pPr>
            <a:endParaRPr sz="109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1" name="Google Shape;1031;p14"/>
          <p:cNvSpPr/>
          <p:nvPr/>
        </p:nvSpPr>
        <p:spPr>
          <a:xfrm>
            <a:off x="9753028" y="3426276"/>
            <a:ext cx="1218740" cy="1716507"/>
          </a:xfrm>
          <a:custGeom>
            <a:avLst/>
            <a:gdLst/>
            <a:ahLst/>
            <a:cxnLst/>
            <a:rect l="l" t="t" r="r" b="b"/>
            <a:pathLst>
              <a:path w="1996440" h="2828290" extrusionOk="0">
                <a:moveTo>
                  <a:pt x="1996012" y="0"/>
                </a:moveTo>
                <a:lnTo>
                  <a:pt x="0" y="0"/>
                </a:lnTo>
                <a:lnTo>
                  <a:pt x="0" y="2828102"/>
                </a:lnTo>
                <a:lnTo>
                  <a:pt x="1996012" y="2828102"/>
                </a:lnTo>
                <a:lnTo>
                  <a:pt x="1996012" y="0"/>
                </a:lnTo>
                <a:close/>
              </a:path>
            </a:pathLst>
          </a:custGeom>
          <a:solidFill>
            <a:srgbClr val="B5D8E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2"/>
              <a:buFont typeface="Arial"/>
              <a:buNone/>
            </a:pPr>
            <a:endParaRPr sz="109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2" name="Google Shape;1032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95830" y="370845"/>
            <a:ext cx="968918" cy="96891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14"/>
          <p:cNvPicPr preferRelativeResize="0"/>
          <p:nvPr/>
        </p:nvPicPr>
        <p:blipFill rotWithShape="1">
          <a:blip r:embed="rId4">
            <a:alphaModFix/>
          </a:blip>
          <a:srcRect l="21001" t="74988" r="62382" b="6835"/>
          <a:stretch/>
        </p:blipFill>
        <p:spPr>
          <a:xfrm>
            <a:off x="9855229" y="3843876"/>
            <a:ext cx="1014574" cy="1109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4" name="Google Shape;1034;p14"/>
          <p:cNvPicPr preferRelativeResize="0"/>
          <p:nvPr/>
        </p:nvPicPr>
        <p:blipFill rotWithShape="1">
          <a:blip r:embed="rId4">
            <a:alphaModFix/>
          </a:blip>
          <a:srcRect l="34656" t="75986" r="48725" b="9843"/>
          <a:stretch/>
        </p:blipFill>
        <p:spPr>
          <a:xfrm>
            <a:off x="8601609" y="2115165"/>
            <a:ext cx="1083559" cy="923928"/>
          </a:xfrm>
          <a:prstGeom prst="rect">
            <a:avLst/>
          </a:prstGeom>
          <a:noFill/>
          <a:ln>
            <a:noFill/>
          </a:ln>
        </p:spPr>
      </p:pic>
      <p:sp>
        <p:nvSpPr>
          <p:cNvPr id="1035" name="Google Shape;1035;p14"/>
          <p:cNvSpPr txBox="1"/>
          <p:nvPr/>
        </p:nvSpPr>
        <p:spPr>
          <a:xfrm>
            <a:off x="8168472" y="5309948"/>
            <a:ext cx="3768409" cy="1030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300" rIns="0" bIns="0" anchor="t" anchorCtr="0">
            <a:spAutoFit/>
          </a:bodyPr>
          <a:lstStyle/>
          <a:p>
            <a:pPr marL="7701" marR="3081" lvl="0" indent="0" algn="r" rtl="0">
              <a:lnSpc>
                <a:spcPct val="106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Энергия города Среда</a:t>
            </a:r>
            <a:endParaRPr sz="3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6" name="Google Shape;1036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94927" y="-607012"/>
            <a:ext cx="2335693" cy="29246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A6D24D-0F05-E49C-833A-59BC7C44B0EE}"/>
              </a:ext>
            </a:extLst>
          </p:cNvPr>
          <p:cNvSpPr txBox="1"/>
          <p:nvPr/>
        </p:nvSpPr>
        <p:spPr>
          <a:xfrm>
            <a:off x="1344706" y="-3765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EA40C0-0078-351A-3A2B-FF08A9F17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543" y="1814248"/>
            <a:ext cx="3953930" cy="279555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1DF31BA-DACA-759B-59A6-BDCD22F1C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913" y="4366191"/>
            <a:ext cx="1817555" cy="257232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0FF488-6386-DE6C-8D1C-F07C9F5765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6004" y="1458308"/>
            <a:ext cx="2478282" cy="350743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2528B3B-733B-DB3A-4AED-F2CD922C4E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6534" y="1213467"/>
            <a:ext cx="2548493" cy="36067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F080DFC-C693-85AC-D2E4-41C37B91F0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7207" y="1620989"/>
            <a:ext cx="1939706" cy="274520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64308B4-73CF-CF4A-EE16-2EFA48D88A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6439" y="1713788"/>
            <a:ext cx="3568465" cy="252301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22ADAEC-3826-009C-C283-CF10783252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63196" y="4641273"/>
            <a:ext cx="3135261" cy="221672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5509050-51D8-4BA1-4CAD-4DBE54D579F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63231" y="4366191"/>
            <a:ext cx="2491808" cy="249180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4B4D70F-1FB7-E4EE-562B-340D0A1395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31078" y="3963222"/>
            <a:ext cx="3650479" cy="289477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8A3B412-6500-4688-D30C-88D5347E84F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3543" y="3963223"/>
            <a:ext cx="4094270" cy="289477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4151FEC-3F29-EC55-3CC0-E654CD6567E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6977" y="-908663"/>
            <a:ext cx="5084579" cy="359495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A655980-CAEC-ECAA-D7BB-02D66C7570C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84365" y="-4709"/>
            <a:ext cx="1952687" cy="195268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D128A2D-B2C3-3297-D051-A741C966FD9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87647" y="-377175"/>
            <a:ext cx="1642907" cy="232515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B89B0B6-5BDB-E125-5E21-221A51F5FD9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86010" y="113645"/>
            <a:ext cx="1815589" cy="181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2975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2138</TotalTime>
  <Words>2072</Words>
  <Application>Microsoft Office PowerPoint</Application>
  <PresentationFormat>Широкоэкранный</PresentationFormat>
  <Paragraphs>287</Paragraphs>
  <Slides>19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СИСТЕМА 3D БРОНИРОВАНИЯ НОМЕРОВ ОТЕЛЯ</vt:lpstr>
      <vt:lpstr>УМНЫЙ КОМПЬЮТЕР</vt:lpstr>
      <vt:lpstr>УМНЫЙ КОМПЬЮТЕР</vt:lpstr>
      <vt:lpstr>УМНЫЙ КОМПЬЮТЕР</vt:lpstr>
      <vt:lpstr>НАЗВАНИЕ ПРОЕКТА</vt:lpstr>
      <vt:lpstr>НАЗВАНИЕ ПРОЕКТА</vt:lpstr>
      <vt:lpstr>НАЗВАНИЕ ПРОЕКТА</vt:lpstr>
      <vt:lpstr>НАЗВАНИЕ ПРОЕКТА</vt:lpstr>
      <vt:lpstr>НАЗВАНИЕ ПРОЕКТА</vt:lpstr>
      <vt:lpstr>НАЗВАНИЕ ПРОЕКТА</vt:lpstr>
      <vt:lpstr>НАЗВАНИЕ ПРОЕКТА</vt:lpstr>
      <vt:lpstr>НАЗВАНИЕ ПРОЕКТА</vt:lpstr>
      <vt:lpstr>Презентация PowerPoint</vt:lpstr>
      <vt:lpstr>НАЗВАНИЕ ПРОЕКТА</vt:lpstr>
      <vt:lpstr>НАЗВАНИЕ ПРОЕКТА</vt:lpstr>
      <vt:lpstr>НАЗВАНИЕ ПРОЕКТА</vt:lpstr>
      <vt:lpstr>СИСТЕМА 3D БРОНИРОВАНИЯ НОМЕРОВ ОТЕЛЯ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Айвазян Мартирос Андраникович</dc:creator>
  <cp:lastModifiedBy>Брунова Александра Алексеевна</cp:lastModifiedBy>
  <cp:revision>103</cp:revision>
  <dcterms:created xsi:type="dcterms:W3CDTF">2023-09-15T12:14:22Z</dcterms:created>
  <dcterms:modified xsi:type="dcterms:W3CDTF">2024-11-06T14:11:06Z</dcterms:modified>
</cp:coreProperties>
</file>