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5125700" cy="10693400"/>
  <p:notesSz cx="15125700" cy="106934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Helvetica Neue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hSUgS50EvJE8eTz4Giht47z/Px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59"/>
    <p:restoredTop sz="95988"/>
  </p:normalViewPr>
  <p:slideViewPr>
    <p:cSldViewPr snapToGrid="0">
      <p:cViewPr>
        <p:scale>
          <a:sx n="66" d="100"/>
          <a:sy n="66" d="100"/>
        </p:scale>
        <p:origin x="917" y="-10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customschemas.google.com/relationships/presentationmetadata" Target="meta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521450" y="802000"/>
            <a:ext cx="1008430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512550" y="5079350"/>
            <a:ext cx="12100550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3a22f7a9a3_0_0:notes"/>
          <p:cNvSpPr txBox="1">
            <a:spLocks noGrp="1"/>
          </p:cNvSpPr>
          <p:nvPr>
            <p:ph type="body" idx="1"/>
          </p:nvPr>
        </p:nvSpPr>
        <p:spPr>
          <a:xfrm>
            <a:off x="1512550" y="5079350"/>
            <a:ext cx="12100500" cy="48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g13a22f7a9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727575" y="801688"/>
            <a:ext cx="5672138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6983" y="308863"/>
            <a:ext cx="14111732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rgbClr val="00003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506983" y="308863"/>
            <a:ext cx="14111732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rgbClr val="00003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06983" y="308863"/>
            <a:ext cx="14111732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rgbClr val="00003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ftr" idx="11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theme" Target="../theme/them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96798" y="379894"/>
            <a:ext cx="1584452" cy="548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39778" y="566508"/>
            <a:ext cx="377850" cy="18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31326" y="517740"/>
            <a:ext cx="684606" cy="279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706989" y="572160"/>
            <a:ext cx="342988" cy="17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199241" y="603692"/>
            <a:ext cx="591286" cy="107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466828" y="482447"/>
            <a:ext cx="285800" cy="350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665207" y="517245"/>
            <a:ext cx="892517" cy="28031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506983" y="308863"/>
            <a:ext cx="14111732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rgbClr val="00003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3a22f7a9a3_0_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Команда Бурятии</a:t>
            </a:r>
          </a:p>
        </p:txBody>
      </p:sp>
      <p:sp>
        <p:nvSpPr>
          <p:cNvPr id="51" name="Google Shape;51;g13a22f7a9a3_0_0"/>
          <p:cNvSpPr/>
          <p:nvPr/>
        </p:nvSpPr>
        <p:spPr>
          <a:xfrm>
            <a:off x="519582" y="1041399"/>
            <a:ext cx="4409440" cy="1460500"/>
          </a:xfrm>
          <a:custGeom>
            <a:avLst/>
            <a:gdLst/>
            <a:ahLst/>
            <a:cxnLst/>
            <a:rect l="l" t="t" r="r" b="b"/>
            <a:pathLst>
              <a:path w="4409440" h="1460500" extrusionOk="0">
                <a:moveTo>
                  <a:pt x="0" y="243458"/>
                </a:moveTo>
                <a:lnTo>
                  <a:pt x="4945" y="194383"/>
                </a:lnTo>
                <a:lnTo>
                  <a:pt x="19130" y="148679"/>
                </a:lnTo>
                <a:lnTo>
                  <a:pt x="41574" y="107323"/>
                </a:lnTo>
                <a:lnTo>
                  <a:pt x="71299" y="71294"/>
                </a:lnTo>
                <a:lnTo>
                  <a:pt x="107325" y="41569"/>
                </a:lnTo>
                <a:lnTo>
                  <a:pt x="148673" y="19127"/>
                </a:lnTo>
                <a:lnTo>
                  <a:pt x="194365" y="4944"/>
                </a:lnTo>
                <a:lnTo>
                  <a:pt x="243420" y="0"/>
                </a:lnTo>
                <a:lnTo>
                  <a:pt x="4165447" y="0"/>
                </a:lnTo>
                <a:lnTo>
                  <a:pt x="4214522" y="4944"/>
                </a:lnTo>
                <a:lnTo>
                  <a:pt x="4260227" y="19127"/>
                </a:lnTo>
                <a:lnTo>
                  <a:pt x="4301582" y="41569"/>
                </a:lnTo>
                <a:lnTo>
                  <a:pt x="4337611" y="71294"/>
                </a:lnTo>
                <a:lnTo>
                  <a:pt x="4367336" y="107323"/>
                </a:lnTo>
                <a:lnTo>
                  <a:pt x="4389779" y="148679"/>
                </a:lnTo>
                <a:lnTo>
                  <a:pt x="4403961" y="194383"/>
                </a:lnTo>
                <a:lnTo>
                  <a:pt x="4408906" y="243458"/>
                </a:lnTo>
                <a:lnTo>
                  <a:pt x="4408906" y="1217040"/>
                </a:lnTo>
                <a:lnTo>
                  <a:pt x="4403961" y="1266116"/>
                </a:lnTo>
                <a:lnTo>
                  <a:pt x="4389779" y="1311820"/>
                </a:lnTo>
                <a:lnTo>
                  <a:pt x="4367336" y="1353176"/>
                </a:lnTo>
                <a:lnTo>
                  <a:pt x="4337611" y="1389205"/>
                </a:lnTo>
                <a:lnTo>
                  <a:pt x="4301582" y="1418930"/>
                </a:lnTo>
                <a:lnTo>
                  <a:pt x="4260227" y="1441372"/>
                </a:lnTo>
                <a:lnTo>
                  <a:pt x="4214522" y="1455555"/>
                </a:lnTo>
                <a:lnTo>
                  <a:pt x="4165447" y="1460500"/>
                </a:lnTo>
                <a:lnTo>
                  <a:pt x="243420" y="1460500"/>
                </a:lnTo>
                <a:lnTo>
                  <a:pt x="194365" y="1455555"/>
                </a:lnTo>
                <a:lnTo>
                  <a:pt x="148673" y="1441372"/>
                </a:lnTo>
                <a:lnTo>
                  <a:pt x="107325" y="1418930"/>
                </a:lnTo>
                <a:lnTo>
                  <a:pt x="71299" y="1389205"/>
                </a:lnTo>
                <a:lnTo>
                  <a:pt x="41574" y="1353176"/>
                </a:lnTo>
                <a:lnTo>
                  <a:pt x="19130" y="1311820"/>
                </a:lnTo>
                <a:lnTo>
                  <a:pt x="4945" y="1266116"/>
                </a:lnTo>
                <a:lnTo>
                  <a:pt x="0" y="1217040"/>
                </a:lnTo>
                <a:lnTo>
                  <a:pt x="0" y="243458"/>
                </a:lnTo>
                <a:close/>
              </a:path>
            </a:pathLst>
          </a:custGeom>
          <a:noFill/>
          <a:ln w="12700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2" name="Google Shape;52;g13a22f7a9a3_0_0"/>
          <p:cNvSpPr/>
          <p:nvPr/>
        </p:nvSpPr>
        <p:spPr>
          <a:xfrm>
            <a:off x="519582" y="2628899"/>
            <a:ext cx="4409440" cy="1687829"/>
          </a:xfrm>
          <a:custGeom>
            <a:avLst/>
            <a:gdLst/>
            <a:ahLst/>
            <a:cxnLst/>
            <a:rect l="l" t="t" r="r" b="b"/>
            <a:pathLst>
              <a:path w="4409440" h="1687829" extrusionOk="0">
                <a:moveTo>
                  <a:pt x="0" y="281177"/>
                </a:moveTo>
                <a:lnTo>
                  <a:pt x="3680" y="235562"/>
                </a:lnTo>
                <a:lnTo>
                  <a:pt x="14336" y="192292"/>
                </a:lnTo>
                <a:lnTo>
                  <a:pt x="31389" y="151946"/>
                </a:lnTo>
                <a:lnTo>
                  <a:pt x="54260" y="115104"/>
                </a:lnTo>
                <a:lnTo>
                  <a:pt x="82369" y="82343"/>
                </a:lnTo>
                <a:lnTo>
                  <a:pt x="115137" y="54242"/>
                </a:lnTo>
                <a:lnTo>
                  <a:pt x="151986" y="31378"/>
                </a:lnTo>
                <a:lnTo>
                  <a:pt x="192337" y="14331"/>
                </a:lnTo>
                <a:lnTo>
                  <a:pt x="235611" y="3679"/>
                </a:lnTo>
                <a:lnTo>
                  <a:pt x="281228" y="0"/>
                </a:lnTo>
                <a:lnTo>
                  <a:pt x="4127601" y="0"/>
                </a:lnTo>
                <a:lnTo>
                  <a:pt x="4173221" y="3679"/>
                </a:lnTo>
                <a:lnTo>
                  <a:pt x="4216500" y="14331"/>
                </a:lnTo>
                <a:lnTo>
                  <a:pt x="4256860" y="31378"/>
                </a:lnTo>
                <a:lnTo>
                  <a:pt x="4293719" y="54242"/>
                </a:lnTo>
                <a:lnTo>
                  <a:pt x="4326499" y="82343"/>
                </a:lnTo>
                <a:lnTo>
                  <a:pt x="4354619" y="115104"/>
                </a:lnTo>
                <a:lnTo>
                  <a:pt x="4377500" y="151946"/>
                </a:lnTo>
                <a:lnTo>
                  <a:pt x="4394561" y="192292"/>
                </a:lnTo>
                <a:lnTo>
                  <a:pt x="4405223" y="235562"/>
                </a:lnTo>
                <a:lnTo>
                  <a:pt x="4408906" y="281177"/>
                </a:lnTo>
                <a:lnTo>
                  <a:pt x="4408906" y="1406016"/>
                </a:lnTo>
                <a:lnTo>
                  <a:pt x="4405223" y="1451636"/>
                </a:lnTo>
                <a:lnTo>
                  <a:pt x="4394561" y="1494915"/>
                </a:lnTo>
                <a:lnTo>
                  <a:pt x="4377500" y="1535275"/>
                </a:lnTo>
                <a:lnTo>
                  <a:pt x="4354619" y="1572135"/>
                </a:lnTo>
                <a:lnTo>
                  <a:pt x="4326499" y="1604914"/>
                </a:lnTo>
                <a:lnTo>
                  <a:pt x="4293719" y="1633035"/>
                </a:lnTo>
                <a:lnTo>
                  <a:pt x="4256860" y="1655915"/>
                </a:lnTo>
                <a:lnTo>
                  <a:pt x="4216500" y="1672977"/>
                </a:lnTo>
                <a:lnTo>
                  <a:pt x="4173221" y="1683639"/>
                </a:lnTo>
                <a:lnTo>
                  <a:pt x="4127601" y="1687321"/>
                </a:lnTo>
                <a:lnTo>
                  <a:pt x="281228" y="1687321"/>
                </a:lnTo>
                <a:lnTo>
                  <a:pt x="235611" y="1683639"/>
                </a:lnTo>
                <a:lnTo>
                  <a:pt x="192337" y="1672977"/>
                </a:lnTo>
                <a:lnTo>
                  <a:pt x="151986" y="1655915"/>
                </a:lnTo>
                <a:lnTo>
                  <a:pt x="115137" y="1633035"/>
                </a:lnTo>
                <a:lnTo>
                  <a:pt x="82369" y="1604914"/>
                </a:lnTo>
                <a:lnTo>
                  <a:pt x="54260" y="1572135"/>
                </a:lnTo>
                <a:lnTo>
                  <a:pt x="31389" y="1535275"/>
                </a:lnTo>
                <a:lnTo>
                  <a:pt x="14336" y="1494915"/>
                </a:lnTo>
                <a:lnTo>
                  <a:pt x="3680" y="1451636"/>
                </a:lnTo>
                <a:lnTo>
                  <a:pt x="0" y="1406016"/>
                </a:lnTo>
                <a:lnTo>
                  <a:pt x="0" y="281177"/>
                </a:lnTo>
                <a:close/>
              </a:path>
            </a:pathLst>
          </a:custGeom>
          <a:noFill/>
          <a:ln w="12700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" name="Google Shape;53;g13a22f7a9a3_0_0"/>
          <p:cNvSpPr/>
          <p:nvPr/>
        </p:nvSpPr>
        <p:spPr>
          <a:xfrm>
            <a:off x="519582" y="4473193"/>
            <a:ext cx="4409440" cy="1388745"/>
          </a:xfrm>
          <a:custGeom>
            <a:avLst/>
            <a:gdLst/>
            <a:ahLst/>
            <a:cxnLst/>
            <a:rect l="l" t="t" r="r" b="b"/>
            <a:pathLst>
              <a:path w="4409440" h="1388745" extrusionOk="0">
                <a:moveTo>
                  <a:pt x="0" y="231393"/>
                </a:moveTo>
                <a:lnTo>
                  <a:pt x="4701" y="184733"/>
                </a:lnTo>
                <a:lnTo>
                  <a:pt x="18185" y="141285"/>
                </a:lnTo>
                <a:lnTo>
                  <a:pt x="39521" y="101978"/>
                </a:lnTo>
                <a:lnTo>
                  <a:pt x="67779" y="67738"/>
                </a:lnTo>
                <a:lnTo>
                  <a:pt x="102029" y="39493"/>
                </a:lnTo>
                <a:lnTo>
                  <a:pt x="141339" y="18170"/>
                </a:lnTo>
                <a:lnTo>
                  <a:pt x="184779" y="4697"/>
                </a:lnTo>
                <a:lnTo>
                  <a:pt x="231419" y="0"/>
                </a:lnTo>
                <a:lnTo>
                  <a:pt x="4177512" y="0"/>
                </a:lnTo>
                <a:lnTo>
                  <a:pt x="4224136" y="4697"/>
                </a:lnTo>
                <a:lnTo>
                  <a:pt x="4267567" y="18170"/>
                </a:lnTo>
                <a:lnTo>
                  <a:pt x="4306872" y="39493"/>
                </a:lnTo>
                <a:lnTo>
                  <a:pt x="4341120" y="67738"/>
                </a:lnTo>
                <a:lnTo>
                  <a:pt x="4369379" y="101978"/>
                </a:lnTo>
                <a:lnTo>
                  <a:pt x="4390717" y="141285"/>
                </a:lnTo>
                <a:lnTo>
                  <a:pt x="4404204" y="184733"/>
                </a:lnTo>
                <a:lnTo>
                  <a:pt x="4408906" y="231393"/>
                </a:lnTo>
                <a:lnTo>
                  <a:pt x="4408906" y="1156969"/>
                </a:lnTo>
                <a:lnTo>
                  <a:pt x="4404204" y="1203630"/>
                </a:lnTo>
                <a:lnTo>
                  <a:pt x="4390717" y="1247078"/>
                </a:lnTo>
                <a:lnTo>
                  <a:pt x="4369379" y="1286385"/>
                </a:lnTo>
                <a:lnTo>
                  <a:pt x="4341120" y="1320625"/>
                </a:lnTo>
                <a:lnTo>
                  <a:pt x="4306872" y="1348870"/>
                </a:lnTo>
                <a:lnTo>
                  <a:pt x="4267567" y="1370193"/>
                </a:lnTo>
                <a:lnTo>
                  <a:pt x="4224136" y="1383666"/>
                </a:lnTo>
                <a:lnTo>
                  <a:pt x="4177512" y="1388364"/>
                </a:lnTo>
                <a:lnTo>
                  <a:pt x="231419" y="1388364"/>
                </a:lnTo>
                <a:lnTo>
                  <a:pt x="184779" y="1383666"/>
                </a:lnTo>
                <a:lnTo>
                  <a:pt x="141339" y="1370193"/>
                </a:lnTo>
                <a:lnTo>
                  <a:pt x="102029" y="1348870"/>
                </a:lnTo>
                <a:lnTo>
                  <a:pt x="67779" y="1320625"/>
                </a:lnTo>
                <a:lnTo>
                  <a:pt x="39521" y="1286385"/>
                </a:lnTo>
                <a:lnTo>
                  <a:pt x="18185" y="1247078"/>
                </a:lnTo>
                <a:lnTo>
                  <a:pt x="4701" y="1203630"/>
                </a:lnTo>
                <a:lnTo>
                  <a:pt x="0" y="1156969"/>
                </a:lnTo>
                <a:lnTo>
                  <a:pt x="0" y="231393"/>
                </a:lnTo>
                <a:close/>
              </a:path>
            </a:pathLst>
          </a:custGeom>
          <a:noFill/>
          <a:ln w="12675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4" name="Google Shape;54;g13a22f7a9a3_0_0"/>
          <p:cNvSpPr/>
          <p:nvPr/>
        </p:nvSpPr>
        <p:spPr>
          <a:xfrm>
            <a:off x="519582" y="7629652"/>
            <a:ext cx="4409440" cy="1298575"/>
          </a:xfrm>
          <a:custGeom>
            <a:avLst/>
            <a:gdLst/>
            <a:ahLst/>
            <a:cxnLst/>
            <a:rect l="l" t="t" r="r" b="b"/>
            <a:pathLst>
              <a:path w="4409440" h="1298575" extrusionOk="0">
                <a:moveTo>
                  <a:pt x="0" y="216407"/>
                </a:moveTo>
                <a:lnTo>
                  <a:pt x="5715" y="166791"/>
                </a:lnTo>
                <a:lnTo>
                  <a:pt x="21995" y="121242"/>
                </a:lnTo>
                <a:lnTo>
                  <a:pt x="47542" y="81060"/>
                </a:lnTo>
                <a:lnTo>
                  <a:pt x="81055" y="47546"/>
                </a:lnTo>
                <a:lnTo>
                  <a:pt x="121236" y="21998"/>
                </a:lnTo>
                <a:lnTo>
                  <a:pt x="166787" y="5716"/>
                </a:lnTo>
                <a:lnTo>
                  <a:pt x="216408" y="0"/>
                </a:lnTo>
                <a:lnTo>
                  <a:pt x="4192498" y="0"/>
                </a:lnTo>
                <a:lnTo>
                  <a:pt x="4242115" y="5716"/>
                </a:lnTo>
                <a:lnTo>
                  <a:pt x="4287664" y="21998"/>
                </a:lnTo>
                <a:lnTo>
                  <a:pt x="4327845" y="47546"/>
                </a:lnTo>
                <a:lnTo>
                  <a:pt x="4361360" y="81060"/>
                </a:lnTo>
                <a:lnTo>
                  <a:pt x="4386908" y="121242"/>
                </a:lnTo>
                <a:lnTo>
                  <a:pt x="4403190" y="166791"/>
                </a:lnTo>
                <a:lnTo>
                  <a:pt x="4408906" y="216407"/>
                </a:lnTo>
                <a:lnTo>
                  <a:pt x="4408906" y="1082039"/>
                </a:lnTo>
                <a:lnTo>
                  <a:pt x="4403190" y="1131656"/>
                </a:lnTo>
                <a:lnTo>
                  <a:pt x="4386908" y="1177205"/>
                </a:lnTo>
                <a:lnTo>
                  <a:pt x="4361360" y="1217387"/>
                </a:lnTo>
                <a:lnTo>
                  <a:pt x="4327845" y="1250901"/>
                </a:lnTo>
                <a:lnTo>
                  <a:pt x="4287664" y="1276449"/>
                </a:lnTo>
                <a:lnTo>
                  <a:pt x="4242115" y="1292731"/>
                </a:lnTo>
                <a:lnTo>
                  <a:pt x="4192498" y="1298447"/>
                </a:lnTo>
                <a:lnTo>
                  <a:pt x="216408" y="1298447"/>
                </a:lnTo>
                <a:lnTo>
                  <a:pt x="166787" y="1292731"/>
                </a:lnTo>
                <a:lnTo>
                  <a:pt x="121236" y="1276449"/>
                </a:lnTo>
                <a:lnTo>
                  <a:pt x="81055" y="1250901"/>
                </a:lnTo>
                <a:lnTo>
                  <a:pt x="47542" y="1217387"/>
                </a:lnTo>
                <a:lnTo>
                  <a:pt x="21995" y="1177205"/>
                </a:lnTo>
                <a:lnTo>
                  <a:pt x="5715" y="1131656"/>
                </a:lnTo>
                <a:lnTo>
                  <a:pt x="0" y="1082039"/>
                </a:lnTo>
                <a:lnTo>
                  <a:pt x="0" y="216407"/>
                </a:lnTo>
                <a:close/>
              </a:path>
            </a:pathLst>
          </a:custGeom>
          <a:noFill/>
          <a:ln w="12675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5" name="Google Shape;55;g13a22f7a9a3_0_0"/>
          <p:cNvSpPr/>
          <p:nvPr/>
        </p:nvSpPr>
        <p:spPr>
          <a:xfrm>
            <a:off x="519582" y="9182100"/>
            <a:ext cx="14049375" cy="1183004"/>
          </a:xfrm>
          <a:custGeom>
            <a:avLst/>
            <a:gdLst/>
            <a:ahLst/>
            <a:cxnLst/>
            <a:rect l="l" t="t" r="r" b="b"/>
            <a:pathLst>
              <a:path w="14049375" h="1183004" extrusionOk="0">
                <a:moveTo>
                  <a:pt x="0" y="197103"/>
                </a:moveTo>
                <a:lnTo>
                  <a:pt x="5205" y="151915"/>
                </a:lnTo>
                <a:lnTo>
                  <a:pt x="20034" y="110430"/>
                </a:lnTo>
                <a:lnTo>
                  <a:pt x="43303" y="73833"/>
                </a:lnTo>
                <a:lnTo>
                  <a:pt x="73827" y="43307"/>
                </a:lnTo>
                <a:lnTo>
                  <a:pt x="110425" y="20037"/>
                </a:lnTo>
                <a:lnTo>
                  <a:pt x="151911" y="5206"/>
                </a:lnTo>
                <a:lnTo>
                  <a:pt x="197104" y="0"/>
                </a:lnTo>
                <a:lnTo>
                  <a:pt x="13851737" y="0"/>
                </a:lnTo>
                <a:lnTo>
                  <a:pt x="13896925" y="5206"/>
                </a:lnTo>
                <a:lnTo>
                  <a:pt x="13938410" y="20037"/>
                </a:lnTo>
                <a:lnTo>
                  <a:pt x="13975008" y="43307"/>
                </a:lnTo>
                <a:lnTo>
                  <a:pt x="14005534" y="73833"/>
                </a:lnTo>
                <a:lnTo>
                  <a:pt x="14028804" y="110430"/>
                </a:lnTo>
                <a:lnTo>
                  <a:pt x="14043634" y="151915"/>
                </a:lnTo>
                <a:lnTo>
                  <a:pt x="14048841" y="197103"/>
                </a:lnTo>
                <a:lnTo>
                  <a:pt x="14048841" y="985443"/>
                </a:lnTo>
                <a:lnTo>
                  <a:pt x="14043634" y="1030636"/>
                </a:lnTo>
                <a:lnTo>
                  <a:pt x="14028804" y="1072122"/>
                </a:lnTo>
                <a:lnTo>
                  <a:pt x="14005534" y="1108719"/>
                </a:lnTo>
                <a:lnTo>
                  <a:pt x="13975008" y="1139244"/>
                </a:lnTo>
                <a:lnTo>
                  <a:pt x="13938410" y="1162512"/>
                </a:lnTo>
                <a:lnTo>
                  <a:pt x="13896925" y="1177341"/>
                </a:lnTo>
                <a:lnTo>
                  <a:pt x="13851737" y="1182547"/>
                </a:lnTo>
                <a:lnTo>
                  <a:pt x="197104" y="1182547"/>
                </a:lnTo>
                <a:lnTo>
                  <a:pt x="151911" y="1177341"/>
                </a:lnTo>
                <a:lnTo>
                  <a:pt x="110425" y="1162512"/>
                </a:lnTo>
                <a:lnTo>
                  <a:pt x="73827" y="1139244"/>
                </a:lnTo>
                <a:lnTo>
                  <a:pt x="43303" y="1108719"/>
                </a:lnTo>
                <a:lnTo>
                  <a:pt x="20034" y="1072122"/>
                </a:lnTo>
                <a:lnTo>
                  <a:pt x="5205" y="1030636"/>
                </a:lnTo>
                <a:lnTo>
                  <a:pt x="0" y="985443"/>
                </a:lnTo>
                <a:lnTo>
                  <a:pt x="0" y="197103"/>
                </a:lnTo>
                <a:close/>
              </a:path>
            </a:pathLst>
          </a:custGeom>
          <a:noFill/>
          <a:ln w="12700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6" name="Google Shape;56;g13a22f7a9a3_0_0"/>
          <p:cNvSpPr/>
          <p:nvPr/>
        </p:nvSpPr>
        <p:spPr>
          <a:xfrm>
            <a:off x="5122798" y="1041399"/>
            <a:ext cx="5927090" cy="7886700"/>
          </a:xfrm>
          <a:custGeom>
            <a:avLst/>
            <a:gdLst/>
            <a:ahLst/>
            <a:cxnLst/>
            <a:rect l="l" t="t" r="r" b="b"/>
            <a:pathLst>
              <a:path w="5927090" h="7886700" extrusionOk="0">
                <a:moveTo>
                  <a:pt x="0" y="337184"/>
                </a:moveTo>
                <a:lnTo>
                  <a:pt x="3076" y="291439"/>
                </a:lnTo>
                <a:lnTo>
                  <a:pt x="12038" y="247561"/>
                </a:lnTo>
                <a:lnTo>
                  <a:pt x="26485" y="205954"/>
                </a:lnTo>
                <a:lnTo>
                  <a:pt x="46016" y="167019"/>
                </a:lnTo>
                <a:lnTo>
                  <a:pt x="70230" y="131158"/>
                </a:lnTo>
                <a:lnTo>
                  <a:pt x="98726" y="98774"/>
                </a:lnTo>
                <a:lnTo>
                  <a:pt x="131104" y="70268"/>
                </a:lnTo>
                <a:lnTo>
                  <a:pt x="166962" y="46044"/>
                </a:lnTo>
                <a:lnTo>
                  <a:pt x="205900" y="26503"/>
                </a:lnTo>
                <a:lnTo>
                  <a:pt x="247517" y="12047"/>
                </a:lnTo>
                <a:lnTo>
                  <a:pt x="291412" y="3078"/>
                </a:lnTo>
                <a:lnTo>
                  <a:pt x="337185" y="0"/>
                </a:lnTo>
                <a:lnTo>
                  <a:pt x="5589778" y="0"/>
                </a:lnTo>
                <a:lnTo>
                  <a:pt x="5635523" y="3078"/>
                </a:lnTo>
                <a:lnTo>
                  <a:pt x="5679401" y="12047"/>
                </a:lnTo>
                <a:lnTo>
                  <a:pt x="5721008" y="26503"/>
                </a:lnTo>
                <a:lnTo>
                  <a:pt x="5759943" y="46044"/>
                </a:lnTo>
                <a:lnTo>
                  <a:pt x="5795804" y="70268"/>
                </a:lnTo>
                <a:lnTo>
                  <a:pt x="5828188" y="98774"/>
                </a:lnTo>
                <a:lnTo>
                  <a:pt x="5856694" y="131158"/>
                </a:lnTo>
                <a:lnTo>
                  <a:pt x="5880918" y="167019"/>
                </a:lnTo>
                <a:lnTo>
                  <a:pt x="5900459" y="205954"/>
                </a:lnTo>
                <a:lnTo>
                  <a:pt x="5914915" y="247561"/>
                </a:lnTo>
                <a:lnTo>
                  <a:pt x="5923884" y="291439"/>
                </a:lnTo>
                <a:lnTo>
                  <a:pt x="5926962" y="337184"/>
                </a:lnTo>
                <a:lnTo>
                  <a:pt x="5926962" y="7549514"/>
                </a:lnTo>
                <a:lnTo>
                  <a:pt x="5923884" y="7595260"/>
                </a:lnTo>
                <a:lnTo>
                  <a:pt x="5914915" y="7639138"/>
                </a:lnTo>
                <a:lnTo>
                  <a:pt x="5900459" y="7680745"/>
                </a:lnTo>
                <a:lnTo>
                  <a:pt x="5880918" y="7719680"/>
                </a:lnTo>
                <a:lnTo>
                  <a:pt x="5856694" y="7755541"/>
                </a:lnTo>
                <a:lnTo>
                  <a:pt x="5828188" y="7787925"/>
                </a:lnTo>
                <a:lnTo>
                  <a:pt x="5795804" y="7816431"/>
                </a:lnTo>
                <a:lnTo>
                  <a:pt x="5759943" y="7840655"/>
                </a:lnTo>
                <a:lnTo>
                  <a:pt x="5721008" y="7860196"/>
                </a:lnTo>
                <a:lnTo>
                  <a:pt x="5679401" y="7874652"/>
                </a:lnTo>
                <a:lnTo>
                  <a:pt x="5635523" y="7883621"/>
                </a:lnTo>
                <a:lnTo>
                  <a:pt x="5589778" y="7886700"/>
                </a:lnTo>
                <a:lnTo>
                  <a:pt x="337185" y="7886700"/>
                </a:lnTo>
                <a:lnTo>
                  <a:pt x="291412" y="7883621"/>
                </a:lnTo>
                <a:lnTo>
                  <a:pt x="247517" y="7874652"/>
                </a:lnTo>
                <a:lnTo>
                  <a:pt x="205900" y="7860196"/>
                </a:lnTo>
                <a:lnTo>
                  <a:pt x="166962" y="7840655"/>
                </a:lnTo>
                <a:lnTo>
                  <a:pt x="131104" y="7816431"/>
                </a:lnTo>
                <a:lnTo>
                  <a:pt x="98726" y="7787925"/>
                </a:lnTo>
                <a:lnTo>
                  <a:pt x="70230" y="7755541"/>
                </a:lnTo>
                <a:lnTo>
                  <a:pt x="46016" y="7719680"/>
                </a:lnTo>
                <a:lnTo>
                  <a:pt x="26485" y="7680745"/>
                </a:lnTo>
                <a:lnTo>
                  <a:pt x="12038" y="7639138"/>
                </a:lnTo>
                <a:lnTo>
                  <a:pt x="3076" y="7595260"/>
                </a:lnTo>
                <a:lnTo>
                  <a:pt x="0" y="7549514"/>
                </a:lnTo>
                <a:lnTo>
                  <a:pt x="0" y="337184"/>
                </a:lnTo>
                <a:close/>
              </a:path>
            </a:pathLst>
          </a:custGeom>
          <a:noFill/>
          <a:ln w="12700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7" name="Google Shape;57;g13a22f7a9a3_0_0"/>
          <p:cNvSpPr/>
          <p:nvPr/>
        </p:nvSpPr>
        <p:spPr>
          <a:xfrm>
            <a:off x="11244071" y="1041399"/>
            <a:ext cx="3324859" cy="7886700"/>
          </a:xfrm>
          <a:custGeom>
            <a:avLst/>
            <a:gdLst/>
            <a:ahLst/>
            <a:cxnLst/>
            <a:rect l="l" t="t" r="r" b="b"/>
            <a:pathLst>
              <a:path w="3324859" h="7886700" extrusionOk="0">
                <a:moveTo>
                  <a:pt x="0" y="230124"/>
                </a:moveTo>
                <a:lnTo>
                  <a:pt x="4673" y="183736"/>
                </a:lnTo>
                <a:lnTo>
                  <a:pt x="18079" y="140535"/>
                </a:lnTo>
                <a:lnTo>
                  <a:pt x="39292" y="101444"/>
                </a:lnTo>
                <a:lnTo>
                  <a:pt x="67389" y="67389"/>
                </a:lnTo>
                <a:lnTo>
                  <a:pt x="101444" y="39292"/>
                </a:lnTo>
                <a:lnTo>
                  <a:pt x="140535" y="18079"/>
                </a:lnTo>
                <a:lnTo>
                  <a:pt x="183736" y="4673"/>
                </a:lnTo>
                <a:lnTo>
                  <a:pt x="230124" y="0"/>
                </a:lnTo>
                <a:lnTo>
                  <a:pt x="3094228" y="0"/>
                </a:lnTo>
                <a:lnTo>
                  <a:pt x="3140615" y="4673"/>
                </a:lnTo>
                <a:lnTo>
                  <a:pt x="3183816" y="18079"/>
                </a:lnTo>
                <a:lnTo>
                  <a:pt x="3222907" y="39292"/>
                </a:lnTo>
                <a:lnTo>
                  <a:pt x="3256962" y="67389"/>
                </a:lnTo>
                <a:lnTo>
                  <a:pt x="3285059" y="101444"/>
                </a:lnTo>
                <a:lnTo>
                  <a:pt x="3306272" y="140535"/>
                </a:lnTo>
                <a:lnTo>
                  <a:pt x="3319678" y="183736"/>
                </a:lnTo>
                <a:lnTo>
                  <a:pt x="3324351" y="230124"/>
                </a:lnTo>
                <a:lnTo>
                  <a:pt x="3324351" y="7656576"/>
                </a:lnTo>
                <a:lnTo>
                  <a:pt x="3319678" y="7702963"/>
                </a:lnTo>
                <a:lnTo>
                  <a:pt x="3306272" y="7746164"/>
                </a:lnTo>
                <a:lnTo>
                  <a:pt x="3285059" y="7785255"/>
                </a:lnTo>
                <a:lnTo>
                  <a:pt x="3256962" y="7819310"/>
                </a:lnTo>
                <a:lnTo>
                  <a:pt x="3222907" y="7847407"/>
                </a:lnTo>
                <a:lnTo>
                  <a:pt x="3183816" y="7868620"/>
                </a:lnTo>
                <a:lnTo>
                  <a:pt x="3140615" y="7882026"/>
                </a:lnTo>
                <a:lnTo>
                  <a:pt x="3094228" y="7886700"/>
                </a:lnTo>
                <a:lnTo>
                  <a:pt x="230124" y="7886700"/>
                </a:lnTo>
                <a:lnTo>
                  <a:pt x="183736" y="7882026"/>
                </a:lnTo>
                <a:lnTo>
                  <a:pt x="140535" y="7868620"/>
                </a:lnTo>
                <a:lnTo>
                  <a:pt x="101444" y="7847407"/>
                </a:lnTo>
                <a:lnTo>
                  <a:pt x="67389" y="7819310"/>
                </a:lnTo>
                <a:lnTo>
                  <a:pt x="39292" y="7785255"/>
                </a:lnTo>
                <a:lnTo>
                  <a:pt x="18079" y="7746164"/>
                </a:lnTo>
                <a:lnTo>
                  <a:pt x="4673" y="7702963"/>
                </a:lnTo>
                <a:lnTo>
                  <a:pt x="0" y="7656576"/>
                </a:lnTo>
                <a:lnTo>
                  <a:pt x="0" y="230124"/>
                </a:lnTo>
                <a:close/>
              </a:path>
            </a:pathLst>
          </a:custGeom>
          <a:noFill/>
          <a:ln w="12700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9" name="Google Shape;59;g13a22f7a9a3_0_0"/>
          <p:cNvSpPr txBox="1"/>
          <p:nvPr/>
        </p:nvSpPr>
        <p:spPr>
          <a:xfrm>
            <a:off x="519582" y="2783204"/>
            <a:ext cx="4326913" cy="1366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63500" marR="115570" lvl="0" indent="69850" algn="ctr">
              <a:tabLst>
                <a:tab pos="119063" algn="l"/>
              </a:tabLst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Задача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обретения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технологического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суверенитета</a:t>
            </a:r>
            <a:r>
              <a:rPr lang="ru-RU" sz="1600" b="1" dirty="0">
                <a:latin typeface="Arial"/>
                <a:ea typeface="Arial"/>
                <a:cs typeface="Arial"/>
                <a:sym typeface="Arial"/>
              </a:rPr>
              <a:t>: </a:t>
            </a:r>
          </a:p>
          <a:p>
            <a:pPr marL="63500" marR="115570" lvl="0" indent="69850" algn="ctr">
              <a:tabLst>
                <a:tab pos="119063" algn="l"/>
              </a:tabLst>
            </a:pPr>
            <a:r>
              <a:rPr lang="en-US" dirty="0" err="1"/>
              <a:t>Создание</a:t>
            </a:r>
            <a:r>
              <a:rPr lang="en-US" dirty="0"/>
              <a:t> </a:t>
            </a:r>
            <a:r>
              <a:rPr lang="en-US" dirty="0" err="1"/>
              <a:t>полного</a:t>
            </a:r>
            <a:r>
              <a:rPr lang="en-US" dirty="0"/>
              <a:t> </a:t>
            </a:r>
            <a:r>
              <a:rPr lang="en-US" dirty="0" err="1"/>
              <a:t>замкнутого</a:t>
            </a:r>
            <a:r>
              <a:rPr lang="en-US" dirty="0"/>
              <a:t> </a:t>
            </a:r>
            <a:r>
              <a:rPr lang="en-US" dirty="0" err="1"/>
              <a:t>цикла</a:t>
            </a:r>
            <a:r>
              <a:rPr lang="en-US" dirty="0"/>
              <a:t>  </a:t>
            </a:r>
            <a:r>
              <a:rPr lang="en-US" dirty="0" err="1"/>
              <a:t>производства</a:t>
            </a:r>
            <a:r>
              <a:rPr lang="en-US" dirty="0"/>
              <a:t> </a:t>
            </a:r>
            <a:r>
              <a:rPr lang="ru-RU" dirty="0"/>
              <a:t>и реализация продукции, внедрение чистых технологий по снижению вредных выбросов в атмосферу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13a22f7a9a3_0_0"/>
          <p:cNvSpPr txBox="1"/>
          <p:nvPr/>
        </p:nvSpPr>
        <p:spPr>
          <a:xfrm>
            <a:off x="839520" y="4506595"/>
            <a:ext cx="39276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Базовая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потребность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которую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ориентирована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проектная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инициатива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13a22f7a9a3_0_0"/>
          <p:cNvSpPr txBox="1"/>
          <p:nvPr/>
        </p:nvSpPr>
        <p:spPr>
          <a:xfrm>
            <a:off x="1008684" y="7692593"/>
            <a:ext cx="3374400" cy="720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0223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Отраслевая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принадлежность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проектной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инициативы</a:t>
            </a:r>
            <a:endParaRPr lang="ru-RU" sz="1600" b="1" dirty="0"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Теплоснабжение, экология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g13a22f7a9a3_0_0"/>
          <p:cNvSpPr txBox="1"/>
          <p:nvPr/>
        </p:nvSpPr>
        <p:spPr>
          <a:xfrm>
            <a:off x="799538" y="9152589"/>
            <a:ext cx="11776747" cy="127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9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Запрос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к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компаниям-лидерам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НТИ </a:t>
            </a:r>
            <a:endParaRPr lang="ru-RU" sz="1600" b="1" dirty="0">
              <a:latin typeface="Arial"/>
              <a:ea typeface="Arial"/>
              <a:cs typeface="Arial"/>
              <a:sym typeface="Arial"/>
            </a:endParaRPr>
          </a:p>
          <a:p>
            <a:pPr marL="298451" lvl="0" indent="-228600">
              <a:buSzPts val="1200"/>
              <a:buAutoNum type="arabicPeriod"/>
            </a:pPr>
            <a:r>
              <a:rPr lang="ru-RU" sz="1200" dirty="0"/>
              <a:t>Помощь во встраивании в рыночную и </a:t>
            </a:r>
            <a:r>
              <a:rPr lang="ru-RU" sz="1200" dirty="0" err="1"/>
              <a:t>госинфраструктуру</a:t>
            </a:r>
            <a:r>
              <a:rPr lang="ru-RU" sz="1200" dirty="0"/>
              <a:t>; ( </a:t>
            </a:r>
            <a:r>
              <a:rPr lang="en-US" sz="1200" dirty="0"/>
              <a:t>B2G)</a:t>
            </a:r>
            <a:r>
              <a:rPr lang="ru-RU" sz="1200" dirty="0"/>
              <a:t>;</a:t>
            </a:r>
          </a:p>
          <a:p>
            <a:pPr marL="298451" lvl="0" indent="-228600">
              <a:buSzPts val="1200"/>
              <a:buAutoNum type="arabicPeriod"/>
            </a:pPr>
            <a:r>
              <a:rPr lang="ru-RU" sz="1200" dirty="0"/>
              <a:t>Помощь в поиске заказчиков на оснащение электростатическими фильтрами.</a:t>
            </a:r>
          </a:p>
          <a:p>
            <a:pPr marL="298451" lvl="0" indent="-228600">
              <a:buSzPts val="1200"/>
              <a:buAutoNum type="arabicPeriod"/>
            </a:pPr>
            <a:r>
              <a:rPr lang="ru-RU" sz="1200" dirty="0">
                <a:solidFill>
                  <a:schemeClr val="tx1"/>
                </a:solidFill>
              </a:rPr>
              <a:t>Транспортная логистика в доставке продукции.</a:t>
            </a:r>
          </a:p>
          <a:p>
            <a:pPr marL="69851" lvl="0">
              <a:buSzPts val="1200"/>
            </a:pPr>
            <a:endParaRPr lang="ru-RU" sz="1200" dirty="0">
              <a:solidFill>
                <a:schemeClr val="tx1"/>
              </a:solidFill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13a22f7a9a3_0_0"/>
          <p:cNvSpPr txBox="1"/>
          <p:nvPr/>
        </p:nvSpPr>
        <p:spPr>
          <a:xfrm>
            <a:off x="5202173" y="1058290"/>
            <a:ext cx="5763900" cy="806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1177925" lvl="0">
              <a:lnSpc>
                <a:spcPct val="101000"/>
              </a:lnSpc>
              <a:spcBef>
                <a:spcPts val="600"/>
              </a:spcBef>
            </a:pP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Наименование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проектной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инициативы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200" dirty="0"/>
              <a:t>Электростатическая фильтрация загрязняющих веществ дымовых газов с расщеплением </a:t>
            </a:r>
            <a:r>
              <a:rPr lang="ru-RU" sz="1200" dirty="0" err="1"/>
              <a:t>бензапирена</a:t>
            </a:r>
            <a:r>
              <a:rPr lang="ru-RU" sz="1200" dirty="0"/>
              <a:t> в озоновой среде</a:t>
            </a:r>
          </a:p>
          <a:p>
            <a:pPr marL="12700" marR="160655" lvl="0">
              <a:lnSpc>
                <a:spcPct val="100200"/>
              </a:lnSpc>
              <a:spcBef>
                <a:spcPts val="600"/>
              </a:spcBef>
            </a:pP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Цель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200" dirty="0">
                <a:sym typeface="Arial"/>
              </a:rPr>
              <a:t>Снижение выбросов загрязняющих веществ в атмосферу от угольных котельных, в особенн</a:t>
            </a:r>
            <a:r>
              <a:rPr lang="ru-RU" sz="1200" dirty="0"/>
              <a:t>ости </a:t>
            </a:r>
            <a:r>
              <a:rPr lang="ru-RU" sz="1200" dirty="0" err="1"/>
              <a:t>бензапирена</a:t>
            </a:r>
            <a:r>
              <a:rPr lang="ru-RU" sz="1200" dirty="0"/>
              <a:t> -</a:t>
            </a:r>
            <a:r>
              <a:rPr lang="ru-RU" sz="1200" b="1" dirty="0"/>
              <a:t> </a:t>
            </a:r>
            <a:r>
              <a:rPr lang="ru-RU" sz="1200" dirty="0"/>
              <a:t>самого опасного полициклического углеводорода, обладающего сильнейшей канцерогенной активностью, чрезвычайно токсичного вещества. </a:t>
            </a:r>
          </a:p>
          <a:p>
            <a:pPr marL="12700" marR="160655" algn="just">
              <a:lnSpc>
                <a:spcPct val="100200"/>
              </a:lnSpc>
              <a:spcBef>
                <a:spcPts val="600"/>
              </a:spcBef>
            </a:pP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Краткое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описание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ru-RU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dirty="0">
                <a:latin typeface="Arial"/>
                <a:ea typeface="Arial"/>
                <a:cs typeface="Arial"/>
                <a:sym typeface="Arial"/>
              </a:rPr>
              <a:t>Мы разработали уникальный электростатический фильтр. </a:t>
            </a:r>
            <a:r>
              <a:rPr lang="ru-RU" sz="1200" dirty="0"/>
              <a:t>Его эффективность по очистке дымовых газов </a:t>
            </a:r>
            <a:r>
              <a:rPr lang="ru-RU" sz="1200" dirty="0">
                <a:solidFill>
                  <a:schemeClr val="tx1"/>
                </a:solidFill>
              </a:rPr>
              <a:t>достигает 99%, что подтверждает экспертиза ООО «Аналитическая лаборатория «</a:t>
            </a:r>
            <a:r>
              <a:rPr lang="ru-RU" sz="1200" dirty="0" err="1">
                <a:solidFill>
                  <a:schemeClr val="tx1"/>
                </a:solidFill>
              </a:rPr>
              <a:t>Экомониторинг</a:t>
            </a:r>
            <a:r>
              <a:rPr lang="ru-RU" sz="1200" dirty="0">
                <a:solidFill>
                  <a:schemeClr val="tx1"/>
                </a:solidFill>
              </a:rPr>
              <a:t>»  г. Казань.</a:t>
            </a:r>
          </a:p>
          <a:p>
            <a:pPr marL="12700" marR="160655" algn="just">
              <a:lnSpc>
                <a:spcPct val="100200"/>
              </a:lnSpc>
              <a:spcBef>
                <a:spcPts val="600"/>
              </a:spcBef>
            </a:pPr>
            <a:r>
              <a:rPr lang="ru-RU" sz="1200" dirty="0">
                <a:solidFill>
                  <a:schemeClr val="tx1"/>
                </a:solidFill>
              </a:rPr>
              <a:t>Имеется опытный образец, он установлен на одной из котельных г. Улан-Удэ. На данный момент запущена процедура патентования технологии. АО </a:t>
            </a:r>
            <a:r>
              <a:rPr lang="ru-RU" sz="1200" dirty="0"/>
              <a:t>«Улан-Удэнское приборостроительное производственное объединение» готово производить фильтры в количестве, достаточном для оснащения малых и средних котельных по всей Российской Федерации.</a:t>
            </a:r>
            <a:endParaRPr lang="ru-RU" sz="1200" dirty="0"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Почему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именно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этом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регионе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/ </a:t>
            </a:r>
            <a:r>
              <a:rPr lang="en-US" b="1" dirty="0" err="1">
                <a:latin typeface="Arial"/>
                <a:ea typeface="Arial"/>
                <a:cs typeface="Arial"/>
                <a:sym typeface="Arial"/>
              </a:rPr>
              <a:t>городе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?:</a:t>
            </a:r>
            <a:r>
              <a:rPr lang="ru-RU" b="1" dirty="0">
                <a:latin typeface="Arial"/>
                <a:ea typeface="Arial"/>
                <a:cs typeface="Arial"/>
                <a:sym typeface="Arial"/>
              </a:rPr>
              <a:t> </a:t>
            </a:r>
            <a:endParaRPr lang="ru-RU" b="1" dirty="0"/>
          </a:p>
          <a:p>
            <a:pPr marL="12700" lvl="0" algn="just">
              <a:spcBef>
                <a:spcPts val="600"/>
              </a:spcBef>
            </a:pPr>
            <a:r>
              <a:rPr lang="ru-RU" sz="1200" dirty="0"/>
              <a:t>Проект по разработке электростатического фильтра стартовал на АО «Улан-Удэнское приборостроительное производственное объединение» в 2020 году при поддержке Главы Республики Бурятия </a:t>
            </a:r>
            <a:r>
              <a:rPr lang="ru-RU" sz="1200" dirty="0" err="1"/>
              <a:t>А.С.Цыденова</a:t>
            </a:r>
            <a:r>
              <a:rPr lang="ru-RU" sz="1200" dirty="0"/>
              <a:t>, Минприроды РБ, Минпромторга РБ, Минтранса РБ, Минстроя РБ, Администрации </a:t>
            </a:r>
            <a:r>
              <a:rPr lang="ru-RU" sz="1200" dirty="0" err="1"/>
              <a:t>г.Улан</a:t>
            </a:r>
            <a:r>
              <a:rPr lang="ru-RU" sz="1200" dirty="0"/>
              <a:t>-Удэ с научным сопровождением ИФМ СО РАН.</a:t>
            </a:r>
          </a:p>
          <a:p>
            <a:pPr marL="12700" lvl="0" algn="just">
              <a:spcBef>
                <a:spcPts val="600"/>
              </a:spcBef>
            </a:pPr>
            <a:r>
              <a:rPr lang="ru-RU" sz="1200" dirty="0">
                <a:latin typeface="Arial"/>
                <a:ea typeface="Arial"/>
                <a:cs typeface="Arial"/>
                <a:sym typeface="Arial"/>
              </a:rPr>
              <a:t>Внедрение на котельные </a:t>
            </a:r>
            <a:r>
              <a:rPr lang="ru-RU" sz="1200" dirty="0"/>
              <a:t>электростатических фильтров будет осуществлено в </a:t>
            </a:r>
            <a:r>
              <a:rPr lang="ru-RU" sz="1200" dirty="0" err="1"/>
              <a:t>г.Улан</a:t>
            </a:r>
            <a:r>
              <a:rPr lang="ru-RU" sz="1200" dirty="0"/>
              <a:t>-Удэ в рамках реализации федерального проекта «Чистый воздух», в дальнейшем планируем распространить успешный опыт на остальные города участники данного проекта.</a:t>
            </a:r>
            <a:endParaRPr lang="ru-RU" sz="1200" dirty="0">
              <a:latin typeface="Arial"/>
              <a:ea typeface="Arial"/>
              <a:cs typeface="Arial"/>
              <a:sym typeface="Arial"/>
            </a:endParaRPr>
          </a:p>
          <a:p>
            <a:pPr marL="12700" algn="just">
              <a:spcBef>
                <a:spcPts val="600"/>
              </a:spcBef>
            </a:pP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получит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регион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/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город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?:</a:t>
            </a:r>
            <a:r>
              <a:rPr lang="ru-RU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dirty="0">
                <a:latin typeface="Arial"/>
                <a:ea typeface="Arial"/>
                <a:cs typeface="Arial"/>
                <a:sym typeface="Arial"/>
              </a:rPr>
              <a:t>Современную технологию очистки дымовых газов на котельных Улан-Удэ внедренную</a:t>
            </a:r>
            <a:r>
              <a:rPr lang="ru-RU" sz="1200" dirty="0">
                <a:solidFill>
                  <a:srgbClr val="FF0000"/>
                </a:solidFill>
              </a:rPr>
              <a:t> </a:t>
            </a:r>
            <a:r>
              <a:rPr lang="ru-RU" sz="1200" dirty="0"/>
              <a:t>в рамках федерального проекта «Чистый воздух». Необходимое финансирование в размере 97 </a:t>
            </a:r>
            <a:r>
              <a:rPr lang="ru-RU" sz="1200" dirty="0" err="1"/>
              <a:t>млн.руб</a:t>
            </a:r>
            <a:r>
              <a:rPr lang="ru-RU" sz="1200" dirty="0"/>
              <a:t>. будет возможно из федерального бюджета в 2024 году.</a:t>
            </a:r>
            <a:endParaRPr sz="1200" dirty="0">
              <a:sym typeface="Arial"/>
            </a:endParaRPr>
          </a:p>
          <a:p>
            <a:pPr marL="12700" lvl="0" algn="just">
              <a:spcBef>
                <a:spcPts val="600"/>
              </a:spcBef>
            </a:pP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получит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dirty="0" err="1">
                <a:latin typeface="Arial"/>
                <a:ea typeface="Arial"/>
                <a:cs typeface="Arial"/>
                <a:sym typeface="Arial"/>
              </a:rPr>
              <a:t>страна</a:t>
            </a: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?:</a:t>
            </a:r>
            <a:r>
              <a:rPr lang="ru-RU" sz="14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dirty="0">
                <a:latin typeface="Arial"/>
                <a:ea typeface="Arial"/>
                <a:cs typeface="Arial"/>
                <a:sym typeface="Arial"/>
              </a:rPr>
              <a:t>Президент РФ В.В. Путин на Петербургском экономическом форуме 17.06.2022 в своей речи обозначил основные направления по улучшению экологической обстановки в городах России. </a:t>
            </a:r>
          </a:p>
          <a:p>
            <a:pPr marL="12700" lvl="0" algn="just">
              <a:spcBef>
                <a:spcPts val="600"/>
              </a:spcBef>
            </a:pPr>
            <a:r>
              <a:rPr lang="ru-RU" sz="1200" dirty="0"/>
              <a:t>Наш проект представляет собой отечественную разработку в области охраны атмосферного воздуха - чистую технологию по снижению вредных выбросов загрязняющих веществ в атмосферу, что поспособствует улучшению </a:t>
            </a:r>
            <a:r>
              <a:rPr lang="ru-RU" sz="1200" dirty="0">
                <a:solidFill>
                  <a:schemeClr val="tx1"/>
                </a:solidFill>
              </a:rPr>
              <a:t>здоровья население страны и </a:t>
            </a:r>
            <a:r>
              <a:rPr lang="ru-RU" sz="1200" dirty="0"/>
              <a:t>развитию технологического суверенитета РФ.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4" name="Google Shape;64;g13a22f7a9a3_0_0"/>
          <p:cNvSpPr txBox="1"/>
          <p:nvPr/>
        </p:nvSpPr>
        <p:spPr>
          <a:xfrm>
            <a:off x="11323038" y="1492758"/>
            <a:ext cx="3245891" cy="428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Задачи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команды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трек</a:t>
            </a:r>
            <a:endParaRPr lang="ru-RU" sz="1600" b="1" dirty="0"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/>
          </a:p>
          <a:p>
            <a:pPr marL="12700" lvl="0" algn="just">
              <a:lnSpc>
                <a:spcPct val="117499"/>
              </a:lnSpc>
              <a:buSzPts val="1600"/>
            </a:pPr>
            <a:endParaRPr lang="ru-RU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indent="4763" algn="just">
              <a:lnSpc>
                <a:spcPct val="117499"/>
              </a:lnSpc>
              <a:buSzPts val="1600"/>
              <a:buFont typeface="+mj-lt"/>
              <a:buAutoNum type="arabicPeriod"/>
            </a:pPr>
            <a:r>
              <a:rPr lang="ru-RU" dirty="0">
                <a:latin typeface="Helvetica Neue"/>
                <a:ea typeface="Helvetica Neue"/>
                <a:cs typeface="Helvetica Neue"/>
                <a:sym typeface="Helvetica Neue"/>
              </a:rPr>
              <a:t>Представление проекта экспертному сообществу и широкой аудитории для привлечения внимания к решению проблемы загрязнения атмосферы.</a:t>
            </a:r>
          </a:p>
          <a:p>
            <a:pPr lvl="0" indent="4763" algn="just">
              <a:lnSpc>
                <a:spcPct val="117499"/>
              </a:lnSpc>
              <a:buSzPts val="1600"/>
              <a:buFont typeface="+mj-lt"/>
              <a:buAutoNum type="arabicPeriod"/>
            </a:pPr>
            <a:r>
              <a:rPr lang="ru-RU" dirty="0">
                <a:latin typeface="Helvetica Neue"/>
                <a:ea typeface="Helvetica Neue"/>
                <a:cs typeface="Helvetica Neue"/>
                <a:sym typeface="Helvetica Neue"/>
              </a:rPr>
              <a:t>Привлечение потенциальных заказчиков.</a:t>
            </a:r>
          </a:p>
          <a:p>
            <a:pPr lvl="0" indent="4763" algn="just">
              <a:lnSpc>
                <a:spcPct val="117499"/>
              </a:lnSpc>
              <a:buSzPts val="1600"/>
              <a:buFont typeface="+mj-lt"/>
              <a:buAutoNum type="arabicPeriod"/>
            </a:pPr>
            <a:r>
              <a:rPr lang="ru-RU" dirty="0">
                <a:latin typeface="Helvetica Neue"/>
                <a:ea typeface="Helvetica Neue"/>
                <a:cs typeface="Helvetica Neue"/>
                <a:sym typeface="Helvetica Neue"/>
              </a:rPr>
              <a:t>Выстраивание взаимосвязей с представителями регионов, предприятий, госкорпораций.</a:t>
            </a:r>
          </a:p>
          <a:p>
            <a:pPr lvl="0" indent="4763" algn="just">
              <a:lnSpc>
                <a:spcPct val="117499"/>
              </a:lnSpc>
              <a:buSzPts val="1600"/>
              <a:buFont typeface="+mj-lt"/>
              <a:buAutoNum type="arabicPeriod"/>
            </a:pPr>
            <a:r>
              <a:rPr lang="ru-RU" dirty="0">
                <a:latin typeface="Helvetica Neue"/>
                <a:ea typeface="Helvetica Neue"/>
                <a:cs typeface="Helvetica Neue"/>
                <a:sym typeface="Helvetica Neue"/>
              </a:rPr>
              <a:t>Выстраивание логистической цепочки при масштабировании производства. </a:t>
            </a:r>
          </a:p>
          <a:p>
            <a:pPr marL="355600" lvl="0" indent="-342900" algn="just">
              <a:lnSpc>
                <a:spcPct val="117499"/>
              </a:lnSpc>
              <a:buSzPts val="1600"/>
              <a:buAutoNum type="arabicPeriod"/>
            </a:pPr>
            <a:endParaRPr lang="ru-RU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g13a22f7a9a3_0_0"/>
          <p:cNvSpPr txBox="1"/>
          <p:nvPr/>
        </p:nvSpPr>
        <p:spPr>
          <a:xfrm>
            <a:off x="506983" y="5011195"/>
            <a:ext cx="4434216" cy="875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Снижение выброса загрязняющих веществ. Улучшение экологической ситуации в городах России, улучшение качества атмосферного воздуха в городах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13a22f7a9a3_0_0"/>
          <p:cNvSpPr/>
          <p:nvPr/>
        </p:nvSpPr>
        <p:spPr>
          <a:xfrm>
            <a:off x="519582" y="6051422"/>
            <a:ext cx="4409440" cy="1388745"/>
          </a:xfrm>
          <a:custGeom>
            <a:avLst/>
            <a:gdLst/>
            <a:ahLst/>
            <a:cxnLst/>
            <a:rect l="l" t="t" r="r" b="b"/>
            <a:pathLst>
              <a:path w="4409440" h="1388745" extrusionOk="0">
                <a:moveTo>
                  <a:pt x="0" y="231394"/>
                </a:moveTo>
                <a:lnTo>
                  <a:pt x="4701" y="184769"/>
                </a:lnTo>
                <a:lnTo>
                  <a:pt x="18185" y="141339"/>
                </a:lnTo>
                <a:lnTo>
                  <a:pt x="39521" y="102034"/>
                </a:lnTo>
                <a:lnTo>
                  <a:pt x="67779" y="67786"/>
                </a:lnTo>
                <a:lnTo>
                  <a:pt x="102029" y="39527"/>
                </a:lnTo>
                <a:lnTo>
                  <a:pt x="141339" y="18188"/>
                </a:lnTo>
                <a:lnTo>
                  <a:pt x="184779" y="4702"/>
                </a:lnTo>
                <a:lnTo>
                  <a:pt x="231419" y="0"/>
                </a:lnTo>
                <a:lnTo>
                  <a:pt x="4177512" y="0"/>
                </a:lnTo>
                <a:lnTo>
                  <a:pt x="4224136" y="4702"/>
                </a:lnTo>
                <a:lnTo>
                  <a:pt x="4267567" y="18188"/>
                </a:lnTo>
                <a:lnTo>
                  <a:pt x="4306872" y="39527"/>
                </a:lnTo>
                <a:lnTo>
                  <a:pt x="4341120" y="67786"/>
                </a:lnTo>
                <a:lnTo>
                  <a:pt x="4369379" y="102034"/>
                </a:lnTo>
                <a:lnTo>
                  <a:pt x="4390717" y="141339"/>
                </a:lnTo>
                <a:lnTo>
                  <a:pt x="4404204" y="184769"/>
                </a:lnTo>
                <a:lnTo>
                  <a:pt x="4408906" y="231394"/>
                </a:lnTo>
                <a:lnTo>
                  <a:pt x="4408906" y="1157097"/>
                </a:lnTo>
                <a:lnTo>
                  <a:pt x="4404204" y="1203721"/>
                </a:lnTo>
                <a:lnTo>
                  <a:pt x="4390717" y="1247151"/>
                </a:lnTo>
                <a:lnTo>
                  <a:pt x="4369379" y="1286456"/>
                </a:lnTo>
                <a:lnTo>
                  <a:pt x="4341120" y="1320704"/>
                </a:lnTo>
                <a:lnTo>
                  <a:pt x="4306872" y="1348963"/>
                </a:lnTo>
                <a:lnTo>
                  <a:pt x="4267567" y="1370302"/>
                </a:lnTo>
                <a:lnTo>
                  <a:pt x="4224136" y="1383788"/>
                </a:lnTo>
                <a:lnTo>
                  <a:pt x="4177512" y="1388490"/>
                </a:lnTo>
                <a:lnTo>
                  <a:pt x="231419" y="1388490"/>
                </a:lnTo>
                <a:lnTo>
                  <a:pt x="184779" y="1383788"/>
                </a:lnTo>
                <a:lnTo>
                  <a:pt x="141339" y="1370302"/>
                </a:lnTo>
                <a:lnTo>
                  <a:pt x="102029" y="1348963"/>
                </a:lnTo>
                <a:lnTo>
                  <a:pt x="67779" y="1320704"/>
                </a:lnTo>
                <a:lnTo>
                  <a:pt x="39521" y="1286456"/>
                </a:lnTo>
                <a:lnTo>
                  <a:pt x="18185" y="1247151"/>
                </a:lnTo>
                <a:lnTo>
                  <a:pt x="4701" y="1203721"/>
                </a:lnTo>
                <a:lnTo>
                  <a:pt x="0" y="1157097"/>
                </a:lnTo>
                <a:lnTo>
                  <a:pt x="0" y="231394"/>
                </a:lnTo>
                <a:close/>
              </a:path>
            </a:pathLst>
          </a:custGeom>
          <a:noFill/>
          <a:ln w="12700" cap="flat" cmpd="sng">
            <a:solidFill>
              <a:srgbClr val="362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8" name="Google Shape;68;g13a22f7a9a3_0_0"/>
          <p:cNvSpPr txBox="1"/>
          <p:nvPr/>
        </p:nvSpPr>
        <p:spPr>
          <a:xfrm>
            <a:off x="536714" y="6115811"/>
            <a:ext cx="4387461" cy="115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0650" marR="5080" lvl="0" indent="-10858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Технологии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которые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делается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ставка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проектной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latin typeface="Arial"/>
                <a:ea typeface="Arial"/>
                <a:cs typeface="Arial"/>
                <a:sym typeface="Arial"/>
              </a:rPr>
              <a:t>инициативе</a:t>
            </a:r>
            <a:endParaRPr lang="ru-RU" sz="1600" b="1" dirty="0">
              <a:latin typeface="Arial"/>
              <a:ea typeface="Arial"/>
              <a:cs typeface="Arial"/>
              <a:sym typeface="Arial"/>
            </a:endParaRPr>
          </a:p>
          <a:p>
            <a:pPr marL="120650" marR="5080" lvl="0" indent="-10858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Ионизация (электростатическая очистка) дымовых газов, чистые технологии по снижению выбросов вредных выбросов в атмосферу</a:t>
            </a:r>
            <a:endParaRPr dirty="0">
              <a:sym typeface="Arial"/>
            </a:endParaRPr>
          </a:p>
        </p:txBody>
      </p:sp>
      <p:sp>
        <p:nvSpPr>
          <p:cNvPr id="20" name="Google Shape;59;g13a22f7a9a3_0_0">
            <a:extLst>
              <a:ext uri="{FF2B5EF4-FFF2-40B4-BE49-F238E27FC236}">
                <a16:creationId xmlns:a16="http://schemas.microsoft.com/office/drawing/2014/main" id="{09EB6E76-43A8-4808-9DB7-67524B6E1602}"/>
              </a:ext>
            </a:extLst>
          </p:cNvPr>
          <p:cNvSpPr txBox="1"/>
          <p:nvPr/>
        </p:nvSpPr>
        <p:spPr>
          <a:xfrm>
            <a:off x="514736" y="1068710"/>
            <a:ext cx="4409440" cy="504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numCol="1" anchor="t" anchorCtr="0">
            <a:spAutoFit/>
          </a:bodyPr>
          <a:lstStyle/>
          <a:p>
            <a:pPr lvl="0" algn="ctr"/>
            <a:r>
              <a:rPr lang="ru-RU" sz="1800" b="1" dirty="0"/>
              <a:t> </a:t>
            </a:r>
            <a:r>
              <a:rPr lang="ru-RU" sz="1600" b="1" dirty="0"/>
              <a:t>Направление компании-лидера НТИ</a:t>
            </a:r>
            <a:endParaRPr lang="ru-RU" sz="1600" dirty="0"/>
          </a:p>
          <a:p>
            <a:pPr marL="63500" marR="115570" indent="69850" algn="ctr">
              <a:tabLst>
                <a:tab pos="119063" algn="l"/>
              </a:tabLst>
            </a:pPr>
            <a:r>
              <a:rPr lang="ru-RU" dirty="0"/>
              <a:t>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484</Words>
  <Application>Microsoft Office PowerPoint</Application>
  <PresentationFormat>Произвольный</PresentationFormat>
  <Paragraphs>34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 Neue</vt:lpstr>
      <vt:lpstr>Office Theme</vt:lpstr>
      <vt:lpstr>Команда Бурятии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 Бурятии</dc:title>
  <dc:creator>Филипповская Кристина Николаевна</dc:creator>
  <cp:lastModifiedBy>1</cp:lastModifiedBy>
  <cp:revision>54</cp:revision>
  <dcterms:created xsi:type="dcterms:W3CDTF">2022-07-01T06:33:07Z</dcterms:created>
  <dcterms:modified xsi:type="dcterms:W3CDTF">2022-07-05T13:40:19Z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2022-06-30T00:00:00Z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2022-07-01T00:00:00Z</vt:filetime>
  </property>
</Properties>
</file>