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71" r:id="rId5"/>
    <p:sldId id="276" r:id="rId6"/>
    <p:sldId id="260" r:id="rId7"/>
    <p:sldId id="259" r:id="rId8"/>
    <p:sldId id="261" r:id="rId9"/>
    <p:sldId id="273" r:id="rId10"/>
    <p:sldId id="274" r:id="rId11"/>
    <p:sldId id="265" r:id="rId12"/>
    <p:sldId id="266" r:id="rId13"/>
    <p:sldId id="275" r:id="rId14"/>
    <p:sldId id="267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D41E9-BE77-4E56-A97B-7942711AD453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1D811-D618-428F-ADBF-781ADB34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83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1D811-D618-428F-ADBF-781ADB3463A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374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AC44DE-121A-40DD-ADCC-CCF81E545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39EDDF5-F356-48E4-AB13-FE9340B07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BE19701-8EEB-4891-A128-5629E6B4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FCAA2A5-C159-4919-B030-7A772E10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0E9258A-59BC-4C0A-BF1D-1BAD0274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86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A670D4-B669-4908-8C4E-BCE8879A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EDEC842-0519-446F-B34A-976700FE3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3EDA296-6D67-4CEB-8F51-C16B9F38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C8A6C43-DEB0-4ECA-9CF2-01813D009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188CFB-54A9-4DFA-8F54-D551FB19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940553-ADC0-4B15-9F2D-E9662AC5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15ACB00-62DC-463C-86D7-5615AB6C0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76360D0-67F8-4485-AE10-8CE04ECEE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03EAFA-1387-4B5E-8ED7-9C2BA18F1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76B99BC-5F89-4DE2-8327-6A6CC49E7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5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CF315F-5299-45C2-9212-55499EA5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FBA61B-15A2-41F8-8F9C-E91A9A869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D99FD0A-AEF1-4F2A-9117-257B0C1BC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B08B23B-BAED-4DAC-86B9-50EBC325E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2099D17-A08B-4531-B154-F17AC6AD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2A8215D-9A83-4E19-94A4-AF5DB99C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50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113ADD-62DE-4A60-8035-92D6FC534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A340454-5B72-46CB-95AA-E0ACF80C2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87F04B8-7875-40A2-B597-EE91A86A3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86C15AE-91F8-4F0A-9F1C-A8A89A040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471077C-38ED-4D42-9ACF-C058D162C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185B019-74A8-4193-8D3E-85D0BED1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8A707D6-CB17-47DB-85FC-16DE5579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4985872-3CD2-4C50-8D22-CFE261C5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64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347DA3-2ED1-4B20-97C6-D5AD8E762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05764DB-11AC-42EC-A31F-F4ABFCC1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0C1CA4E-C294-4E4A-A0C0-33207787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66CA7F5-5258-4F9C-A7B1-6048C9C86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5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0AA5949-5809-46F7-ADF8-72635B155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A2D07BD-4650-47A4-8C5B-E005C662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FF01FC3-A136-4D4A-86A9-1D7011F9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11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B94818-5AB3-4F12-BD35-ABFFA674E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835687-C4B0-4C3C-A7C6-F5186CBFB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D158AD7-C4D9-4C45-83B3-C61AEEA08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9CD5AA4-B009-4B2B-8BE8-309FEC2B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41FFE12-EDAD-43FD-9770-EFDF8558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521EC6A-0910-4668-AD18-31D2E9A98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70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8F2873-7E2F-4C9E-B169-8EA9D44AC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EA96672-5E2F-4BDA-8E5E-1629A5F00C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D26096A-DD61-4856-A708-947C3EE6B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30CE744-6963-40C2-A6A0-A5ADC1E13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795CF04-B413-4FE4-B0DC-EF9276DDF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C3DD59C-5E9E-4C79-A782-012537688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645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749418-F720-49B2-9C48-356CE923C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F0DDAFD-5E15-4CD5-9C8F-036C211D3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7556BD-D9F7-410D-9022-7C8188A8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509A457-2414-4355-91C6-87B2D0D4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706DB6-4E65-4163-BA35-9956C862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81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1E27BC7-C251-4F8B-BEB5-2A69D15701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0EBC872-5688-408D-A558-6353013FE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3F9750-EE63-45F9-9D9F-BE0362E4F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EFBDA9-8504-44D0-AE7B-7725F419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925E73F-4169-49E5-B253-0EFD4EBBF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C0C1C4-2DFB-4C26-A165-3A61062F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7C69A12-A9EF-428B-B36D-39D3DBB85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C2B63B7-EF9A-46AF-9213-E26905E7A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BD912-AA13-4EE4-94E4-D65FF9BAF335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68286E-19D9-4FD6-9AA6-1B5B24AFD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D11ADF4-CF1C-41E6-B9AB-B6FBA7CE5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844D9-DA48-4076-A573-5E4133591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31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71548B-C101-468F-B65B-37317874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641" y="2512193"/>
            <a:ext cx="10895799" cy="1435728"/>
          </a:xfrm>
        </p:spPr>
        <p:txBody>
          <a:bodyPr>
            <a:noAutofit/>
          </a:bodyPr>
          <a:lstStyle/>
          <a:p>
            <a:r>
              <a:rPr lang="ru-RU" sz="2400" b="1" dirty="0"/>
              <a:t>Разработка</a:t>
            </a:r>
            <a:r>
              <a:rPr lang="en-US" sz="2400" b="1" dirty="0"/>
              <a:t> </a:t>
            </a:r>
            <a:r>
              <a:rPr lang="ru-RU" sz="2400" b="1" dirty="0"/>
              <a:t>мобильного</a:t>
            </a:r>
            <a:r>
              <a:rPr lang="en-US" sz="2400" b="1" dirty="0"/>
              <a:t> </a:t>
            </a:r>
            <a:r>
              <a:rPr lang="ru-RU" sz="2400" b="1" dirty="0"/>
              <a:t>робота с</a:t>
            </a:r>
            <a:r>
              <a:rPr lang="en-US" sz="2400" b="1" dirty="0"/>
              <a:t> </a:t>
            </a:r>
            <a:r>
              <a:rPr lang="ru-RU" sz="2400" b="1" dirty="0"/>
              <a:t>инновационным</a:t>
            </a:r>
            <a:r>
              <a:rPr lang="en-US" sz="2400" b="1" dirty="0"/>
              <a:t> </a:t>
            </a:r>
            <a:r>
              <a:rPr lang="ru-RU" sz="2400" b="1" dirty="0"/>
              <a:t>газоанализатором и</a:t>
            </a:r>
            <a:r>
              <a:rPr lang="en-US" sz="2400" b="1" dirty="0"/>
              <a:t> </a:t>
            </a:r>
            <a:r>
              <a:rPr lang="ru-RU" sz="2400" b="1" dirty="0"/>
              <a:t>системой</a:t>
            </a:r>
            <a:r>
              <a:rPr lang="en-US" sz="2400" b="1" dirty="0"/>
              <a:t> </a:t>
            </a:r>
            <a:r>
              <a:rPr lang="ru-RU" sz="2400" b="1" dirty="0"/>
              <a:t>распознавания</a:t>
            </a:r>
            <a:r>
              <a:rPr lang="en-US" sz="2400" b="1" dirty="0"/>
              <a:t> </a:t>
            </a:r>
            <a:r>
              <a:rPr lang="ru-RU" sz="2400" b="1" dirty="0"/>
              <a:t>для</a:t>
            </a:r>
            <a:r>
              <a:rPr lang="en-US" sz="2400" b="1" dirty="0"/>
              <a:t> </a:t>
            </a:r>
            <a:r>
              <a:rPr lang="ru-RU" sz="2400" b="1" dirty="0"/>
              <a:t>предотвращения</a:t>
            </a:r>
            <a:br>
              <a:rPr lang="ru-RU" sz="2400" b="1" dirty="0"/>
            </a:br>
            <a:r>
              <a:rPr lang="ru-RU" sz="2400" b="1" dirty="0"/>
              <a:t>ЧС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570C7AE-632F-4F4F-986C-2F858B967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140"/>
            <a:ext cx="12192000" cy="1337913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Министерство науки и высшего образования Российской Федерации</a:t>
            </a:r>
          </a:p>
          <a:p>
            <a:r>
              <a:rPr lang="ru-RU" sz="2000" dirty="0"/>
              <a:t>Федеральное государственное автономное образовательное учреждение</a:t>
            </a:r>
          </a:p>
          <a:p>
            <a:r>
              <a:rPr lang="ru-RU" sz="2000" dirty="0"/>
              <a:t>высшего образования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«СЕВЕРО-КАВКАЗСКИЙ ФЕДЕРАЛЬНЫЙ УНИВЕРСИТЕТ»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D562FCE-240B-4362-BB7D-CDA71A9C0859}"/>
              </a:ext>
            </a:extLst>
          </p:cNvPr>
          <p:cNvSpPr txBox="1"/>
          <p:nvPr/>
        </p:nvSpPr>
        <p:spPr>
          <a:xfrm>
            <a:off x="0" y="4328480"/>
            <a:ext cx="121850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Автор:</a:t>
            </a:r>
          </a:p>
          <a:p>
            <a:pPr algn="ctr"/>
            <a:r>
              <a:rPr lang="ru-RU" dirty="0"/>
              <a:t>Мунтьян Максим Романович</a:t>
            </a:r>
          </a:p>
          <a:p>
            <a:pPr algn="ctr"/>
            <a:r>
              <a:rPr lang="ru-RU" dirty="0"/>
              <a:t>студент 3 курса инженерного института кафедры «технология машиностроения и техносферная безопасность»</a:t>
            </a:r>
          </a:p>
          <a:p>
            <a:pPr algn="ctr"/>
            <a:r>
              <a:rPr lang="ru-RU" dirty="0"/>
              <a:t>Научный консультант:</a:t>
            </a:r>
          </a:p>
          <a:p>
            <a:pPr algn="ctr"/>
            <a:r>
              <a:rPr lang="ru-RU" dirty="0"/>
              <a:t>Магомедов </a:t>
            </a:r>
            <a:r>
              <a:rPr lang="ru-RU" dirty="0" err="1"/>
              <a:t>Рабазан</a:t>
            </a:r>
            <a:r>
              <a:rPr lang="ru-RU" dirty="0"/>
              <a:t> Алиевич</a:t>
            </a:r>
          </a:p>
          <a:p>
            <a:pPr algn="ctr"/>
            <a:r>
              <a:rPr lang="ru-RU" dirty="0"/>
              <a:t>доцент кафедры «технология машиностроения и техносферная безопасность»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668" y="90273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1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697"/>
            <a:ext cx="12192000" cy="685799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451" y="1200677"/>
            <a:ext cx="5799909" cy="42895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600" b="1" dirty="0"/>
              <a:t>На долю от общего числа ЧС пришлось:                                  </a:t>
            </a:r>
          </a:p>
          <a:p>
            <a:pPr marL="0" indent="0">
              <a:buNone/>
            </a:pPr>
            <a:r>
              <a:rPr lang="ru-RU" sz="1400" dirty="0"/>
              <a:t>• техногенных ЧС – 67,8 %; </a:t>
            </a:r>
          </a:p>
          <a:p>
            <a:pPr marL="0" indent="0">
              <a:buNone/>
            </a:pPr>
            <a:r>
              <a:rPr lang="ru-RU" sz="1400" dirty="0"/>
              <a:t>• природных ЧС – 32,2 %</a:t>
            </a:r>
            <a:r>
              <a:rPr lang="ru-RU" sz="2000" dirty="0"/>
              <a:t> </a:t>
            </a:r>
          </a:p>
          <a:p>
            <a:pPr marL="0" indent="0">
              <a:buNone/>
            </a:pPr>
            <a:r>
              <a:rPr lang="ru-RU" sz="1600" b="1" dirty="0"/>
              <a:t>Число погибших людей в результате ЧС в 2022 г. составило</a:t>
            </a:r>
            <a:r>
              <a:rPr lang="ru-RU" sz="1600" dirty="0"/>
              <a:t> 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C00000"/>
                </a:solidFill>
              </a:rPr>
              <a:t>199</a:t>
            </a:r>
            <a:r>
              <a:rPr lang="ru-RU" sz="1400" dirty="0"/>
              <a:t> чел., </a:t>
            </a:r>
          </a:p>
          <a:p>
            <a:pPr marL="0" indent="0">
              <a:buNone/>
            </a:pPr>
            <a:r>
              <a:rPr lang="ru-RU" sz="1400" dirty="0"/>
              <a:t>из которых: </a:t>
            </a:r>
          </a:p>
          <a:p>
            <a:pPr marL="0" indent="0">
              <a:buNone/>
            </a:pPr>
            <a:r>
              <a:rPr lang="ru-RU" sz="1400" dirty="0"/>
              <a:t>•  при техногенных ЧС – 181 чел. (91 % от общего количества погибших);</a:t>
            </a:r>
          </a:p>
          <a:p>
            <a:pPr marL="0" indent="0">
              <a:buNone/>
            </a:pPr>
            <a:r>
              <a:rPr lang="ru-RU" sz="1400" dirty="0"/>
              <a:t>• при природных ЧС – 18 чел (9 % от общего количества погибших).</a:t>
            </a:r>
          </a:p>
          <a:p>
            <a:pPr marL="0" indent="0">
              <a:buNone/>
            </a:pPr>
            <a:r>
              <a:rPr lang="ru-RU" sz="1600" b="1" dirty="0"/>
              <a:t>Число людей, пострадавших в результате ЧС в 2022 г., составило 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C00000"/>
                </a:solidFill>
              </a:rPr>
              <a:t>235 274 </a:t>
            </a:r>
            <a:r>
              <a:rPr lang="ru-RU" sz="1200" dirty="0"/>
              <a:t>чел., </a:t>
            </a:r>
          </a:p>
          <a:p>
            <a:pPr marL="0" indent="0">
              <a:buNone/>
            </a:pPr>
            <a:r>
              <a:rPr lang="ru-RU" sz="1400" dirty="0"/>
              <a:t>из которых:</a:t>
            </a:r>
          </a:p>
          <a:p>
            <a:pPr marL="0" indent="0">
              <a:buNone/>
            </a:pPr>
            <a:r>
              <a:rPr lang="ru-RU" sz="1400" dirty="0"/>
              <a:t>• при техногенных ЧС – 100 912 чел. (42,9 % от общего количества пострадавших); </a:t>
            </a:r>
          </a:p>
          <a:p>
            <a:pPr marL="0" indent="0">
              <a:buNone/>
            </a:pPr>
            <a:r>
              <a:rPr lang="ru-RU" sz="1400" dirty="0"/>
              <a:t>• при природных ЧС – 134 362 чел. (57,1 % от общего количества пострадавших).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38200" y="51198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92279" y="1479087"/>
            <a:ext cx="636229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r>
              <a:rPr lang="ru-RU" sz="1600" b="1" dirty="0"/>
              <a:t>Число спасенных людей при ЧС в 2022 г. составило </a:t>
            </a:r>
            <a:endParaRPr lang="ru-RU" b="1" dirty="0"/>
          </a:p>
          <a:p>
            <a:r>
              <a:rPr lang="ru-RU" sz="4000" b="1" dirty="0">
                <a:solidFill>
                  <a:srgbClr val="C00000"/>
                </a:solidFill>
              </a:rPr>
              <a:t>789</a:t>
            </a:r>
            <a:r>
              <a:rPr lang="ru-RU" dirty="0"/>
              <a:t>чел., </a:t>
            </a:r>
          </a:p>
          <a:p>
            <a:r>
              <a:rPr lang="ru-RU" sz="1400" dirty="0"/>
              <a:t>из которых: </a:t>
            </a:r>
          </a:p>
          <a:p>
            <a:r>
              <a:rPr lang="ru-RU" sz="1400" dirty="0"/>
              <a:t>• при техногенных ЧС – 400 чел. (50,7 % от общего количества спасенных); </a:t>
            </a:r>
          </a:p>
          <a:p>
            <a:r>
              <a:rPr lang="ru-RU" sz="1400" dirty="0"/>
              <a:t>• при природных ЧС – 389 чел. (49,3 % от общего количества спасенных).</a:t>
            </a:r>
          </a:p>
          <a:p>
            <a:endParaRPr lang="ru-RU" sz="1400" dirty="0"/>
          </a:p>
          <a:p>
            <a:r>
              <a:rPr lang="ru-RU" sz="1400" dirty="0"/>
              <a:t> </a:t>
            </a:r>
            <a:r>
              <a:rPr lang="ru-RU" sz="1600" b="1" dirty="0"/>
              <a:t>Общий материальный ущерб от ЧС в 2022 г. составил </a:t>
            </a:r>
            <a:endParaRPr lang="ru-RU" b="1" dirty="0"/>
          </a:p>
          <a:p>
            <a:r>
              <a:rPr lang="ru-RU" sz="4000" b="1" dirty="0">
                <a:solidFill>
                  <a:srgbClr val="C00000"/>
                </a:solidFill>
              </a:rPr>
              <a:t>7828394,733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r>
              <a:rPr lang="ru-RU" sz="1400" dirty="0"/>
              <a:t>тыс. руб</a:t>
            </a:r>
            <a:r>
              <a:rPr lang="ru-RU" sz="1400" dirty="0" smtClean="0"/>
              <a:t>.,</a:t>
            </a:r>
            <a:endParaRPr lang="ru-RU" sz="1400" dirty="0"/>
          </a:p>
          <a:p>
            <a:r>
              <a:rPr lang="ru-RU" sz="1600" dirty="0"/>
              <a:t> </a:t>
            </a:r>
            <a:r>
              <a:rPr lang="ru-RU" sz="1400" dirty="0"/>
              <a:t>из которых: </a:t>
            </a:r>
          </a:p>
          <a:p>
            <a:r>
              <a:rPr lang="ru-RU" sz="1400" dirty="0"/>
              <a:t>• от техногенных ЧС – 596 540,7343 тыс. руб. (7,62 % от общего материального ущерба); </a:t>
            </a:r>
          </a:p>
          <a:p>
            <a:r>
              <a:rPr lang="ru-RU" sz="1400" dirty="0"/>
              <a:t>• от природных ЧС – 7 231 853,9987 тыс. руб. (92,38 % от общего материального ущерба)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7377" y="6195434"/>
            <a:ext cx="11713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FFF00"/>
                </a:solidFill>
              </a:rPr>
              <a:t>Число пострадавших в ЧС в за 2022 год по сравнению с 2021 годом увеличилась в 4.73 раза ( с 49 698 до 235 274  чел.)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451" y="226854"/>
            <a:ext cx="11935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Показатели по видам чрезвычайных ситуаций в 2022 </a:t>
            </a:r>
            <a:r>
              <a:rPr lang="ru-RU" sz="2000" b="1" dirty="0" smtClean="0">
                <a:latin typeface="+mj-lt"/>
              </a:rPr>
              <a:t>г.</a:t>
            </a:r>
            <a:endParaRPr lang="ru-RU" sz="2000" b="1" dirty="0">
              <a:latin typeface="+mj-lt"/>
            </a:endParaRPr>
          </a:p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8265" t="15456" r="11505" b="21428"/>
          <a:stretch/>
        </p:blipFill>
        <p:spPr>
          <a:xfrm>
            <a:off x="10776734" y="57751"/>
            <a:ext cx="1415266" cy="98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6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838200" y="51198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13944" y="6228249"/>
            <a:ext cx="1171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FFF00"/>
                </a:solidFill>
              </a:rPr>
              <a:t>Наибольший материальный ущерб от </a:t>
            </a:r>
            <a:r>
              <a:rPr lang="ru-RU" b="1" dirty="0">
                <a:solidFill>
                  <a:srgbClr val="FFFF00"/>
                </a:solidFill>
              </a:rPr>
              <a:t>ЧС</a:t>
            </a:r>
            <a:r>
              <a:rPr lang="ru-RU" sz="1600" dirty="0">
                <a:solidFill>
                  <a:srgbClr val="FFFF00"/>
                </a:solidFill>
              </a:rPr>
              <a:t> пришелся на аварии трубопроводов, взрывы и обрушения зданий.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53415" y="251562"/>
            <a:ext cx="105752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Сведения по характеру и виду источников возникновения ЧС в </a:t>
            </a:r>
            <a:r>
              <a:rPr lang="ru-RU" sz="2000" b="1" dirty="0" smtClean="0">
                <a:latin typeface="+mj-lt"/>
              </a:rPr>
              <a:t>2022г.</a:t>
            </a:r>
            <a:endParaRPr lang="ru-RU" sz="2000" b="1" dirty="0">
              <a:latin typeface="+mj-lt"/>
            </a:endParaRPr>
          </a:p>
          <a:p>
            <a:pPr algn="ctr"/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" y="1023958"/>
            <a:ext cx="11364111" cy="49861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602" y="0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EB8FA87-928C-4119-9197-2694033B79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6" y="1029903"/>
            <a:ext cx="4620127" cy="2841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2" r="1155" b="28428"/>
          <a:stretch/>
        </p:blipFill>
        <p:spPr>
          <a:xfrm>
            <a:off x="7267076" y="3908930"/>
            <a:ext cx="4216477" cy="1981731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404E4E3-E2E7-43CE-B818-2E179A96F5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558" y="1029903"/>
            <a:ext cx="5119151" cy="28419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630" y="3908930"/>
            <a:ext cx="6891687" cy="198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     В 2022 г. Число опасных производственных объектов составило 67726, из них: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класса опасности (чрезвычайно высокой опасности) – 5;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l</a:t>
            </a:r>
            <a:r>
              <a:rPr lang="en-US" dirty="0" err="1" smtClean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класса опасности (высокой опасности) – 1052;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l</a:t>
            </a:r>
            <a:r>
              <a:rPr lang="en-US" dirty="0" err="1" smtClean="0">
                <a:solidFill>
                  <a:schemeClr val="tx1"/>
                </a:solidFill>
              </a:rPr>
              <a:t>ll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класса опасности (средней опасности) – 61525;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lV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класса опасности (низкой опасности) – 5144.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3631" y="6227545"/>
            <a:ext cx="11810196" cy="630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rgbClr val="FFFF00"/>
                </a:solidFill>
              </a:rPr>
              <a:t>Техническое расследование причин аварий показывает, что основными причинами возникновения аварий являлись механические повреждения газопроводов вследствие воздействия посторонних лиц и организаций, а также низкий уровень квалификации работников, эксплуатирующих опасные производственные  объекты.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0295" y="49836"/>
            <a:ext cx="1411705" cy="9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5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E39D923-EB96-41DC-A189-10A5F89019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2" y="3588430"/>
            <a:ext cx="4166143" cy="24165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DAB35A5-B430-4B3A-BDDD-8138B4E220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2" y="1069018"/>
            <a:ext cx="4166143" cy="23599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42354F8-80F2-446F-BE87-29545183A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33" y="687859"/>
            <a:ext cx="4704763" cy="40573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24D70FE-CEDE-44F7-A19C-4ECFA04BCB61}"/>
              </a:ext>
            </a:extLst>
          </p:cNvPr>
          <p:cNvSpPr txBox="1"/>
          <p:nvPr/>
        </p:nvSpPr>
        <p:spPr>
          <a:xfrm>
            <a:off x="8923274" y="559045"/>
            <a:ext cx="298289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По статистике</a:t>
            </a:r>
          </a:p>
          <a:p>
            <a:r>
              <a:rPr lang="ru-RU" sz="4000" dirty="0">
                <a:solidFill>
                  <a:srgbClr val="C00000"/>
                </a:solidFill>
              </a:rPr>
              <a:t>87 % </a:t>
            </a:r>
            <a:r>
              <a:rPr lang="ru-RU" sz="1400" dirty="0"/>
              <a:t>зданий построены с нарушением технологий строительства.</a:t>
            </a:r>
          </a:p>
          <a:p>
            <a:endParaRPr lang="ru-RU" sz="1200" dirty="0"/>
          </a:p>
          <a:p>
            <a:r>
              <a:rPr lang="ru-RU" sz="1600" b="1" dirty="0"/>
              <a:t>Количество аварий/обрушений в процессе строительства</a:t>
            </a:r>
          </a:p>
          <a:p>
            <a:endParaRPr lang="ru-RU" sz="1600" b="1" dirty="0"/>
          </a:p>
          <a:p>
            <a:r>
              <a:rPr lang="ru-RU" sz="4000" dirty="0">
                <a:solidFill>
                  <a:srgbClr val="C00000"/>
                </a:solidFill>
              </a:rPr>
              <a:t>22</a:t>
            </a:r>
            <a:r>
              <a:rPr lang="ru-RU" sz="1600" b="1" dirty="0"/>
              <a:t> </a:t>
            </a:r>
            <a:r>
              <a:rPr lang="ru-RU" sz="1400" dirty="0"/>
              <a:t>здания за 2019г.</a:t>
            </a:r>
          </a:p>
          <a:p>
            <a:endParaRPr lang="ru-RU" sz="1200" dirty="0"/>
          </a:p>
          <a:p>
            <a:endParaRPr lang="ru-RU" sz="1200" b="1" dirty="0"/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DEFACA-C796-49B0-833B-22C3D040FF31}"/>
              </a:ext>
            </a:extLst>
          </p:cNvPr>
          <p:cNvSpPr txBox="1"/>
          <p:nvPr/>
        </p:nvSpPr>
        <p:spPr>
          <a:xfrm>
            <a:off x="9209103" y="3601472"/>
            <a:ext cx="2982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Размер ущерба за 2019г</a:t>
            </a:r>
          </a:p>
          <a:p>
            <a:r>
              <a:rPr lang="ru-RU" sz="3200" dirty="0">
                <a:solidFill>
                  <a:srgbClr val="C00000"/>
                </a:solidFill>
              </a:rPr>
              <a:t>3 840 419 093,3 </a:t>
            </a:r>
            <a:r>
              <a:rPr lang="ru-RU" sz="1200" dirty="0"/>
              <a:t>рублей.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D3CCED3-697A-48F2-BBBE-B40D4FB65E89}"/>
              </a:ext>
            </a:extLst>
          </p:cNvPr>
          <p:cNvSpPr txBox="1"/>
          <p:nvPr/>
        </p:nvSpPr>
        <p:spPr>
          <a:xfrm>
            <a:off x="4773079" y="4681542"/>
            <a:ext cx="7306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Только в </a:t>
            </a:r>
            <a:r>
              <a:rPr lang="ru-RU" sz="1600" b="1" dirty="0"/>
              <a:t>Крыму</a:t>
            </a:r>
            <a:r>
              <a:rPr lang="ru-RU" sz="1400" dirty="0"/>
              <a:t> находится около </a:t>
            </a:r>
            <a:r>
              <a:rPr lang="ru-RU" sz="4000" dirty="0">
                <a:solidFill>
                  <a:srgbClr val="C00000"/>
                </a:solidFill>
              </a:rPr>
              <a:t>6</a:t>
            </a:r>
            <a:r>
              <a:rPr lang="ru-RU" sz="1400" dirty="0"/>
              <a:t> тысяч пещер, не считая полости, трещины и шахты. </a:t>
            </a:r>
          </a:p>
          <a:p>
            <a:r>
              <a:rPr lang="ru-RU" sz="1400" dirty="0"/>
              <a:t>В электронной картотеке </a:t>
            </a:r>
            <a:r>
              <a:rPr lang="ru-RU" sz="1600" b="1" dirty="0"/>
              <a:t>РФ</a:t>
            </a:r>
            <a:r>
              <a:rPr lang="ru-RU" sz="1400" dirty="0"/>
              <a:t> находится всего лишь </a:t>
            </a:r>
            <a:r>
              <a:rPr lang="ru-RU" sz="4000" dirty="0">
                <a:solidFill>
                  <a:srgbClr val="C00000"/>
                </a:solidFill>
              </a:rPr>
              <a:t>4682</a:t>
            </a:r>
            <a:r>
              <a:rPr lang="ru-RU" sz="1400" dirty="0"/>
              <a:t> пещеры.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7605" y="31599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7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87CD043-76A0-4E52-8277-68C2892002F0}"/>
              </a:ext>
            </a:extLst>
          </p:cNvPr>
          <p:cNvSpPr txBox="1"/>
          <p:nvPr/>
        </p:nvSpPr>
        <p:spPr>
          <a:xfrm>
            <a:off x="635267" y="1582340"/>
            <a:ext cx="111364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r>
              <a:rPr lang="ru-RU" dirty="0"/>
              <a:t>- низкий уровень дистанционного обнаружения и мониторинга проблемы на ранней стадии;</a:t>
            </a:r>
          </a:p>
          <a:p>
            <a:endParaRPr lang="ru-RU" dirty="0"/>
          </a:p>
          <a:p>
            <a:r>
              <a:rPr lang="ru-RU" dirty="0"/>
              <a:t>- недостаток времени прибытия к месту ЧС;</a:t>
            </a:r>
          </a:p>
          <a:p>
            <a:endParaRPr lang="ru-RU" dirty="0"/>
          </a:p>
          <a:p>
            <a:r>
              <a:rPr lang="ru-RU" dirty="0"/>
              <a:t>- э</a:t>
            </a:r>
            <a:r>
              <a:rPr lang="ru-RU" dirty="0" smtClean="0"/>
              <a:t>кологическое загрязнение окружающей </a:t>
            </a:r>
            <a:r>
              <a:rPr lang="ru-RU" dirty="0"/>
              <a:t>среды;</a:t>
            </a:r>
          </a:p>
          <a:p>
            <a:endParaRPr lang="ru-RU" dirty="0"/>
          </a:p>
          <a:p>
            <a:r>
              <a:rPr lang="ru-RU" dirty="0" smtClean="0"/>
              <a:t>- низкий </a:t>
            </a:r>
            <a:r>
              <a:rPr lang="ru-RU" dirty="0"/>
              <a:t>уровень энергетических и экономических затрат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- человеческий фактор;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- износ оборудования – причина разгерметизации и разрушения технических устройств и иных </a:t>
            </a:r>
            <a:r>
              <a:rPr lang="ru-RU" dirty="0" smtClean="0"/>
              <a:t>сооружений.</a:t>
            </a:r>
            <a:endParaRPr lang="ru-RU" dirty="0">
              <a:solidFill>
                <a:srgbClr val="FFC000"/>
              </a:solidFill>
            </a:endParaRPr>
          </a:p>
          <a:p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452" t="16141" r="7050" b="22078"/>
          <a:stretch/>
        </p:blipFill>
        <p:spPr>
          <a:xfrm>
            <a:off x="10818796" y="0"/>
            <a:ext cx="1373204" cy="95865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294660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ПРОБЛЕМЫ ВОЗНИКАЮЩИЕ В ПРОЦЕССЕ УСТРАНЕНИЯ ЧС</a:t>
            </a:r>
            <a:endParaRPr lang="ru-RU" sz="2000" b="1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13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DB661D-A332-4527-89AF-02BBA7F8D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598"/>
            <a:ext cx="12192000" cy="567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C000"/>
                </a:solidFill>
              </a:rPr>
              <a:t/>
            </a:r>
            <a:br>
              <a:rPr lang="ru-RU" sz="2000" b="1" dirty="0">
                <a:solidFill>
                  <a:srgbClr val="FFC000"/>
                </a:solidFill>
              </a:rPr>
            </a:br>
            <a:r>
              <a:rPr lang="ru-RU" sz="2200" b="1" dirty="0"/>
              <a:t>ОСНОВНЫЕ ВИДЫ ТЕХНИКИ </a:t>
            </a:r>
            <a:r>
              <a:rPr lang="ru-RU" sz="2200" b="1" dirty="0" smtClean="0"/>
              <a:t>ИСПОЛЬЗУЕМОЙ</a:t>
            </a:r>
            <a:r>
              <a:rPr lang="ru-RU" sz="2200" b="1" dirty="0"/>
              <a:t>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ДЛЯ </a:t>
            </a:r>
            <a:r>
              <a:rPr lang="ru-RU" sz="2200" b="1" dirty="0"/>
              <a:t>ПОИСКА ЧС НА ОБЪЕКТАХ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8D94413-6C03-4243-9F02-183F4F8BF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3" y="1105834"/>
            <a:ext cx="3527038" cy="22516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3BDAC8D-345B-4EBF-9201-B0C71278C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743" y="1001216"/>
            <a:ext cx="3534538" cy="22563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160" y="5129349"/>
            <a:ext cx="10596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 </a:t>
            </a:r>
          </a:p>
          <a:p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80" y="3642257"/>
            <a:ext cx="2961717" cy="21334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33422" y="5764313"/>
            <a:ext cx="4580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/>
              <a:t>Универсальный воздушный газоанализатор «Шмель»</a:t>
            </a:r>
            <a:endParaRPr lang="ru-RU" sz="1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6" y="3547749"/>
            <a:ext cx="2654567" cy="22165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5268" y="5766316"/>
            <a:ext cx="379235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DJI </a:t>
            </a:r>
            <a:r>
              <a:rPr lang="en-US" sz="1400" i="1" dirty="0" err="1"/>
              <a:t>Matrice</a:t>
            </a:r>
            <a:r>
              <a:rPr lang="en-US" sz="1400" i="1" dirty="0"/>
              <a:t> 210 V2 + </a:t>
            </a:r>
            <a:r>
              <a:rPr lang="ru-RU" sz="1400" i="1" dirty="0"/>
              <a:t>Газоанализатор </a:t>
            </a:r>
            <a:r>
              <a:rPr lang="en-US" sz="1400" i="1" dirty="0"/>
              <a:t>Sniffer4D</a:t>
            </a:r>
          </a:p>
          <a:p>
            <a:endParaRPr lang="ru-RU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899871" y="3351834"/>
            <a:ext cx="3528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“ </a:t>
            </a:r>
            <a:r>
              <a:rPr lang="ru-RU" sz="1400" i="1" dirty="0"/>
              <a:t>Обходчик </a:t>
            </a:r>
            <a:r>
              <a:rPr lang="en-US" sz="1400" i="1" dirty="0"/>
              <a:t>”</a:t>
            </a:r>
            <a:r>
              <a:rPr lang="ru-RU" sz="1400" i="1" dirty="0"/>
              <a:t> Т7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AC4D530-B803-40E3-9942-2B13E53F6948}"/>
              </a:ext>
            </a:extLst>
          </p:cNvPr>
          <p:cNvSpPr txBox="1"/>
          <p:nvPr/>
        </p:nvSpPr>
        <p:spPr>
          <a:xfrm>
            <a:off x="6706742" y="3334479"/>
            <a:ext cx="3534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RoboGasInspector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7605" y="47475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AB958A15-EF47-4863-A654-ABCEEE31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29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rgbClr val="FFC000"/>
                </a:solidFill>
              </a:rPr>
              <a:t/>
            </a:r>
            <a:br>
              <a:rPr lang="ru-RU" sz="2000" dirty="0">
                <a:solidFill>
                  <a:srgbClr val="FFC000"/>
                </a:solidFill>
              </a:rPr>
            </a:br>
            <a:r>
              <a:rPr lang="ru-RU" sz="2200" b="1" dirty="0"/>
              <a:t>ЦЕЛЬ РАБОТЫ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440D1-9F27-4DDC-B89C-F36BB9C28215}"/>
              </a:ext>
            </a:extLst>
          </p:cNvPr>
          <p:cNvSpPr txBox="1"/>
          <p:nvPr/>
        </p:nvSpPr>
        <p:spPr>
          <a:xfrm>
            <a:off x="0" y="91006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Разработка автономного мобильного робота  с инновационным газоанализатором и системой распознавания для предотвращения чрезвычайных ситуаций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6395"/>
            <a:ext cx="7983018" cy="44556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08C0F20-EF7F-4136-9E10-812CB246C7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 b="11013"/>
          <a:stretch/>
        </p:blipFill>
        <p:spPr>
          <a:xfrm>
            <a:off x="9159906" y="1556396"/>
            <a:ext cx="2839004" cy="4469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7605" y="45523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8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83137"/>
            <a:ext cx="10515600" cy="833908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C000"/>
                </a:solidFill>
              </a:rPr>
              <a:t/>
            </a:r>
            <a:br>
              <a:rPr lang="ru-RU" sz="2000" dirty="0">
                <a:solidFill>
                  <a:srgbClr val="FFC000"/>
                </a:solidFill>
              </a:rPr>
            </a:br>
            <a:r>
              <a:rPr lang="ru-RU" sz="2000" b="1" dirty="0"/>
              <a:t>ИДЕЯ РАБОТЫ</a:t>
            </a:r>
          </a:p>
        </p:txBody>
      </p:sp>
      <p:pic>
        <p:nvPicPr>
          <p:cNvPr id="4" name="rob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5920" y="1001027"/>
            <a:ext cx="9236032" cy="505668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7605" y="0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9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405" y="-148045"/>
            <a:ext cx="10515600" cy="101432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C000"/>
                </a:solidFill>
              </a:rPr>
              <a:t/>
            </a:r>
            <a:br>
              <a:rPr lang="ru-RU" sz="2000" dirty="0">
                <a:solidFill>
                  <a:srgbClr val="FFC000"/>
                </a:solidFill>
              </a:rPr>
            </a:br>
            <a:r>
              <a:rPr lang="ru-RU" sz="2000" b="1" dirty="0"/>
              <a:t>РЕАЛИЗАЦИЯ ИДЕИ</a:t>
            </a:r>
          </a:p>
        </p:txBody>
      </p:sp>
      <p:pic>
        <p:nvPicPr>
          <p:cNvPr id="4" name="project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7103" y="1010652"/>
            <a:ext cx="9576205" cy="503401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7605" y="0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3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5032DDF-CBB7-4FAA-BEF5-3A7922882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449"/>
            <a:ext cx="10673615" cy="4285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- значительное сокращение оперативного времени, затрачиваемого аппаратом на прибытие к месту ЧС, по сравнению с существующими аналогами и людьми, в </a:t>
            </a:r>
            <a:r>
              <a:rPr lang="ru-RU" sz="2000" dirty="0" smtClean="0"/>
              <a:t>силу портативности</a:t>
            </a:r>
            <a:r>
              <a:rPr lang="ru-RU" sz="2000" dirty="0"/>
              <a:t>, режима патрулирования и обхода, наличия множества датчиков и возможности возвращения к месту старта, осуществляемого в автоматическом режиме;</a:t>
            </a:r>
          </a:p>
          <a:p>
            <a:pPr marL="0" indent="0">
              <a:buNone/>
            </a:pPr>
            <a:r>
              <a:rPr lang="ru-RU" sz="2000" dirty="0"/>
              <a:t>- возможность безошибочно определить  физический дефект и место ЧС;</a:t>
            </a:r>
          </a:p>
          <a:p>
            <a:pPr marL="0" indent="0">
              <a:buNone/>
            </a:pPr>
            <a:r>
              <a:rPr lang="ru-RU" sz="2000" dirty="0"/>
              <a:t>- возможность объективной оценки степени развития ЧС, с помощью инновационного датчика утечки газа, передаваемой функцией видеомониторинга объектов в режиме высокого разрешения с функцией сферической панорамы;</a:t>
            </a:r>
          </a:p>
          <a:p>
            <a:pPr marL="0" indent="0">
              <a:buNone/>
            </a:pPr>
            <a:r>
              <a:rPr lang="ru-RU" sz="2000" dirty="0"/>
              <a:t>- возможность более широкого использования аппарата вследствие наличия множества датчиков и возможности беспилотной работы.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7EFD40CD-9467-4BD4-8F8F-91BF57A19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09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C00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FFC000"/>
                </a:solidFill>
                <a:latin typeface="+mn-lt"/>
              </a:rPr>
            </a:br>
            <a:r>
              <a:rPr lang="ru-RU" sz="2000" b="1" dirty="0"/>
              <a:t>ЭКОНОМИЧЕСКИЙ ЭФФЕКТ ОТ ВНЕДРЕНИЯ РАЗРАБОТКИ</a:t>
            </a:r>
            <a:r>
              <a:rPr lang="ru-RU" sz="1200" dirty="0">
                <a:solidFill>
                  <a:srgbClr val="FFC000"/>
                </a:solidFill>
              </a:rPr>
              <a:t/>
            </a:r>
            <a:br>
              <a:rPr lang="ru-RU" sz="1200" dirty="0">
                <a:solidFill>
                  <a:srgbClr val="FFC000"/>
                </a:solidFill>
              </a:rPr>
            </a:b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605" y="0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8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8500364C-0F18-4EFA-8597-2232D4DB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73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C000"/>
                </a:solidFill>
              </a:rPr>
              <a:t/>
            </a:r>
            <a:br>
              <a:rPr lang="ru-RU" sz="2000" dirty="0">
                <a:solidFill>
                  <a:srgbClr val="FFC000"/>
                </a:solidFill>
              </a:rPr>
            </a:br>
            <a:r>
              <a:rPr lang="ru-RU" sz="2000" b="1" dirty="0"/>
              <a:t>ОЦЕНКА РЫНКА СБЫТА</a:t>
            </a:r>
            <a:r>
              <a:rPr lang="ru-RU" sz="1200" dirty="0"/>
              <a:t/>
            </a:r>
            <a:br>
              <a:rPr lang="ru-RU" sz="1200" dirty="0"/>
            </a:b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B3CA93-9611-4FA1-B306-8C7BEA2C8531}"/>
              </a:ext>
            </a:extLst>
          </p:cNvPr>
          <p:cNvSpPr txBox="1"/>
          <p:nvPr/>
        </p:nvSpPr>
        <p:spPr>
          <a:xfrm>
            <a:off x="1047549" y="2356206"/>
            <a:ext cx="100969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Потенциальные </a:t>
            </a:r>
            <a:r>
              <a:rPr lang="ru-RU" b="1" dirty="0"/>
              <a:t>покупатели аппарата:</a:t>
            </a:r>
          </a:p>
          <a:p>
            <a:endParaRPr lang="ru-RU" dirty="0"/>
          </a:p>
          <a:p>
            <a:r>
              <a:rPr lang="ru-RU" dirty="0"/>
              <a:t> - структуры Министерства Российской Федерации по делам гражданской обороны, чрезвычайным ситуациям и ликвидации последствий стихийных бедствий;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ПАО «Газпром», Новатэк, Роснефть, Лукойл, Сургутнефтегаз;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русское географическое общество;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промышленные предприятия.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605" y="0"/>
            <a:ext cx="1414395" cy="99373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8200" y="1533221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Сферой применения мобильного робота являются: обнаружение, информирование, предотвращение развития чрезвычайных ситуаций, в том числе, связанных с возникновением утечек газа.</a:t>
            </a:r>
          </a:p>
        </p:txBody>
      </p:sp>
    </p:spTree>
    <p:extLst>
      <p:ext uri="{BB962C8B-B14F-4D97-AF65-F5344CB8AC3E}">
        <p14:creationId xmlns:p14="http://schemas.microsoft.com/office/powerpoint/2010/main" val="299255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9181"/>
            <a:ext cx="12192000" cy="3576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/>
              <a:t>План коммерциализации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423" y="896983"/>
            <a:ext cx="11739154" cy="57737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dirty="0"/>
              <a:t>Срок коммерциализации данной идеи 3-5 лет. </a:t>
            </a:r>
          </a:p>
          <a:p>
            <a:pPr marL="0" indent="0">
              <a:buNone/>
            </a:pPr>
            <a:r>
              <a:rPr lang="ru-RU" sz="1500" dirty="0"/>
              <a:t>Процесс коммерциализации </a:t>
            </a:r>
          </a:p>
          <a:p>
            <a:r>
              <a:rPr lang="ru-RU" sz="1500" dirty="0"/>
              <a:t>1. Предполагается проведение исследований, направленных на анализ существующие технологии в области </a:t>
            </a:r>
            <a:r>
              <a:rPr lang="ru-RU" sz="1500" dirty="0" err="1"/>
              <a:t>газоанализа</a:t>
            </a:r>
            <a:r>
              <a:rPr lang="ru-RU" sz="1500" dirty="0"/>
              <a:t> и распознавания для определения наиболее подходящих решений. По результатам этих исследование будет разработать инновационный газоанализатор; </a:t>
            </a:r>
          </a:p>
          <a:p>
            <a:r>
              <a:rPr lang="ru-RU" sz="1500" dirty="0"/>
              <a:t>2. Планируется интегрировать газоанализатор и систему распознавания с мобильным роботом, обеспечивая их взаимодействие и совместную работу, а также провести тестирование и оптимизацию разработанного решения, чтобы гарантировать его эффективность и надежность в реальных условиях</a:t>
            </a:r>
          </a:p>
          <a:p>
            <a:r>
              <a:rPr lang="ru-RU" sz="1500" dirty="0"/>
              <a:t> 3. Планируется создать лабораторный образец мобильного робота с инновационным газоанализатором и системой распознавания для предотвращения чрезвычайных ситуаций и осуществляется исследование эффективности его работы в реальных условиях. </a:t>
            </a:r>
          </a:p>
          <a:p>
            <a:r>
              <a:rPr lang="ru-RU" sz="1500" dirty="0"/>
              <a:t>4. Создание компании основным источником дохода которой будет продажа разработанных мобильных роботов государственным структурам и частным организациям, которые нуждаются в мобильных роботах с системами обнаружения и предотвращения чрезвычайных ситуаций. Компания может предлагать различные модели мобильных роботов с разными характеристиками, в зависимости от потребностей потенциальных клиентов. Дополнительным источником дохода для компании может стать продажа дополнительного оборудования и аксессуаров для мобильных роботов, такие как запасные части, датчики, программное обеспечение и другие компоненты. Так же услуги обслуживания и технической поддержки могут быть источниками постоянного дохода, которые будут включать в себя: регулярное обновление программного обеспечения, диагностику и ремонт оборудования, а также консультационную поддержку для клиентов. </a:t>
            </a:r>
          </a:p>
          <a:p>
            <a:r>
              <a:rPr lang="ru-RU" sz="1500" dirty="0"/>
              <a:t>5. Созданная компания может вступать в партнерские отношения с другими компаниями, специализирующимися на связанных технологиях или услугах. Например, сотрудничество с производителями газоанализаторов или разработчиками алгоритмов машинного обучения может улучшить функциональность и эффективность мобильных роботов. Партнерство также может помочь расширить рынок и привлечь новых клиентов.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605" y="0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1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8500364C-0F18-4EFA-8597-2232D4DB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6207"/>
            <a:ext cx="10515600" cy="1271613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C000"/>
                </a:solidFill>
              </a:rPr>
              <a:t/>
            </a:r>
            <a:br>
              <a:rPr lang="ru-RU" sz="2000" dirty="0">
                <a:solidFill>
                  <a:srgbClr val="FFC000"/>
                </a:solidFill>
              </a:rPr>
            </a:br>
            <a:r>
              <a:rPr lang="ru-RU" sz="2000" b="1" dirty="0"/>
              <a:t>ВОЗМОЖНЫЕ ИНВЕСТОРЫ И ПАРТНЕРЫ</a:t>
            </a:r>
            <a:r>
              <a:rPr lang="ru-RU" sz="1200" dirty="0">
                <a:solidFill>
                  <a:srgbClr val="FFC000"/>
                </a:solidFill>
              </a:rPr>
              <a:t/>
            </a:r>
            <a:br>
              <a:rPr lang="ru-RU" sz="1200" dirty="0">
                <a:solidFill>
                  <a:srgbClr val="FFC000"/>
                </a:solidFill>
              </a:rPr>
            </a:br>
            <a:endParaRPr lang="ru-RU" sz="2000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B3CA93-9611-4FA1-B306-8C7BEA2C8531}"/>
              </a:ext>
            </a:extLst>
          </p:cNvPr>
          <p:cNvSpPr txBox="1"/>
          <p:nvPr/>
        </p:nvSpPr>
        <p:spPr>
          <a:xfrm>
            <a:off x="0" y="127049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ru-RU" dirty="0"/>
              <a:t>ПАО «Газпром», Новатэк, Роснефть, Лукойл, Сургутнефтегаз;</a:t>
            </a:r>
          </a:p>
          <a:p>
            <a:pPr marL="285750" indent="-285750" algn="ctr">
              <a:buFontTx/>
              <a:buChar char="-"/>
            </a:pPr>
            <a:r>
              <a:rPr lang="ru-RU" dirty="0"/>
              <a:t>русское географическое общество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83516E7-F991-4C0E-82B7-A88801B58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9" y="2606342"/>
            <a:ext cx="1933575" cy="19335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DE035B8-A5B9-4496-B402-5EBBD454C7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05" y="2692067"/>
            <a:ext cx="2090599" cy="18478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E1CE526-E009-49ED-AC67-68F1B73652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097" y="2692067"/>
            <a:ext cx="1936803" cy="19335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07" y="2475354"/>
            <a:ext cx="2583398" cy="23669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862" y="2692067"/>
            <a:ext cx="2138077" cy="18268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D3832D7-D553-43A0-B8F5-6D3DB1D078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736" y="4739718"/>
            <a:ext cx="3725335" cy="12839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7605" y="0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0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B3CA93-9611-4FA1-B306-8C7BEA2C8531}"/>
              </a:ext>
            </a:extLst>
          </p:cNvPr>
          <p:cNvSpPr txBox="1"/>
          <p:nvPr/>
        </p:nvSpPr>
        <p:spPr>
          <a:xfrm>
            <a:off x="0" y="2677024"/>
            <a:ext cx="121919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/>
              <a:t>СПАСИБО</a:t>
            </a:r>
          </a:p>
          <a:p>
            <a:pPr algn="ctr"/>
            <a:r>
              <a:rPr lang="ru-RU" sz="5000" dirty="0"/>
              <a:t>ЗА ВНИМАНИЕ!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605" y="34172"/>
            <a:ext cx="141439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7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1049</Words>
  <Application>Microsoft Office PowerPoint</Application>
  <PresentationFormat>Широкоэкранный</PresentationFormat>
  <Paragraphs>109</Paragraphs>
  <Slides>15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Разработка мобильного робота с инновационным газоанализатором и системой распознавания для предотвращения ЧС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ОСНОВНЫЕ ВИДЫ ТЕХНИКИ ИСПОЛЬЗУЕМОЙ  ДЛЯ ПОИСКА ЧС НА ОБЪЕКТАХ</vt:lpstr>
      <vt:lpstr> ЦЕЛЬ РАБОТЫ</vt:lpstr>
      <vt:lpstr> ИДЕЯ РАБОТЫ</vt:lpstr>
      <vt:lpstr> РЕАЛИЗАЦИЯ ИДЕИ</vt:lpstr>
      <vt:lpstr> ЭКОНОМИЧЕСКИЙ ЭФФЕКТ ОТ ВНЕДРЕНИЯ РАЗРАБОТКИ </vt:lpstr>
      <vt:lpstr> ОЦЕНКА РЫНКА СБЫТА </vt:lpstr>
      <vt:lpstr> План коммерциализации проекта</vt:lpstr>
      <vt:lpstr> ВОЗМОЖНЫЕ ИНВЕСТОРЫ И ПАРТНЕРЫ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мобильного робота с инновационным газоанализатором и системой распознавания для предотвращения ЧС</dc:title>
  <dc:creator>georgievskaya42a@outlook.com</dc:creator>
  <cp:lastModifiedBy>Магомедов Рабазан Алиевич</cp:lastModifiedBy>
  <cp:revision>64</cp:revision>
  <dcterms:created xsi:type="dcterms:W3CDTF">2023-10-11T15:25:02Z</dcterms:created>
  <dcterms:modified xsi:type="dcterms:W3CDTF">2023-11-08T11:39:09Z</dcterms:modified>
</cp:coreProperties>
</file>