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1315700" cx="20104100"/>
  <p:notesSz cx="9947275" cy="6815125"/>
  <p:embeddedFontLst>
    <p:embeddedFont>
      <p:font typeface="Montserrat SemiBold"/>
      <p:regular r:id="rId16"/>
      <p:bold r:id="rId17"/>
      <p:italic r:id="rId18"/>
      <p:boldItalic r:id="rId19"/>
    </p:embeddedFont>
    <p:embeddedFont>
      <p:font typeface="Montserrat"/>
      <p:regular r:id="rId20"/>
      <p:bold r:id="rId21"/>
      <p:italic r:id="rId22"/>
      <p:boldItalic r:id="rId23"/>
    </p:embeddedFont>
    <p:embeddedFont>
      <p:font typeface="Montserrat Medium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8" roundtripDataSignature="AMtx7mjXsj4lEI4YArMFa97dqtvXMoHQ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regular.fntdata"/><Relationship Id="rId22" Type="http://schemas.openxmlformats.org/officeDocument/2006/relationships/font" Target="fonts/Montserrat-italic.fntdata"/><Relationship Id="rId21" Type="http://schemas.openxmlformats.org/officeDocument/2006/relationships/font" Target="fonts/Montserrat-bold.fntdata"/><Relationship Id="rId24" Type="http://schemas.openxmlformats.org/officeDocument/2006/relationships/font" Target="fonts/MontserratMedium-regular.fntdata"/><Relationship Id="rId23" Type="http://schemas.openxmlformats.org/officeDocument/2006/relationships/font" Target="fonts/Montserrat-boldItalic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MontserratMedium-italic.fntdata"/><Relationship Id="rId25" Type="http://schemas.openxmlformats.org/officeDocument/2006/relationships/font" Target="fonts/MontserratMedium-bold.fntdata"/><Relationship Id="rId28" Type="http://customschemas.google.com/relationships/presentationmetadata" Target="metadata"/><Relationship Id="rId27" Type="http://schemas.openxmlformats.org/officeDocument/2006/relationships/font" Target="fonts/Montserrat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SemiBold-bold.fntdata"/><Relationship Id="rId16" Type="http://schemas.openxmlformats.org/officeDocument/2006/relationships/font" Target="fonts/MontserratSemiBold-regular.fntdata"/><Relationship Id="rId19" Type="http://schemas.openxmlformats.org/officeDocument/2006/relationships/font" Target="fonts/MontserratSemiBold-boldItalic.fntdata"/><Relationship Id="rId18" Type="http://schemas.openxmlformats.org/officeDocument/2006/relationships/font" Target="fonts/MontserratSemiBold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ru-RU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3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33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4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4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5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5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6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36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7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7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8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38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9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9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0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40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1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41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2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2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Relationship Id="rId3" Type="http://schemas.openxmlformats.org/officeDocument/2006/relationships/image" Target="../media/image13.jpg"/><Relationship Id="rId4" Type="http://schemas.openxmlformats.org/officeDocument/2006/relationships/image" Target="../media/image17.png"/><Relationship Id="rId5" Type="http://schemas.openxmlformats.org/officeDocument/2006/relationships/image" Target="../media/image1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Relationship Id="rId3" Type="http://schemas.openxmlformats.org/officeDocument/2006/relationships/image" Target="../media/image22.png"/><Relationship Id="rId4" Type="http://schemas.openxmlformats.org/officeDocument/2006/relationships/image" Target="../media/image2.png"/><Relationship Id="rId5" Type="http://schemas.openxmlformats.org/officeDocument/2006/relationships/image" Target="../media/image1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Relationship Id="rId3" Type="http://schemas.openxmlformats.org/officeDocument/2006/relationships/image" Target="../media/image21.png"/><Relationship Id="rId4" Type="http://schemas.openxmlformats.org/officeDocument/2006/relationships/image" Target="../media/image17.png"/><Relationship Id="rId5" Type="http://schemas.openxmlformats.org/officeDocument/2006/relationships/image" Target="../media/image1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jpg"/><Relationship Id="rId3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Relationship Id="rId3" Type="http://schemas.openxmlformats.org/officeDocument/2006/relationships/image" Target="../media/image24.png"/><Relationship Id="rId4" Type="http://schemas.openxmlformats.org/officeDocument/2006/relationships/image" Target="../media/image17.png"/><Relationship Id="rId5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3"/>
          <p:cNvSpPr txBox="1"/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43"/>
          <p:cNvSpPr txBox="1"/>
          <p:nvPr>
            <p:ph idx="1" type="subTitle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43"/>
          <p:cNvSpPr txBox="1"/>
          <p:nvPr>
            <p:ph idx="2" type="body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6" name="Google Shape;16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4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4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4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2" name="Google Shape;22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4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6" name="Google Shape;26;p4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5"/>
          <p:cNvSpPr txBox="1"/>
          <p:nvPr>
            <p:ph idx="1" type="body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Google Shape;33;p45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45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45"/>
          <p:cNvSpPr txBox="1"/>
          <p:nvPr>
            <p:ph idx="4" type="body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6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0" name="Google Shape;40;p46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4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46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7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>
            <a:off x="8650225" y="-2453964"/>
            <a:ext cx="14708920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7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4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7" name="Google Shape;47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7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47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6" name="Google Shape;56;p4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4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48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48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8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48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48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48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48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48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48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48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48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8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4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5" name="Google Shape;75;p4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4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49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49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52"/>
          <p:cNvPicPr preferRelativeResize="0"/>
          <p:nvPr/>
        </p:nvPicPr>
        <p:blipFill rotWithShape="1">
          <a:blip r:embed="rId3">
            <a:alphaModFix/>
          </a:blip>
          <a:srcRect b="8318" l="-911" r="6517" t="0"/>
          <a:stretch/>
        </p:blipFill>
        <p:spPr>
          <a:xfrm>
            <a:off x="0" y="0"/>
            <a:ext cx="2022851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52"/>
          <p:cNvSpPr txBox="1"/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52"/>
          <p:cNvSpPr txBox="1"/>
          <p:nvPr>
            <p:ph idx="1" type="subTitle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52"/>
          <p:cNvSpPr txBox="1"/>
          <p:nvPr>
            <p:ph idx="2" type="body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4" name="Google Shape;84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53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0" name="Google Shape;90;p53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53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53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53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63346" y="-3760202"/>
            <a:ext cx="15445312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1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1"/>
          <p:cNvSpPr txBox="1"/>
          <p:nvPr>
            <p:ph idx="1" type="subTitle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51"/>
          <p:cNvSpPr txBox="1"/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2" name="Google Shape;102;p51"/>
          <p:cNvSpPr txBox="1"/>
          <p:nvPr>
            <p:ph idx="11" type="ftr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3" name="Google Shape;103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4"/>
          <p:cNvSpPr txBox="1"/>
          <p:nvPr>
            <p:ph idx="1" type="subTitle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6" name="Google Shape;10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4"/>
          <p:cNvSpPr txBox="1"/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54"/>
          <p:cNvSpPr txBox="1"/>
          <p:nvPr>
            <p:ph idx="11" type="ftr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54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0" name="Google Shape;110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5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55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15" name="Google Shape;11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5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55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8" name="Google Shape;118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2" name="Google Shape;12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6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Google Shape;125;p56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6" name="Google Shape;126;p56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57"/>
          <p:cNvPicPr preferRelativeResize="0"/>
          <p:nvPr/>
        </p:nvPicPr>
        <p:blipFill rotWithShape="1">
          <a:blip r:embed="rId3">
            <a:alphaModFix/>
          </a:blip>
          <a:srcRect b="31480" l="9099" r="12464" t="15719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7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0" name="Google Shape;130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7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57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4" name="Google Shape;134;p57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0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Relationship Id="rId4" Type="http://schemas.openxmlformats.org/officeDocument/2006/relationships/image" Target="../media/image27.png"/><Relationship Id="rId5" Type="http://schemas.openxmlformats.org/officeDocument/2006/relationships/image" Target="../media/image29.png"/><Relationship Id="rId6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/>
          <p:nvPr>
            <p:ph type="ctrTitle"/>
          </p:nvPr>
        </p:nvSpPr>
        <p:spPr>
          <a:xfrm>
            <a:off x="888075" y="3426325"/>
            <a:ext cx="8857500" cy="3171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Онлайн-академия M.UNI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12"/>
          <p:cNvSpPr txBox="1"/>
          <p:nvPr>
            <p:ph idx="1" type="subTitle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41" name="Google Shape;141;p12"/>
          <p:cNvSpPr txBox="1"/>
          <p:nvPr>
            <p:ph idx="2" type="body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D7C0"/>
              </a:buClr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3"/>
          <p:cNvSpPr txBox="1"/>
          <p:nvPr>
            <p:ph idx="1" type="body"/>
          </p:nvPr>
        </p:nvSpPr>
        <p:spPr>
          <a:xfrm>
            <a:off x="3973150" y="1814075"/>
            <a:ext cx="12157800" cy="4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 sz="3500">
                <a:latin typeface="Montserrat"/>
                <a:ea typeface="Montserrat"/>
                <a:cs typeface="Montserrat"/>
                <a:sym typeface="Montserrat"/>
              </a:rPr>
              <a:t>Почему мобильн</a:t>
            </a:r>
            <a:r>
              <a:rPr b="1" lang="ru-RU" sz="3500">
                <a:latin typeface="Montserrat"/>
                <a:ea typeface="Montserrat"/>
                <a:cs typeface="Montserrat"/>
                <a:sym typeface="Montserrat"/>
              </a:rPr>
              <a:t>ое приложение “</a:t>
            </a:r>
            <a:r>
              <a:rPr b="1" lang="ru-RU" sz="3500">
                <a:latin typeface="Montserrat"/>
                <a:ea typeface="Montserrat"/>
                <a:cs typeface="Montserrat"/>
                <a:sym typeface="Montserrat"/>
              </a:rPr>
              <a:t>M.UNI” необходимо специалистам?!</a:t>
            </a:r>
            <a:endParaRPr b="1" sz="3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33"/>
          <p:cNvSpPr txBox="1"/>
          <p:nvPr>
            <p:ph type="title"/>
          </p:nvPr>
        </p:nvSpPr>
        <p:spPr>
          <a:xfrm>
            <a:off x="894600" y="515375"/>
            <a:ext cx="974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АКТУАЛЬНОСТЬ ПРОЕКТА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33"/>
          <p:cNvSpPr txBox="1"/>
          <p:nvPr>
            <p:ph idx="2" type="body"/>
          </p:nvPr>
        </p:nvSpPr>
        <p:spPr>
          <a:xfrm>
            <a:off x="894587" y="3234475"/>
            <a:ext cx="184428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700">
                <a:latin typeface="Montserrat"/>
                <a:ea typeface="Montserrat"/>
                <a:cs typeface="Montserrat"/>
                <a:sym typeface="Montserrat"/>
              </a:rPr>
              <a:t>70% людей</a:t>
            </a:r>
            <a:r>
              <a:rPr lang="ru-RU" sz="2700">
                <a:latin typeface="Montserrat Medium"/>
                <a:ea typeface="Montserrat Medium"/>
                <a:cs typeface="Montserrat Medium"/>
                <a:sym typeface="Montserrat Medium"/>
              </a:rPr>
              <a:t>, которые проходят онлайн-курсы, </a:t>
            </a:r>
            <a:r>
              <a:rPr b="1" lang="ru-RU" sz="2700">
                <a:latin typeface="Montserrat"/>
                <a:ea typeface="Montserrat"/>
                <a:cs typeface="Montserrat"/>
                <a:sym typeface="Montserrat"/>
              </a:rPr>
              <a:t>не достигают </a:t>
            </a:r>
            <a:r>
              <a:rPr b="1" lang="ru-RU" sz="2700">
                <a:latin typeface="Montserrat"/>
                <a:ea typeface="Montserrat"/>
                <a:cs typeface="Montserrat"/>
                <a:sym typeface="Montserrat"/>
              </a:rPr>
              <a:t>никаких результатов</a:t>
            </a:r>
            <a:r>
              <a:rPr lang="ru-RU" sz="2700">
                <a:latin typeface="Montserrat Medium"/>
                <a:ea typeface="Montserrat Medium"/>
                <a:cs typeface="Montserrat Medium"/>
                <a:sym typeface="Montserrat Medium"/>
              </a:rPr>
              <a:t> после их прохождения: люди теряют мотивацию, не ищут клиентов, не актуализируют свои знания и навыки. </a:t>
            </a:r>
            <a:endParaRPr sz="27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700">
                <a:latin typeface="Montserrat"/>
                <a:ea typeface="Montserrat"/>
                <a:cs typeface="Montserrat"/>
                <a:sym typeface="Montserrat"/>
              </a:rPr>
              <a:t>Наша задача</a:t>
            </a:r>
            <a:r>
              <a:rPr lang="ru-RU" sz="2700">
                <a:latin typeface="Montserrat Medium"/>
                <a:ea typeface="Montserrat Medium"/>
                <a:cs typeface="Montserrat Medium"/>
                <a:sym typeface="Montserrat Medium"/>
              </a:rPr>
              <a:t> - создать платформу и </a:t>
            </a:r>
            <a:r>
              <a:rPr lang="ru-RU" sz="2700">
                <a:latin typeface="Montserrat Medium"/>
                <a:ea typeface="Montserrat Medium"/>
                <a:cs typeface="Montserrat Medium"/>
                <a:sym typeface="Montserrat Medium"/>
              </a:rPr>
              <a:t>объединить</a:t>
            </a:r>
            <a:r>
              <a:rPr lang="ru-RU" sz="2700">
                <a:latin typeface="Montserrat Medium"/>
                <a:ea typeface="Montserrat Medium"/>
                <a:cs typeface="Montserrat Medium"/>
                <a:sym typeface="Montserrat Medium"/>
              </a:rPr>
              <a:t> все необходимые сервисы для доходимости людей до результата и повышения квалификации.</a:t>
            </a:r>
            <a:endParaRPr sz="27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latin typeface="Montserrat Medium"/>
                <a:ea typeface="Montserrat Medium"/>
                <a:cs typeface="Montserrat Medium"/>
                <a:sym typeface="Montserrat Medium"/>
              </a:rPr>
              <a:t>Проект рассчитан на постоянную поддержку людей, которые не знают: как трудоустроиться, как масштабировать свои знания, где искать клиентов, как продвигать свой личный бренд, не вкладывая в него миллионы.</a:t>
            </a:r>
            <a:endParaRPr sz="27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700">
                <a:latin typeface="Montserrat Medium"/>
                <a:ea typeface="Montserrat Medium"/>
                <a:cs typeface="Montserrat Medium"/>
                <a:sym typeface="Montserrat Medium"/>
              </a:rPr>
              <a:t>На одной платформе (мобильное приложение) </a:t>
            </a:r>
            <a:r>
              <a:rPr b="1" lang="ru-RU" sz="2700">
                <a:latin typeface="Montserrat"/>
                <a:ea typeface="Montserrat"/>
                <a:cs typeface="Montserrat"/>
                <a:sym typeface="Montserrat"/>
              </a:rPr>
              <a:t>люди смогут закрыть множество потребностей</a:t>
            </a:r>
            <a:r>
              <a:rPr lang="ru-RU" sz="2700">
                <a:latin typeface="Montserrat Medium"/>
                <a:ea typeface="Montserrat Medium"/>
                <a:cs typeface="Montserrat Medium"/>
                <a:sym typeface="Montserrat Medium"/>
              </a:rPr>
              <a:t>, начиная от поиска обучения и заканчивая актуальными новостями для улучшения стратегии своего бизнеса. </a:t>
            </a:r>
            <a:endParaRPr sz="27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700">
                <a:latin typeface="Montserrat Medium"/>
                <a:ea typeface="Montserrat Medium"/>
                <a:cs typeface="Montserrat Medium"/>
                <a:sym typeface="Montserrat Medium"/>
              </a:rPr>
              <a:t>Также чтобы расширять деловые связи необходимо посещать мероприятия , на нашей платформе будет календарь с мероприятиями, где специалисты смогут общаться, находить новые проекты, совершенствовать свои знания и быть в кругу единомышленников.</a:t>
            </a:r>
            <a:endParaRPr sz="27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4"/>
          <p:cNvSpPr txBox="1"/>
          <p:nvPr>
            <p:ph idx="1" type="body"/>
          </p:nvPr>
        </p:nvSpPr>
        <p:spPr>
          <a:xfrm>
            <a:off x="818400" y="1813823"/>
            <a:ext cx="8793300" cy="4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 sz="3000">
                <a:latin typeface="Montserrat"/>
                <a:ea typeface="Montserrat"/>
                <a:cs typeface="Montserrat"/>
                <a:sym typeface="Montserrat"/>
              </a:rPr>
              <a:t>Проблема клиента, которую мы решаем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4" name="Google Shape;154;p34"/>
          <p:cNvSpPr txBox="1"/>
          <p:nvPr>
            <p:ph type="title"/>
          </p:nvPr>
        </p:nvSpPr>
        <p:spPr>
          <a:xfrm>
            <a:off x="894600" y="515375"/>
            <a:ext cx="3786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34"/>
          <p:cNvSpPr txBox="1"/>
          <p:nvPr>
            <p:ph idx="2" type="body"/>
          </p:nvPr>
        </p:nvSpPr>
        <p:spPr>
          <a:xfrm>
            <a:off x="894588" y="3139025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Д</a:t>
            </a: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оходимость людей до конца обучения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Не умеют общаться с клиентом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Не умеют продавать свои услуги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Страх перед новым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Не умеют искать нужную информацию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Не знают, как масштабировать свой бизнес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Не умеют планировать рабочее время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Не знают, где искать актуальную информацию и новости в своей нише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6" name="Google Shape;156;p34"/>
          <p:cNvSpPr txBox="1"/>
          <p:nvPr>
            <p:ph idx="3" type="body"/>
          </p:nvPr>
        </p:nvSpPr>
        <p:spPr>
          <a:xfrm>
            <a:off x="10544375" y="3139025"/>
            <a:ext cx="8793300" cy="54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Все создают просто курсы, не доводят людей до результата. У людей нет информационной поддержки. 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8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После окончания курса многие люди теряются в своих действиях и 70% учеников не добиваются того результата за которым шли на курс. Им необходима бизнес среда, где они смогут вести активную профессиональную деятельность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7" name="Google Shape;157;p34"/>
          <p:cNvSpPr txBox="1"/>
          <p:nvPr>
            <p:ph idx="4" type="body"/>
          </p:nvPr>
        </p:nvSpPr>
        <p:spPr>
          <a:xfrm>
            <a:off x="10495801" y="1813825"/>
            <a:ext cx="94752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 sz="3000">
                <a:latin typeface="Montserrat"/>
                <a:ea typeface="Montserrat"/>
                <a:cs typeface="Montserrat"/>
                <a:sym typeface="Montserrat"/>
              </a:rPr>
              <a:t>Почему существующих вариантов решения </a:t>
            </a:r>
            <a:br>
              <a:rPr b="1" lang="ru-RU" sz="30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-RU" sz="3000">
                <a:latin typeface="Montserrat"/>
                <a:ea typeface="Montserrat"/>
                <a:cs typeface="Montserrat"/>
                <a:sym typeface="Montserrat"/>
              </a:rPr>
              <a:t>недостаточно?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58" name="Google Shape;158;p34"/>
          <p:cNvCxnSpPr/>
          <p:nvPr/>
        </p:nvCxnSpPr>
        <p:spPr>
          <a:xfrm>
            <a:off x="10019100" y="-117875"/>
            <a:ext cx="26100" cy="11602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lg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5"/>
          <p:cNvSpPr txBox="1"/>
          <p:nvPr>
            <p:ph idx="1" type="body"/>
          </p:nvPr>
        </p:nvSpPr>
        <p:spPr>
          <a:xfrm>
            <a:off x="894610" y="1728875"/>
            <a:ext cx="184248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 sz="3500">
                <a:latin typeface="Montserrat"/>
                <a:ea typeface="Montserrat"/>
                <a:cs typeface="Montserrat"/>
                <a:sym typeface="Montserrat"/>
              </a:rPr>
              <a:t>Что мы предлагаем, уникальные преимущества и выгоды для клиента?</a:t>
            </a:r>
            <a:endParaRPr b="1" sz="3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87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</p:txBody>
      </p:sp>
      <p:sp>
        <p:nvSpPr>
          <p:cNvPr id="164" name="Google Shape;164;p3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РЕШЕНИЕ</a:t>
            </a:r>
            <a:endParaRPr/>
          </a:p>
        </p:txBody>
      </p:sp>
      <p:sp>
        <p:nvSpPr>
          <p:cNvPr id="165" name="Google Shape;165;p35"/>
          <p:cNvSpPr txBox="1"/>
          <p:nvPr>
            <p:ph idx="2" type="body"/>
          </p:nvPr>
        </p:nvSpPr>
        <p:spPr>
          <a:xfrm>
            <a:off x="839713" y="2863681"/>
            <a:ext cx="184248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Полное сопровождение клиента до результата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База работодателей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Актуальные мероприятия для расширения своего комьюнити в городе специалиста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Полезные эфиры успешных экспертов, предпринимателей, фрилансеров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Бизнес-тиндер: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Возможность выставить своё портфолио или кейсы для поиска работы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Поиск подрядчиков для предпринимателей и для бизнеса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Ведение рабочего расписания в приложении (с напоминаниями, уведомлениями и т.д..)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Маркетинг в социальных сетях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Квоты на обучение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6"/>
          <p:cNvSpPr txBox="1"/>
          <p:nvPr>
            <p:ph idx="1" type="body"/>
          </p:nvPr>
        </p:nvSpPr>
        <p:spPr>
          <a:xfrm>
            <a:off x="894600" y="1741500"/>
            <a:ext cx="184326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 sz="3500">
                <a:latin typeface="Montserrat"/>
                <a:ea typeface="Montserrat"/>
                <a:cs typeface="Montserrat"/>
                <a:sym typeface="Montserrat"/>
              </a:rPr>
              <a:t>Рынок, на котором мы работаем: его объем, рост и уровень конкуренции.</a:t>
            </a:r>
            <a:endParaRPr/>
          </a:p>
        </p:txBody>
      </p:sp>
      <p:sp>
        <p:nvSpPr>
          <p:cNvPr id="171" name="Google Shape;171;p3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/>
          </a:p>
        </p:txBody>
      </p:sp>
      <p:sp>
        <p:nvSpPr>
          <p:cNvPr id="172" name="Google Shape;172;p36"/>
          <p:cNvSpPr txBox="1"/>
          <p:nvPr>
            <p:ph idx="2" type="body"/>
          </p:nvPr>
        </p:nvSpPr>
        <p:spPr>
          <a:xfrm>
            <a:off x="835762" y="2887525"/>
            <a:ext cx="184326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Рынок онлайн образования РФ, СНГ, страны ближнего зарубежья.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Конкуренция с нашим проектом довольно мала, так как все эксперты и предприниматели делают курсы и </a:t>
            </a:r>
            <a:r>
              <a:rPr b="1" lang="ru-RU" sz="3000">
                <a:latin typeface="Montserrat"/>
                <a:ea typeface="Montserrat"/>
                <a:cs typeface="Montserrat"/>
                <a:sym typeface="Montserrat"/>
              </a:rPr>
              <a:t>не создают площадки для дальнейшего продвижения.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В 2021 году россияне в возрасте от 18 до 64 лет потратили на дополнительное онлайн-образование в общей сложности 226 млрд рублей.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Средний чек обучения = 20 000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Соответственно 11 300 000 людей прошли обучение.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70 % людей не находят работу или не ведут профессиональную деятельность после прохождения курса - это 7 910 000 человек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0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0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7"/>
          <p:cNvSpPr txBox="1"/>
          <p:nvPr>
            <p:ph idx="1" type="body"/>
          </p:nvPr>
        </p:nvSpPr>
        <p:spPr>
          <a:xfrm>
            <a:off x="894600" y="1728875"/>
            <a:ext cx="18424800" cy="6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 sz="3500">
                <a:latin typeface="Montserrat"/>
                <a:ea typeface="Montserrat"/>
                <a:cs typeface="Montserrat"/>
                <a:sym typeface="Montserrat"/>
              </a:rPr>
              <a:t>Бизнес-модель – как мы зарабатываем и планируем</a:t>
            </a:r>
            <a:endParaRPr b="1" sz="3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" name="Google Shape;178;p3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БИЗНЕС-МОДЕЛЬ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p37"/>
          <p:cNvSpPr txBox="1"/>
          <p:nvPr>
            <p:ph idx="2" type="body"/>
          </p:nvPr>
        </p:nvSpPr>
        <p:spPr>
          <a:xfrm>
            <a:off x="839713" y="2789975"/>
            <a:ext cx="184248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ru-RU" sz="3000">
                <a:latin typeface="Montserrat"/>
                <a:ea typeface="Montserrat"/>
                <a:cs typeface="Montserrat"/>
                <a:sym typeface="Montserrat"/>
              </a:rPr>
              <a:t>Описание проекта: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87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Данное мобильное приложение необходимо для того, чтобы у пользователя все было в одном месте и ему не надо было искать нужную информацию на другом ресурсе, на просторах интернета в непроверенных источниках. Чтобы пользователь после прохождения обучающего курса не был «брошен», чтобы он достиг успеха в сфере маркетинга.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Мобильное приложение будет оснащено всеми необходимыми сервисами: дистанционное обучение, налаживание деловых связей, поиск работы/подрядчика (бизнес-тиндер), ведение рабочего расписания, поиск мероприятий в своём городе для расширения комьюнити, эфиры экспертов и предпринимателей, квоты для нуждающихся людей.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Внутри площадки будут созданы платные сервисы: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Курсы - оплата по тарифам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бизнес площадки для развития - подписная модель.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8"/>
          <p:cNvSpPr txBox="1"/>
          <p:nvPr>
            <p:ph idx="1" type="body"/>
          </p:nvPr>
        </p:nvSpPr>
        <p:spPr>
          <a:xfrm>
            <a:off x="894600" y="1817700"/>
            <a:ext cx="18270900" cy="11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 sz="3600">
                <a:latin typeface="Montserrat"/>
                <a:ea typeface="Montserrat"/>
                <a:cs typeface="Montserrat"/>
                <a:sym typeface="Montserrat"/>
              </a:rPr>
              <a:t>Текущие результаты:</a:t>
            </a:r>
            <a:r>
              <a:rPr lang="ru-RU" sz="3600">
                <a:latin typeface="Montserrat Medium"/>
                <a:ea typeface="Montserrat Medium"/>
                <a:cs typeface="Montserrat Medium"/>
                <a:sym typeface="Montserrat Medium"/>
              </a:rPr>
              <a:t> успешные кейсы, клиенты или предварительные договоренности, привлеченные инвестиции и др.</a:t>
            </a:r>
            <a:endParaRPr sz="36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5" name="Google Shape;185;p3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ТЕКУЩИЕ РЕЗУЛЬТАТЫ</a:t>
            </a:r>
            <a:endParaRPr/>
          </a:p>
        </p:txBody>
      </p:sp>
      <p:sp>
        <p:nvSpPr>
          <p:cNvPr id="186" name="Google Shape;186;p38"/>
          <p:cNvSpPr txBox="1"/>
          <p:nvPr>
            <p:ph idx="2" type="body"/>
          </p:nvPr>
        </p:nvSpPr>
        <p:spPr>
          <a:xfrm>
            <a:off x="894600" y="3888725"/>
            <a:ext cx="17441700" cy="5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>
                <a:latin typeface="Montserrat Medium"/>
                <a:ea typeface="Montserrat Medium"/>
                <a:cs typeface="Montserrat Medium"/>
                <a:sym typeface="Montserrat Medium"/>
              </a:rPr>
              <a:t>Проект мобильного приложения на стадии разработки концепции, изучения рынка и конкурентов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9"/>
          <p:cNvPicPr preferRelativeResize="0"/>
          <p:nvPr/>
        </p:nvPicPr>
        <p:blipFill rotWithShape="1">
          <a:blip r:embed="rId3">
            <a:alphaModFix amt="48000"/>
          </a:blip>
          <a:srcRect b="34925" l="12509" r="19245" t="15044"/>
          <a:stretch/>
        </p:blipFill>
        <p:spPr>
          <a:xfrm>
            <a:off x="7370064" y="10968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9"/>
          <p:cNvSpPr txBox="1"/>
          <p:nvPr>
            <p:ph type="title"/>
          </p:nvPr>
        </p:nvSpPr>
        <p:spPr>
          <a:xfrm>
            <a:off x="1096000" y="515375"/>
            <a:ext cx="95400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39"/>
          <p:cNvSpPr txBox="1"/>
          <p:nvPr>
            <p:ph idx="2" type="body"/>
          </p:nvPr>
        </p:nvSpPr>
        <p:spPr>
          <a:xfrm>
            <a:off x="8823563" y="2066088"/>
            <a:ext cx="24570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i="1" lang="ru-RU" sz="2500">
                <a:latin typeface="Montserrat Medium"/>
                <a:ea typeface="Montserrat Medium"/>
                <a:cs typeface="Montserrat Medium"/>
                <a:sym typeface="Montserrat Medium"/>
              </a:rPr>
              <a:t>ОСНОВАТЕЛЬ</a:t>
            </a:r>
            <a:endParaRPr i="1" sz="25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4" name="Google Shape;194;p39"/>
          <p:cNvSpPr txBox="1"/>
          <p:nvPr>
            <p:ph idx="4" type="body"/>
          </p:nvPr>
        </p:nvSpPr>
        <p:spPr>
          <a:xfrm>
            <a:off x="7586200" y="1353250"/>
            <a:ext cx="49317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0" lang="ru-RU" sz="3900">
                <a:latin typeface="Montserrat SemiBold"/>
                <a:ea typeface="Montserrat SemiBold"/>
                <a:cs typeface="Montserrat SemiBold"/>
                <a:sym typeface="Montserrat SemiBold"/>
              </a:rPr>
              <a:t>Вирста Марианна</a:t>
            </a:r>
            <a:endParaRPr sz="3800"/>
          </a:p>
        </p:txBody>
      </p:sp>
      <p:sp>
        <p:nvSpPr>
          <p:cNvPr id="195" name="Google Shape;195;p39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196" name="Google Shape;196;p39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97" name="Google Shape;19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49137" y="2331301"/>
            <a:ext cx="7354972" cy="9019776"/>
          </a:xfrm>
          <a:prstGeom prst="rect">
            <a:avLst/>
          </a:prstGeom>
          <a:noFill/>
          <a:ln>
            <a:noFill/>
          </a:ln>
          <a:effectLst>
            <a:outerShdw blurRad="485775" rotWithShape="0" algn="bl" dist="361950">
              <a:srgbClr val="000000">
                <a:alpha val="45000"/>
              </a:srgbClr>
            </a:outerShdw>
          </a:effectLst>
        </p:spPr>
      </p:pic>
      <p:pic>
        <p:nvPicPr>
          <p:cNvPr id="198" name="Google Shape;198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49551" y="2833900"/>
            <a:ext cx="6204999" cy="8751898"/>
          </a:xfrm>
          <a:prstGeom prst="rect">
            <a:avLst/>
          </a:prstGeom>
          <a:noFill/>
          <a:ln>
            <a:noFill/>
          </a:ln>
          <a:effectLst>
            <a:outerShdw blurRad="671513" rotWithShape="0" algn="bl" dir="15780000" dist="304800">
              <a:srgbClr val="000000">
                <a:alpha val="52000"/>
              </a:srgbClr>
            </a:outerShdw>
          </a:effectLst>
        </p:spPr>
      </p:pic>
      <p:pic>
        <p:nvPicPr>
          <p:cNvPr id="199" name="Google Shape;199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-436337" y="3567650"/>
            <a:ext cx="8218225" cy="7783426"/>
          </a:xfrm>
          <a:prstGeom prst="rect">
            <a:avLst/>
          </a:prstGeom>
          <a:noFill/>
          <a:ln>
            <a:noFill/>
          </a:ln>
          <a:effectLst>
            <a:outerShdw blurRad="600075" rotWithShape="0" algn="bl" dir="9240000" dist="400050">
              <a:srgbClr val="000000">
                <a:alpha val="49000"/>
              </a:srgbClr>
            </a:outerShdw>
          </a:effectLst>
        </p:spPr>
      </p:pic>
      <p:sp>
        <p:nvSpPr>
          <p:cNvPr id="200" name="Google Shape;200;p39"/>
          <p:cNvSpPr txBox="1"/>
          <p:nvPr>
            <p:ph idx="2" type="body"/>
          </p:nvPr>
        </p:nvSpPr>
        <p:spPr>
          <a:xfrm>
            <a:off x="14973201" y="2778950"/>
            <a:ext cx="36657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i="1" lang="ru-RU" sz="2500">
                <a:latin typeface="Montserrat Medium"/>
                <a:ea typeface="Montserrat Medium"/>
                <a:cs typeface="Montserrat Medium"/>
                <a:sym typeface="Montserrat Medium"/>
              </a:rPr>
              <a:t>БИЗНЕС-АССИСТЕНТ</a:t>
            </a:r>
            <a:endParaRPr i="1" sz="25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1" name="Google Shape;201;p39"/>
          <p:cNvSpPr txBox="1"/>
          <p:nvPr>
            <p:ph idx="4" type="body"/>
          </p:nvPr>
        </p:nvSpPr>
        <p:spPr>
          <a:xfrm>
            <a:off x="14029400" y="2066100"/>
            <a:ext cx="55533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0" lang="ru-RU" sz="3900">
                <a:latin typeface="Montserrat SemiBold"/>
                <a:ea typeface="Montserrat SemiBold"/>
                <a:cs typeface="Montserrat SemiBold"/>
                <a:sym typeface="Montserrat SemiBold"/>
              </a:rPr>
              <a:t>Пилюгина Людмила</a:t>
            </a:r>
            <a:endParaRPr b="0" sz="39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2" name="Google Shape;202;p39"/>
          <p:cNvSpPr txBox="1"/>
          <p:nvPr>
            <p:ph idx="2" type="body"/>
          </p:nvPr>
        </p:nvSpPr>
        <p:spPr>
          <a:xfrm>
            <a:off x="2190175" y="3135375"/>
            <a:ext cx="29652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i="1" lang="ru-RU" sz="2500">
                <a:latin typeface="Montserrat Medium"/>
                <a:ea typeface="Montserrat Medium"/>
                <a:cs typeface="Montserrat Medium"/>
                <a:sym typeface="Montserrat Medium"/>
              </a:rPr>
              <a:t>ДИЗАЙНЕР/</a:t>
            </a:r>
            <a:endParaRPr i="1" sz="25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i="1" lang="ru-RU" sz="2500">
                <a:latin typeface="Montserrat Medium"/>
                <a:ea typeface="Montserrat Medium"/>
                <a:cs typeface="Montserrat Medium"/>
                <a:sym typeface="Montserrat Medium"/>
              </a:rPr>
              <a:t>WEB-ДИЗАЙНЕР</a:t>
            </a:r>
            <a:endParaRPr i="1" sz="25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3" name="Google Shape;203;p39"/>
          <p:cNvSpPr txBox="1"/>
          <p:nvPr>
            <p:ph idx="4" type="body"/>
          </p:nvPr>
        </p:nvSpPr>
        <p:spPr>
          <a:xfrm>
            <a:off x="1337600" y="2422525"/>
            <a:ext cx="49317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0" lang="ru-RU" sz="3900">
                <a:latin typeface="Montserrat SemiBold"/>
                <a:ea typeface="Montserrat SemiBold"/>
                <a:cs typeface="Montserrat SemiBold"/>
                <a:sym typeface="Montserrat SemiBold"/>
              </a:rPr>
              <a:t>Федякова Полина</a:t>
            </a:r>
            <a:endParaRPr b="0" sz="35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0"/>
          <p:cNvSpPr txBox="1"/>
          <p:nvPr>
            <p:ph idx="1" type="body"/>
          </p:nvPr>
        </p:nvSpPr>
        <p:spPr>
          <a:xfrm>
            <a:off x="894600" y="1589100"/>
            <a:ext cx="148347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ru-RU" sz="3500">
                <a:latin typeface="Montserrat"/>
                <a:ea typeface="Montserrat"/>
                <a:cs typeface="Montserrat"/>
                <a:sym typeface="Montserrat"/>
              </a:rPr>
              <a:t>Планы развития, потребности и предложение</a:t>
            </a:r>
            <a:endParaRPr b="1" sz="3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p40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ПЛАНЫ РАЗВИТИЯ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p40"/>
          <p:cNvSpPr txBox="1"/>
          <p:nvPr>
            <p:ph idx="2" type="body"/>
          </p:nvPr>
        </p:nvSpPr>
        <p:spPr>
          <a:xfrm>
            <a:off x="871538" y="2764675"/>
            <a:ext cx="180933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Анализ конкурентов и ЦА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Составление декомпозиции проекта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Разработка прототипа сервиса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Наполнение информацией и графическими элементами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Тестирование функционала сервиса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Выпуск сервиса в массы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Medium"/>
              <a:buChar char="●"/>
            </a:pPr>
            <a:r>
              <a:rPr lang="ru-RU" sz="3000">
                <a:latin typeface="Montserrat Medium"/>
                <a:ea typeface="Montserrat Medium"/>
                <a:cs typeface="Montserrat Medium"/>
                <a:sym typeface="Montserrat Medium"/>
              </a:rPr>
              <a:t>Реклама сервиса</a:t>
            </a:r>
            <a:endParaRPr sz="3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/>
          <p:nvPr>
            <p:ph idx="1" type="subTitle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 </a:t>
            </a:r>
            <a:endParaRPr/>
          </a:p>
          <a:p>
            <a:pPr indent="-228600" lvl="0" marL="22860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indent="-228600" lvl="0" marL="22860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41"/>
          <p:cNvSpPr txBox="1"/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lang="ru-RU">
                <a:latin typeface="Montserrat SemiBold"/>
                <a:ea typeface="Montserrat SemiBold"/>
                <a:cs typeface="Montserrat SemiBold"/>
                <a:sym typeface="Montserrat SemiBold"/>
              </a:rPr>
              <a:t>Контакты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7" name="Google Shape;217;p41"/>
          <p:cNvSpPr txBox="1"/>
          <p:nvPr/>
        </p:nvSpPr>
        <p:spPr>
          <a:xfrm>
            <a:off x="2431786" y="7555692"/>
            <a:ext cx="9733800" cy="27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 разработке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i="0" lang="ru-RU" sz="28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+7 (</a:t>
            </a:r>
            <a:r>
              <a:rPr lang="ru-RU" sz="28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915) 151-48-11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virstadigital@yandex.ru</a:t>
            </a:r>
            <a:endParaRPr i="0" sz="28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2021-03-01T12:07:13Z</dcterms:created>
  <dc:creator>Пешкова Василиса Олеговна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