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79" r:id="rId4"/>
    <p:sldId id="258" r:id="rId5"/>
    <p:sldId id="260" r:id="rId6"/>
    <p:sldId id="267" r:id="rId7"/>
    <p:sldId id="277" r:id="rId8"/>
    <p:sldId id="268" r:id="rId9"/>
    <p:sldId id="275" r:id="rId10"/>
    <p:sldId id="274" r:id="rId11"/>
    <p:sldId id="269" r:id="rId12"/>
    <p:sldId id="271" r:id="rId13"/>
    <p:sldId id="278" r:id="rId14"/>
  </p:sldIdLst>
  <p:sldSz cx="18288000" cy="10287000"/>
  <p:notesSz cx="6858000" cy="9144000"/>
  <p:embeddedFontLst>
    <p:embeddedFont>
      <p:font typeface="Libre Baskerville" panose="020B0604020202020204" charset="0"/>
      <p:regular r:id="rId16"/>
      <p:bold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eague Spartan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Rg st="1" end="1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A7B871-1B43-42B7-8097-2AD4734AA12D}">
  <a:tblStyle styleId="{BFA7B871-1B43-42B7-8097-2AD4734AA1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>
      <p:cViewPr varScale="1">
        <p:scale>
          <a:sx n="54" d="100"/>
          <a:sy n="54" d="100"/>
        </p:scale>
        <p:origin x="57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20838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5932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465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89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2194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9325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2194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080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6308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5180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780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046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11222255" y="-567726"/>
            <a:ext cx="9308195" cy="9308157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65BB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86538" y="752282"/>
            <a:ext cx="5993200" cy="893673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52078" y="2246362"/>
            <a:ext cx="10718100" cy="31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b="1" i="0" u="none" strike="noStrike" cap="none" dirty="0">
                <a:solidFill>
                  <a:srgbClr val="191919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Инновационная инвалидная коляска</a:t>
            </a:r>
            <a:endParaRPr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6920448" y="752282"/>
            <a:ext cx="269790" cy="270999"/>
            <a:chOff x="1813" y="0"/>
            <a:chExt cx="809173" cy="812800"/>
          </a:xfrm>
        </p:grpSpPr>
        <p:sp>
          <p:nvSpPr>
            <p:cNvPr id="90" name="Google Shape;90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8956366" y="2389801"/>
            <a:ext cx="375267" cy="376949"/>
            <a:chOff x="1813" y="0"/>
            <a:chExt cx="809173" cy="812800"/>
          </a:xfrm>
        </p:grpSpPr>
        <p:sp>
          <p:nvSpPr>
            <p:cNvPr id="93" name="Google Shape;93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3"/>
          <p:cNvSpPr/>
          <p:nvPr/>
        </p:nvSpPr>
        <p:spPr>
          <a:xfrm>
            <a:off x="3441331" y="8266515"/>
            <a:ext cx="5891144" cy="5891119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" name="Google Shape;96;p13"/>
          <p:cNvGrpSpPr/>
          <p:nvPr/>
        </p:nvGrpSpPr>
        <p:grpSpPr>
          <a:xfrm>
            <a:off x="1836778" y="8740432"/>
            <a:ext cx="375267" cy="376949"/>
            <a:chOff x="1813" y="0"/>
            <a:chExt cx="809173" cy="812800"/>
          </a:xfrm>
        </p:grpSpPr>
        <p:sp>
          <p:nvSpPr>
            <p:cNvPr id="97" name="Google Shape;97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17380579" y="8740432"/>
            <a:ext cx="375267" cy="376949"/>
            <a:chOff x="1813" y="0"/>
            <a:chExt cx="809173" cy="812800"/>
          </a:xfrm>
        </p:grpSpPr>
        <p:sp>
          <p:nvSpPr>
            <p:cNvPr id="100" name="Google Shape;100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11386958" y="563807"/>
            <a:ext cx="187634" cy="188475"/>
            <a:chOff x="1813" y="0"/>
            <a:chExt cx="809173" cy="812800"/>
          </a:xfrm>
        </p:grpSpPr>
        <p:sp>
          <p:nvSpPr>
            <p:cNvPr id="103" name="Google Shape;103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5" name="Google Shape;10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1022" y="8740432"/>
            <a:ext cx="3370423" cy="2471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3"/>
          <p:cNvGrpSpPr/>
          <p:nvPr/>
        </p:nvGrpSpPr>
        <p:grpSpPr>
          <a:xfrm>
            <a:off x="13843037" y="2118802"/>
            <a:ext cx="269790" cy="270999"/>
            <a:chOff x="1813" y="0"/>
            <a:chExt cx="809173" cy="812800"/>
          </a:xfrm>
        </p:grpSpPr>
        <p:sp>
          <p:nvSpPr>
            <p:cNvPr id="107" name="Google Shape;107;p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3"/>
          <p:cNvSpPr/>
          <p:nvPr/>
        </p:nvSpPr>
        <p:spPr>
          <a:xfrm>
            <a:off x="-58813" y="-3528742"/>
            <a:ext cx="5922057" cy="5922033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2C6E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7596688-0705-44B0-8C2D-CE4FA8E0F3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720" y="0"/>
            <a:ext cx="3737164" cy="9062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2078" y="6015185"/>
            <a:ext cx="5912196" cy="25301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b="1" dirty="0" smtClean="0">
                <a:solidFill>
                  <a:srgbClr val="191919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Герасимова Елизавета ЛИУЦП 2-1</a:t>
            </a:r>
          </a:p>
          <a:p>
            <a:pPr lvl="0">
              <a:lnSpc>
                <a:spcPct val="115000"/>
              </a:lnSpc>
            </a:pPr>
            <a:r>
              <a:rPr lang="ru-RU" sz="2800" b="1" dirty="0" smtClean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Евдокимова Наталья ЛИУЦП 2-1</a:t>
            </a:r>
          </a:p>
          <a:p>
            <a:pPr lvl="0">
              <a:lnSpc>
                <a:spcPct val="115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Кожокарь Андрей УТЛС 2-1</a:t>
            </a:r>
          </a:p>
          <a:p>
            <a:pPr lvl="0">
              <a:lnSpc>
                <a:spcPct val="115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Лавриненко Иван ЛИУЦП 2-1</a:t>
            </a:r>
          </a:p>
          <a:p>
            <a:pPr lvl="0">
              <a:lnSpc>
                <a:spcPct val="115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Мирзоев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Шавкат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УТЛС 2-1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4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3756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4"/>
          <p:cNvGrpSpPr/>
          <p:nvPr/>
        </p:nvGrpSpPr>
        <p:grpSpPr>
          <a:xfrm>
            <a:off x="0" y="3806974"/>
            <a:ext cx="18287996" cy="3266929"/>
            <a:chOff x="0" y="-47625"/>
            <a:chExt cx="4816592" cy="860425"/>
          </a:xfrm>
        </p:grpSpPr>
        <p:sp>
          <p:nvSpPr>
            <p:cNvPr id="116" name="Google Shape;116;p14"/>
            <p:cNvSpPr/>
            <p:nvPr/>
          </p:nvSpPr>
          <p:spPr>
            <a:xfrm>
              <a:off x="0" y="0"/>
              <a:ext cx="4816592" cy="534442"/>
            </a:xfrm>
            <a:custGeom>
              <a:avLst/>
              <a:gdLst/>
              <a:ahLst/>
              <a:cxnLst/>
              <a:rect l="l" t="t" r="r" b="b"/>
              <a:pathLst>
                <a:path w="4816592" h="53444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34442"/>
                  </a:lnTo>
                  <a:lnTo>
                    <a:pt x="0" y="534442"/>
                  </a:ln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</p:sp>
        <p:sp>
          <p:nvSpPr>
            <p:cNvPr id="117" name="Google Shape;117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676405" y="4270524"/>
            <a:ext cx="2801532" cy="5425926"/>
            <a:chOff x="0" y="-47625"/>
            <a:chExt cx="1447742" cy="1429051"/>
          </a:xfrm>
        </p:grpSpPr>
        <p:sp>
          <p:nvSpPr>
            <p:cNvPr id="119" name="Google Shape;119;p14"/>
            <p:cNvSpPr/>
            <p:nvPr/>
          </p:nvSpPr>
          <p:spPr>
            <a:xfrm>
              <a:off x="0" y="0"/>
              <a:ext cx="1447742" cy="1381426"/>
            </a:xfrm>
            <a:custGeom>
              <a:avLst/>
              <a:gdLst/>
              <a:ahLst/>
              <a:cxnLst/>
              <a:rect l="l" t="t" r="r" b="b"/>
              <a:pathLst>
                <a:path w="1447742" h="1381426" extrusionOk="0">
                  <a:moveTo>
                    <a:pt x="0" y="0"/>
                  </a:moveTo>
                  <a:lnTo>
                    <a:pt x="1447742" y="0"/>
                  </a:lnTo>
                  <a:lnTo>
                    <a:pt x="1447742" y="1381426"/>
                  </a:lnTo>
                  <a:lnTo>
                    <a:pt x="0" y="1381426"/>
                  </a:ln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</p:sp>
        <p:sp>
          <p:nvSpPr>
            <p:cNvPr id="120" name="Google Shape;120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14"/>
          <p:cNvSpPr txBox="1"/>
          <p:nvPr/>
        </p:nvSpPr>
        <p:spPr>
          <a:xfrm>
            <a:off x="2563642" y="863600"/>
            <a:ext cx="13160715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0" u="none" strike="noStrike" cap="none" dirty="0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Состав команды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640" y="3447698"/>
            <a:ext cx="3492489" cy="415360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0;p14"/>
          <p:cNvSpPr txBox="1"/>
          <p:nvPr/>
        </p:nvSpPr>
        <p:spPr>
          <a:xfrm>
            <a:off x="14694110" y="3806974"/>
            <a:ext cx="1691381" cy="326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" name="Google Shape;118;p14"/>
          <p:cNvGrpSpPr/>
          <p:nvPr/>
        </p:nvGrpSpPr>
        <p:grpSpPr>
          <a:xfrm>
            <a:off x="14968347" y="4360936"/>
            <a:ext cx="2801532" cy="5425926"/>
            <a:chOff x="0" y="-47625"/>
            <a:chExt cx="1447742" cy="1429051"/>
          </a:xfrm>
        </p:grpSpPr>
        <p:sp>
          <p:nvSpPr>
            <p:cNvPr id="37" name="Google Shape;119;p14"/>
            <p:cNvSpPr/>
            <p:nvPr/>
          </p:nvSpPr>
          <p:spPr>
            <a:xfrm>
              <a:off x="0" y="0"/>
              <a:ext cx="1447742" cy="1381426"/>
            </a:xfrm>
            <a:custGeom>
              <a:avLst/>
              <a:gdLst/>
              <a:ahLst/>
              <a:cxnLst/>
              <a:rect l="l" t="t" r="r" b="b"/>
              <a:pathLst>
                <a:path w="1447742" h="1381426" extrusionOk="0">
                  <a:moveTo>
                    <a:pt x="0" y="0"/>
                  </a:moveTo>
                  <a:lnTo>
                    <a:pt x="1447742" y="0"/>
                  </a:lnTo>
                  <a:lnTo>
                    <a:pt x="1447742" y="1381426"/>
                  </a:lnTo>
                  <a:lnTo>
                    <a:pt x="0" y="1381426"/>
                  </a:ln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</p:sp>
        <p:sp>
          <p:nvSpPr>
            <p:cNvPr id="38" name="Google Shape;120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118;p14"/>
          <p:cNvGrpSpPr/>
          <p:nvPr/>
        </p:nvGrpSpPr>
        <p:grpSpPr>
          <a:xfrm>
            <a:off x="4200510" y="4248361"/>
            <a:ext cx="2801532" cy="5425926"/>
            <a:chOff x="0" y="-47625"/>
            <a:chExt cx="1447742" cy="1429051"/>
          </a:xfrm>
        </p:grpSpPr>
        <p:sp>
          <p:nvSpPr>
            <p:cNvPr id="40" name="Google Shape;119;p14"/>
            <p:cNvSpPr/>
            <p:nvPr/>
          </p:nvSpPr>
          <p:spPr>
            <a:xfrm>
              <a:off x="0" y="0"/>
              <a:ext cx="1447742" cy="1381426"/>
            </a:xfrm>
            <a:custGeom>
              <a:avLst/>
              <a:gdLst/>
              <a:ahLst/>
              <a:cxnLst/>
              <a:rect l="l" t="t" r="r" b="b"/>
              <a:pathLst>
                <a:path w="1447742" h="1381426" extrusionOk="0">
                  <a:moveTo>
                    <a:pt x="0" y="0"/>
                  </a:moveTo>
                  <a:lnTo>
                    <a:pt x="1447742" y="0"/>
                  </a:lnTo>
                  <a:lnTo>
                    <a:pt x="1447742" y="1381426"/>
                  </a:lnTo>
                  <a:lnTo>
                    <a:pt x="0" y="1381426"/>
                  </a:ln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</p:sp>
        <p:sp>
          <p:nvSpPr>
            <p:cNvPr id="41" name="Google Shape;120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" name="Google Shape;118;p14"/>
          <p:cNvGrpSpPr/>
          <p:nvPr/>
        </p:nvGrpSpPr>
        <p:grpSpPr>
          <a:xfrm>
            <a:off x="7823506" y="4346899"/>
            <a:ext cx="2895227" cy="5370911"/>
            <a:chOff x="0" y="-30042"/>
            <a:chExt cx="1447742" cy="1411468"/>
          </a:xfrm>
        </p:grpSpPr>
        <p:sp>
          <p:nvSpPr>
            <p:cNvPr id="43" name="Google Shape;119;p14"/>
            <p:cNvSpPr/>
            <p:nvPr/>
          </p:nvSpPr>
          <p:spPr>
            <a:xfrm>
              <a:off x="0" y="0"/>
              <a:ext cx="1447742" cy="1381426"/>
            </a:xfrm>
            <a:custGeom>
              <a:avLst/>
              <a:gdLst/>
              <a:ahLst/>
              <a:cxnLst/>
              <a:rect l="l" t="t" r="r" b="b"/>
              <a:pathLst>
                <a:path w="1447742" h="1381426" extrusionOk="0">
                  <a:moveTo>
                    <a:pt x="0" y="0"/>
                  </a:moveTo>
                  <a:lnTo>
                    <a:pt x="1447742" y="0"/>
                  </a:lnTo>
                  <a:lnTo>
                    <a:pt x="1447742" y="1381426"/>
                  </a:lnTo>
                  <a:lnTo>
                    <a:pt x="0" y="1381426"/>
                  </a:ln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</p:sp>
        <p:sp>
          <p:nvSpPr>
            <p:cNvPr id="44" name="Google Shape;120;p14"/>
            <p:cNvSpPr txBox="1"/>
            <p:nvPr/>
          </p:nvSpPr>
          <p:spPr>
            <a:xfrm>
              <a:off x="74978" y="-30042"/>
              <a:ext cx="1299859" cy="438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 b="1" i="0" u="none" strike="noStrike" cap="none" dirty="0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Кожокарь Андрей</a:t>
              </a:r>
              <a:endParaRPr sz="32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grpSp>
        <p:nvGrpSpPr>
          <p:cNvPr id="45" name="Google Shape;118;p14"/>
          <p:cNvGrpSpPr/>
          <p:nvPr/>
        </p:nvGrpSpPr>
        <p:grpSpPr>
          <a:xfrm>
            <a:off x="11299455" y="4305756"/>
            <a:ext cx="2801532" cy="5425926"/>
            <a:chOff x="0" y="-47625"/>
            <a:chExt cx="1447742" cy="1429051"/>
          </a:xfrm>
        </p:grpSpPr>
        <p:sp>
          <p:nvSpPr>
            <p:cNvPr id="46" name="Google Shape;119;p14"/>
            <p:cNvSpPr/>
            <p:nvPr/>
          </p:nvSpPr>
          <p:spPr>
            <a:xfrm>
              <a:off x="0" y="0"/>
              <a:ext cx="1447742" cy="1381426"/>
            </a:xfrm>
            <a:custGeom>
              <a:avLst/>
              <a:gdLst/>
              <a:ahLst/>
              <a:cxnLst/>
              <a:rect l="l" t="t" r="r" b="b"/>
              <a:pathLst>
                <a:path w="1447742" h="1381426" extrusionOk="0">
                  <a:moveTo>
                    <a:pt x="0" y="0"/>
                  </a:moveTo>
                  <a:lnTo>
                    <a:pt x="1447742" y="0"/>
                  </a:lnTo>
                  <a:lnTo>
                    <a:pt x="1447742" y="1381426"/>
                  </a:lnTo>
                  <a:lnTo>
                    <a:pt x="0" y="1381426"/>
                  </a:ln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</p:sp>
        <p:sp>
          <p:nvSpPr>
            <p:cNvPr id="47" name="Google Shape;120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120;p14"/>
          <p:cNvSpPr txBox="1"/>
          <p:nvPr/>
        </p:nvSpPr>
        <p:spPr>
          <a:xfrm>
            <a:off x="11422309" y="4362909"/>
            <a:ext cx="2599487" cy="166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Герасимова </a:t>
            </a:r>
          </a:p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Елизавета</a:t>
            </a:r>
            <a:endParaRPr sz="32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9" name="Google Shape;120;p14"/>
          <p:cNvSpPr txBox="1"/>
          <p:nvPr/>
        </p:nvSpPr>
        <p:spPr>
          <a:xfrm>
            <a:off x="15069369" y="4397025"/>
            <a:ext cx="2599487" cy="166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Мирзоев </a:t>
            </a:r>
          </a:p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Шавкат</a:t>
            </a:r>
            <a:endParaRPr sz="32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0" name="Google Shape;120;p14"/>
          <p:cNvSpPr txBox="1"/>
          <p:nvPr/>
        </p:nvSpPr>
        <p:spPr>
          <a:xfrm>
            <a:off x="4279275" y="4287863"/>
            <a:ext cx="2599487" cy="166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Евдокимова</a:t>
            </a:r>
          </a:p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Наталья</a:t>
            </a:r>
            <a:endParaRPr sz="32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1" name="Google Shape;120;p14"/>
          <p:cNvSpPr txBox="1"/>
          <p:nvPr/>
        </p:nvSpPr>
        <p:spPr>
          <a:xfrm>
            <a:off x="822770" y="4326555"/>
            <a:ext cx="2599487" cy="166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Лавриненко </a:t>
            </a:r>
          </a:p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Иван</a:t>
            </a:r>
            <a:endParaRPr sz="32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6405" y="7193025"/>
            <a:ext cx="2801532" cy="542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532705" y="7245484"/>
            <a:ext cx="311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200878" y="7206240"/>
            <a:ext cx="2801532" cy="542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7826872" y="7206240"/>
            <a:ext cx="2892639" cy="542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1286440" y="7244282"/>
            <a:ext cx="2801532" cy="542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4962856" y="7230590"/>
            <a:ext cx="2801532" cy="542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4042314" y="7187064"/>
            <a:ext cx="311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2330" y="7211813"/>
            <a:ext cx="3026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51037" y="7251912"/>
            <a:ext cx="311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Оценщик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4915170" y="7250310"/>
            <a:ext cx="311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723256">
            <a:off x="14515902" y="5714185"/>
            <a:ext cx="3773612" cy="4487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231726-006F-F238-1F4B-90B2CC76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5D3DB94-DFBC-4BE1-1B6B-40EC1892D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Google Shape;114;p14">
            <a:extLst>
              <a:ext uri="{FF2B5EF4-FFF2-40B4-BE49-F238E27FC236}">
                <a16:creationId xmlns:a16="http://schemas.microsoft.com/office/drawing/2014/main" xmlns="" id="{0154A4FD-100D-AA3A-B8DE-6FE7588D09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5268" b="5268"/>
          <a:stretch/>
        </p:blipFill>
        <p:spPr>
          <a:xfrm>
            <a:off x="3756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67A54F7-8501-F910-074D-11C4F1DF3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2" y="274638"/>
            <a:ext cx="17781384" cy="973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9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5"/>
          <p:cNvPicPr preferRelativeResize="0"/>
          <p:nvPr/>
        </p:nvPicPr>
        <p:blipFill rotWithShape="1">
          <a:blip r:embed="rId3">
            <a:alphaModFix/>
          </a:blip>
          <a:srcRect t="28906" b="2890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5"/>
          <p:cNvGrpSpPr/>
          <p:nvPr/>
        </p:nvGrpSpPr>
        <p:grpSpPr>
          <a:xfrm>
            <a:off x="638926" y="694016"/>
            <a:ext cx="17010149" cy="9074853"/>
            <a:chOff x="0" y="-47625"/>
            <a:chExt cx="4480039" cy="2390085"/>
          </a:xfrm>
        </p:grpSpPr>
        <p:sp>
          <p:nvSpPr>
            <p:cNvPr id="142" name="Google Shape;142;p15"/>
            <p:cNvSpPr/>
            <p:nvPr/>
          </p:nvSpPr>
          <p:spPr>
            <a:xfrm>
              <a:off x="0" y="0"/>
              <a:ext cx="4480039" cy="2342460"/>
            </a:xfrm>
            <a:custGeom>
              <a:avLst/>
              <a:gdLst/>
              <a:ahLst/>
              <a:cxnLst/>
              <a:rect l="l" t="t" r="r" b="b"/>
              <a:pathLst>
                <a:path w="4480039" h="2342460" extrusionOk="0">
                  <a:moveTo>
                    <a:pt x="0" y="0"/>
                  </a:moveTo>
                  <a:lnTo>
                    <a:pt x="4480039" y="0"/>
                  </a:lnTo>
                  <a:lnTo>
                    <a:pt x="4480039" y="2342460"/>
                  </a:lnTo>
                  <a:lnTo>
                    <a:pt x="0" y="2342460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</p:sp>
        <p:sp>
          <p:nvSpPr>
            <p:cNvPr id="143" name="Google Shape;143;p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15"/>
          <p:cNvSpPr/>
          <p:nvPr/>
        </p:nvSpPr>
        <p:spPr>
          <a:xfrm>
            <a:off x="3119646" y="2883429"/>
            <a:ext cx="777875" cy="777872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/>
          <p:nvPr/>
        </p:nvSpPr>
        <p:spPr>
          <a:xfrm>
            <a:off x="8987785" y="2883429"/>
            <a:ext cx="777875" cy="777872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5"/>
          <p:cNvSpPr/>
          <p:nvPr/>
        </p:nvSpPr>
        <p:spPr>
          <a:xfrm>
            <a:off x="14384477" y="2902166"/>
            <a:ext cx="783881" cy="783878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3427647" y="2977871"/>
            <a:ext cx="168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403F3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  <a:endParaRPr/>
          </a:p>
        </p:txBody>
      </p:sp>
      <p:sp>
        <p:nvSpPr>
          <p:cNvPr id="148" name="Google Shape;148;p15"/>
          <p:cNvSpPr txBox="1"/>
          <p:nvPr/>
        </p:nvSpPr>
        <p:spPr>
          <a:xfrm>
            <a:off x="9226670" y="2980239"/>
            <a:ext cx="30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403F3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  <a:endParaRPr/>
          </a:p>
        </p:txBody>
      </p:sp>
      <p:sp>
        <p:nvSpPr>
          <p:cNvPr id="149" name="Google Shape;149;p15"/>
          <p:cNvSpPr txBox="1"/>
          <p:nvPr/>
        </p:nvSpPr>
        <p:spPr>
          <a:xfrm>
            <a:off x="14641282" y="2998976"/>
            <a:ext cx="270272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403F3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7148324" y="3896225"/>
            <a:ext cx="4462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мобильности людей с ОВЗ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1137750" y="3896225"/>
            <a:ext cx="47970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403F3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Увеличение доступности общественных мест для людей с ОВЗ</a:t>
            </a:r>
            <a:endParaRPr sz="2000" dirty="0"/>
          </a:p>
        </p:txBody>
      </p:sp>
      <p:sp>
        <p:nvSpPr>
          <p:cNvPr id="155" name="Google Shape;155;p15"/>
          <p:cNvSpPr txBox="1"/>
          <p:nvPr/>
        </p:nvSpPr>
        <p:spPr>
          <a:xfrm>
            <a:off x="12895759" y="3896226"/>
            <a:ext cx="3760423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403F3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Интеграция людей с ОВЗ в современном обществе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917398" y="1076238"/>
            <a:ext cx="1600877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i="0" u="none" strike="noStrike" cap="none" dirty="0">
                <a:solidFill>
                  <a:srgbClr val="403F3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Наши основные цели</a:t>
            </a:r>
            <a:endParaRPr sz="1800" b="1" dirty="0"/>
          </a:p>
        </p:txBody>
      </p:sp>
      <p:pic>
        <p:nvPicPr>
          <p:cNvPr id="157" name="Google Shape;15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56544" y="-432586"/>
            <a:ext cx="2696390" cy="261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56182" y="8271059"/>
            <a:ext cx="2696390" cy="26154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0442" y="7094398"/>
            <a:ext cx="145924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инвалидная коляска для людей с ОВЗ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>
            <a:off x="8066735" y="0"/>
            <a:ext cx="10221265" cy="12156113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/>
        </p:nvSpPr>
        <p:spPr>
          <a:xfrm>
            <a:off x="1321274" y="1028700"/>
            <a:ext cx="8804299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b="1" i="0" u="none" strike="noStrike" cap="none" dirty="0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Наши </a:t>
            </a:r>
            <a:r>
              <a:rPr lang="ru-RU" sz="9000" b="1" i="0" u="none" strike="noStrike" cap="none" dirty="0" err="1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конкуретны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1028700" y="4563595"/>
            <a:ext cx="4694724" cy="469470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"/>
          <p:cNvSpPr/>
          <p:nvPr/>
        </p:nvSpPr>
        <p:spPr>
          <a:xfrm>
            <a:off x="6796638" y="4563595"/>
            <a:ext cx="4694724" cy="469470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65BB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12564576" y="4563595"/>
            <a:ext cx="4694724" cy="469470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2C6E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2681094" y="5852114"/>
            <a:ext cx="13899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i="0" u="none" strike="noStrike" cap="none" dirty="0">
                <a:solidFill>
                  <a:srgbClr val="2C6E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b="1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1856452" y="7573583"/>
            <a:ext cx="30393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2C6E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Scewo</a:t>
            </a:r>
            <a:r>
              <a:rPr lang="en-US" sz="4200" b="1" dirty="0">
                <a:solidFill>
                  <a:srgbClr val="2C6E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Bro</a:t>
            </a:r>
            <a:endParaRPr b="1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7624390" y="7573583"/>
            <a:ext cx="30393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2C6E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B-Free</a:t>
            </a:r>
            <a:endParaRPr b="1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13392329" y="7573583"/>
            <a:ext cx="30393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 err="1">
                <a:solidFill>
                  <a:srgbClr val="65BB8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TopChair</a:t>
            </a:r>
            <a:r>
              <a:rPr lang="en-US" sz="4200" b="1" i="0" u="none" strike="noStrike" cap="none" dirty="0">
                <a:solidFill>
                  <a:srgbClr val="65BB8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S2</a:t>
            </a:r>
            <a:endParaRPr b="1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>
            <a:off x="8241744" y="5852114"/>
            <a:ext cx="18045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i="0" u="none" strike="noStrike" cap="none">
                <a:solidFill>
                  <a:srgbClr val="2C6E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14063320" y="5852114"/>
            <a:ext cx="16971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i="0" u="none" strike="noStrike" cap="none">
                <a:solidFill>
                  <a:srgbClr val="65BB8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4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4"/>
          <p:cNvSpPr txBox="1"/>
          <p:nvPr/>
        </p:nvSpPr>
        <p:spPr>
          <a:xfrm>
            <a:off x="11413527" y="2360249"/>
            <a:ext cx="5183669" cy="112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03F3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Способная к передвижению по бордюрам и бездорожью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2" name="Google Shape;362;p24"/>
          <p:cNvSpPr/>
          <p:nvPr/>
        </p:nvSpPr>
        <p:spPr>
          <a:xfrm>
            <a:off x="57659" y="-421912"/>
            <a:ext cx="9086341" cy="11526211"/>
          </a:xfrm>
          <a:prstGeom prst="rect">
            <a:avLst/>
          </a:prstGeom>
          <a:solidFill>
            <a:srgbClr val="2C6E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4"/>
          <p:cNvSpPr txBox="1"/>
          <p:nvPr/>
        </p:nvSpPr>
        <p:spPr>
          <a:xfrm>
            <a:off x="1737493" y="7757830"/>
            <a:ext cx="5726673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конечный продукт и его преимущества</a:t>
            </a:r>
            <a:endParaRPr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4" name="Google Shape;364;p24"/>
          <p:cNvGrpSpPr/>
          <p:nvPr/>
        </p:nvGrpSpPr>
        <p:grpSpPr>
          <a:xfrm>
            <a:off x="10090429" y="-205610"/>
            <a:ext cx="6582967" cy="3556248"/>
            <a:chOff x="-245095" y="-302499"/>
            <a:chExt cx="1733786" cy="936625"/>
          </a:xfrm>
        </p:grpSpPr>
        <p:sp>
          <p:nvSpPr>
            <p:cNvPr id="365" name="Google Shape;365;p24"/>
            <p:cNvSpPr/>
            <p:nvPr/>
          </p:nvSpPr>
          <p:spPr>
            <a:xfrm>
              <a:off x="-245095" y="41335"/>
              <a:ext cx="1714009" cy="296488"/>
            </a:xfrm>
            <a:custGeom>
              <a:avLst/>
              <a:gdLst/>
              <a:ahLst/>
              <a:cxnLst/>
              <a:rect l="l" t="t" r="r" b="b"/>
              <a:pathLst>
                <a:path w="1714009" h="296488" extrusionOk="0">
                  <a:moveTo>
                    <a:pt x="0" y="0"/>
                  </a:moveTo>
                  <a:lnTo>
                    <a:pt x="1714009" y="0"/>
                  </a:lnTo>
                  <a:lnTo>
                    <a:pt x="1714009" y="296488"/>
                  </a:lnTo>
                  <a:lnTo>
                    <a:pt x="0" y="2964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66" name="Google Shape;366;p24"/>
            <p:cNvSpPr txBox="1"/>
            <p:nvPr/>
          </p:nvSpPr>
          <p:spPr>
            <a:xfrm>
              <a:off x="45615" y="-302499"/>
              <a:ext cx="1443076" cy="9366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0" tIns="254000" rIns="254000" bIns="254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 b="1" i="0" u="none" strike="noStrike" cap="none" dirty="0">
                  <a:solidFill>
                    <a:srgbClr val="2C6E49"/>
                  </a:solidFill>
                  <a:latin typeface="Times New Roman" panose="02020603050405020304" pitchFamily="18" charset="0"/>
                  <a:ea typeface="Libre Baskerville"/>
                  <a:cs typeface="Times New Roman" panose="02020603050405020304" pitchFamily="18" charset="0"/>
                  <a:sym typeface="Libre Baskerville"/>
                </a:rPr>
                <a:t>Инновационная инвалидная коляска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8" name="Google Shape;368;p24"/>
          <p:cNvGrpSpPr/>
          <p:nvPr/>
        </p:nvGrpSpPr>
        <p:grpSpPr>
          <a:xfrm>
            <a:off x="10862268" y="3235761"/>
            <a:ext cx="6507876" cy="3556248"/>
            <a:chOff x="0" y="-231193"/>
            <a:chExt cx="1714009" cy="936625"/>
          </a:xfrm>
        </p:grpSpPr>
        <p:sp>
          <p:nvSpPr>
            <p:cNvPr id="369" name="Google Shape;369;p24"/>
            <p:cNvSpPr/>
            <p:nvPr/>
          </p:nvSpPr>
          <p:spPr>
            <a:xfrm>
              <a:off x="0" y="0"/>
              <a:ext cx="1714009" cy="296488"/>
            </a:xfrm>
            <a:custGeom>
              <a:avLst/>
              <a:gdLst/>
              <a:ahLst/>
              <a:cxnLst/>
              <a:rect l="l" t="t" r="r" b="b"/>
              <a:pathLst>
                <a:path w="1714009" h="296488" extrusionOk="0">
                  <a:moveTo>
                    <a:pt x="0" y="0"/>
                  </a:moveTo>
                  <a:lnTo>
                    <a:pt x="1714009" y="0"/>
                  </a:lnTo>
                  <a:lnTo>
                    <a:pt x="1714009" y="296488"/>
                  </a:lnTo>
                  <a:lnTo>
                    <a:pt x="0" y="2964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70" name="Google Shape;370;p24"/>
            <p:cNvSpPr txBox="1"/>
            <p:nvPr/>
          </p:nvSpPr>
          <p:spPr>
            <a:xfrm>
              <a:off x="43726" y="-231193"/>
              <a:ext cx="1527331" cy="9366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0" tIns="254000" rIns="254000" bIns="254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 b="1" i="0" u="none" strike="noStrike" cap="none" dirty="0">
                  <a:solidFill>
                    <a:srgbClr val="2C6E49"/>
                  </a:solidFill>
                  <a:latin typeface="Times New Roman" panose="02020603050405020304" pitchFamily="18" charset="0"/>
                  <a:ea typeface="Libre Baskerville"/>
                  <a:cs typeface="Times New Roman" panose="02020603050405020304" pitchFamily="18" charset="0"/>
                  <a:sym typeface="Libre Baskerville"/>
                </a:rPr>
                <a:t>Отечественный продукт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2" name="Google Shape;372;p24"/>
          <p:cNvGrpSpPr/>
          <p:nvPr/>
        </p:nvGrpSpPr>
        <p:grpSpPr>
          <a:xfrm>
            <a:off x="10751424" y="5872318"/>
            <a:ext cx="6507876" cy="3556248"/>
            <a:chOff x="0" y="-330156"/>
            <a:chExt cx="1714009" cy="936625"/>
          </a:xfrm>
        </p:grpSpPr>
        <p:sp>
          <p:nvSpPr>
            <p:cNvPr id="373" name="Google Shape;373;p24"/>
            <p:cNvSpPr/>
            <p:nvPr/>
          </p:nvSpPr>
          <p:spPr>
            <a:xfrm>
              <a:off x="0" y="0"/>
              <a:ext cx="1714009" cy="296488"/>
            </a:xfrm>
            <a:custGeom>
              <a:avLst/>
              <a:gdLst/>
              <a:ahLst/>
              <a:cxnLst/>
              <a:rect l="l" t="t" r="r" b="b"/>
              <a:pathLst>
                <a:path w="1714009" h="296488" extrusionOk="0">
                  <a:moveTo>
                    <a:pt x="0" y="0"/>
                  </a:moveTo>
                  <a:lnTo>
                    <a:pt x="1714009" y="0"/>
                  </a:lnTo>
                  <a:lnTo>
                    <a:pt x="1714009" y="296488"/>
                  </a:lnTo>
                  <a:lnTo>
                    <a:pt x="0" y="2964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74" name="Google Shape;374;p24"/>
            <p:cNvSpPr txBox="1"/>
            <p:nvPr/>
          </p:nvSpPr>
          <p:spPr>
            <a:xfrm>
              <a:off x="24736" y="-330156"/>
              <a:ext cx="1623698" cy="9366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0" tIns="254000" rIns="254000" bIns="254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 b="1" i="0" u="none" strike="noStrike" cap="none" dirty="0">
                  <a:solidFill>
                    <a:srgbClr val="2C6E49"/>
                  </a:solidFill>
                  <a:latin typeface="Times New Roman" panose="02020603050405020304" pitchFamily="18" charset="0"/>
                  <a:ea typeface="Libre Baskerville"/>
                  <a:cs typeface="Times New Roman" panose="02020603050405020304" pitchFamily="18" charset="0"/>
                  <a:sym typeface="Libre Baskerville"/>
                </a:rPr>
                <a:t>Использование ИИ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75" name="Google Shape;375;p24"/>
          <p:cNvPicPr preferRelativeResize="0"/>
          <p:nvPr/>
        </p:nvPicPr>
        <p:blipFill rotWithShape="1">
          <a:blip r:embed="rId4">
            <a:alphaModFix/>
          </a:blip>
          <a:srcRect t="26806"/>
          <a:stretch/>
        </p:blipFill>
        <p:spPr>
          <a:xfrm>
            <a:off x="1737493" y="840505"/>
            <a:ext cx="5726673" cy="6285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6" name="Google Shape;376;p24"/>
          <p:cNvCxnSpPr/>
          <p:nvPr/>
        </p:nvCxnSpPr>
        <p:spPr>
          <a:xfrm>
            <a:off x="8440829" y="1572514"/>
            <a:ext cx="2310595" cy="0"/>
          </a:xfrm>
          <a:prstGeom prst="straightConnector1">
            <a:avLst/>
          </a:prstGeom>
          <a:noFill/>
          <a:ln w="38100" cap="flat" cmpd="sng">
            <a:solidFill>
              <a:srgbClr val="403F3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7" name="Google Shape;377;p24"/>
          <p:cNvCxnSpPr/>
          <p:nvPr/>
        </p:nvCxnSpPr>
        <p:spPr>
          <a:xfrm>
            <a:off x="8440829" y="4640153"/>
            <a:ext cx="2310595" cy="0"/>
          </a:xfrm>
          <a:prstGeom prst="straightConnector1">
            <a:avLst/>
          </a:prstGeom>
          <a:noFill/>
          <a:ln w="38100" cap="flat" cmpd="sng">
            <a:solidFill>
              <a:srgbClr val="403F3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24"/>
          <p:cNvCxnSpPr/>
          <p:nvPr/>
        </p:nvCxnSpPr>
        <p:spPr>
          <a:xfrm>
            <a:off x="8440829" y="7707792"/>
            <a:ext cx="2310595" cy="0"/>
          </a:xfrm>
          <a:prstGeom prst="straightConnector1">
            <a:avLst/>
          </a:prstGeom>
          <a:noFill/>
          <a:ln w="38100" cap="flat" cmpd="sng">
            <a:solidFill>
              <a:srgbClr val="403F3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r="14540"/>
          <a:stretch/>
        </p:blipFill>
        <p:spPr bwMode="auto">
          <a:xfrm>
            <a:off x="1737493" y="840505"/>
            <a:ext cx="5726673" cy="628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/>
        </p:nvSpPr>
        <p:spPr>
          <a:xfrm>
            <a:off x="234523" y="457323"/>
            <a:ext cx="17742569" cy="125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5400" b="1" dirty="0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Планирование для создание структурной декомпозиции </a:t>
            </a:r>
          </a:p>
          <a:p>
            <a:pPr>
              <a:lnSpc>
                <a:spcPct val="120000"/>
              </a:lnSpc>
            </a:pP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16658988" y="6480742"/>
            <a:ext cx="4694724" cy="469470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-3795162" y="6480742"/>
            <a:ext cx="4694724" cy="469470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2C6E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" name="Google Shape;187;p17"/>
          <p:cNvPicPr preferRelativeResize="0"/>
          <p:nvPr/>
        </p:nvPicPr>
        <p:blipFill rotWithShape="1">
          <a:blip r:embed="rId4">
            <a:alphaModFix amt="80000"/>
          </a:blip>
          <a:srcRect/>
          <a:stretch/>
        </p:blipFill>
        <p:spPr>
          <a:xfrm rot="10220292">
            <a:off x="-248445" y="4965015"/>
            <a:ext cx="3875566" cy="5927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532066"/>
              </p:ext>
            </p:extLst>
          </p:nvPr>
        </p:nvGraphicFramePr>
        <p:xfrm>
          <a:off x="1689338" y="1741107"/>
          <a:ext cx="14832940" cy="7575458"/>
        </p:xfrm>
        <a:graphic>
          <a:graphicData uri="http://schemas.openxmlformats.org/drawingml/2006/table">
            <a:tbl>
              <a:tblPr firstRow="1" bandRow="1">
                <a:tableStyleId>{BFA7B871-1B43-42B7-8097-2AD4734AA12D}</a:tableStyleId>
              </a:tblPr>
              <a:tblGrid>
                <a:gridCol w="3708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082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082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082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4970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Концептуализации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r>
                        <a:rPr lang="ru-RU" sz="32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Планирования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Развития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Завершения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643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Разработка концепции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Создание СДР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Получение лицензии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Финальная проверка выполненных работ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643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Выявление целевой</a:t>
                      </a:r>
                      <a:r>
                        <a:rPr lang="ru-RU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аудитории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Закрепление задач за участниками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Получение </a:t>
                      </a: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MVP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Выход на серийное производство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0643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Выявление конкурентов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Разработка базового</a:t>
                      </a:r>
                      <a:r>
                        <a:rPr lang="ru-RU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плана проекта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Выявление и устранение слабых сторон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Маркетинговое продвижение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0643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Анализ</a:t>
                      </a:r>
                      <a:r>
                        <a:rPr lang="ru-RU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технической реализации проекта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90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25"/>
          <p:cNvPicPr preferRelativeResize="0"/>
          <p:nvPr/>
        </p:nvPicPr>
        <p:blipFill rotWithShape="1">
          <a:blip r:embed="rId3">
            <a:alphaModFix/>
          </a:blip>
          <a:srcRect b="1053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00789" y="8752381"/>
            <a:ext cx="7170039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28930" y="8864139"/>
            <a:ext cx="8045071" cy="9233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7211" y="9119009"/>
            <a:ext cx="5513578" cy="63283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3" name="Google Shape;403;p25"/>
          <p:cNvCxnSpPr/>
          <p:nvPr/>
        </p:nvCxnSpPr>
        <p:spPr>
          <a:xfrm>
            <a:off x="7428390" y="1247775"/>
            <a:ext cx="8057418" cy="0"/>
          </a:xfrm>
          <a:prstGeom prst="straightConnector1">
            <a:avLst/>
          </a:prstGeom>
          <a:noFill/>
          <a:ln w="190500" cap="rnd" cmpd="sng">
            <a:solidFill>
              <a:srgbClr val="65BB8B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615860"/>
              </p:ext>
            </p:extLst>
          </p:nvPr>
        </p:nvGraphicFramePr>
        <p:xfrm>
          <a:off x="121445" y="1906277"/>
          <a:ext cx="18045109" cy="6474445"/>
        </p:xfrm>
        <a:graphic>
          <a:graphicData uri="http://schemas.openxmlformats.org/drawingml/2006/table">
            <a:tbl>
              <a:tblPr>
                <a:tableStyleId>{BFA7B871-1B43-42B7-8097-2AD4734AA12D}</a:tableStyleId>
              </a:tblPr>
              <a:tblGrid>
                <a:gridCol w="2091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37228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527635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</a:tblGrid>
              <a:tr h="5089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Этап концептуализации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09.04.2023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13.04.2023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16.04.2023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17.04.2023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18.04.2023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19.04.2023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20.04.2023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21.04.2023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22.04.2023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23.04.2023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24.04.2023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25.04.2023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27.04.2023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28.04.2023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29.04.2023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30.04.2023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01.05.2023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02.05.2023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03.05.2023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04.05.2023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05.05.2023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06.05.2023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07.05.2023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08.05.2023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1) Разработка концепции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2)Выявление 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3)Выявление конкурентов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8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4)Анализ технической реализации проекта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Этап паланирования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1)Создание СДР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8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2)Закрепление работ за участниками проекта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3) Разработка базового плана проекта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Этап реализации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1) Получение лицензии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2)Создание </a:t>
                      </a:r>
                      <a:r>
                        <a:rPr lang="en-GB" sz="1400" u="none" strike="noStrike">
                          <a:effectLst/>
                        </a:rPr>
                        <a:t>MVP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08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3)Выявление и устранение слабых сторон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Этап завершения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08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1)Финальная проверка выполненных работ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2)Выход на серийное производство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9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3)Маркетинговое продвижение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25" marR="2625" marT="2625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393" name="Google Shape;393;p25"/>
          <p:cNvSpPr txBox="1"/>
          <p:nvPr/>
        </p:nvSpPr>
        <p:spPr>
          <a:xfrm>
            <a:off x="400050" y="93265"/>
            <a:ext cx="162306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7200" b="1" dirty="0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Диаграмма </a:t>
            </a:r>
            <a:r>
              <a:rPr lang="ru-RU" sz="7200" b="1" dirty="0" err="1">
                <a:solidFill>
                  <a:srgbClr val="403F3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Ганта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32"/>
          <p:cNvPicPr preferRelativeResize="0"/>
          <p:nvPr/>
        </p:nvPicPr>
        <p:blipFill rotWithShape="1">
          <a:blip r:embed="rId3">
            <a:alphaModFix/>
          </a:blip>
          <a:srcRect b="1053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1980" y="2843855"/>
            <a:ext cx="7364843" cy="73134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5" name="Google Shape;535;p32"/>
          <p:cNvCxnSpPr/>
          <p:nvPr/>
        </p:nvCxnSpPr>
        <p:spPr>
          <a:xfrm>
            <a:off x="8115720" y="1161320"/>
            <a:ext cx="9144000" cy="0"/>
          </a:xfrm>
          <a:prstGeom prst="straightConnector1">
            <a:avLst/>
          </a:prstGeom>
          <a:noFill/>
          <a:ln w="190500" cap="rnd" cmpd="sng">
            <a:solidFill>
              <a:srgbClr val="2C6E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6" name="Google Shape;536;p32"/>
          <p:cNvSpPr txBox="1"/>
          <p:nvPr/>
        </p:nvSpPr>
        <p:spPr>
          <a:xfrm>
            <a:off x="-2595774" y="-96838"/>
            <a:ext cx="20622041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>
              <a:lnSpc>
                <a:spcPct val="140000"/>
              </a:lnSpc>
            </a:pPr>
            <a:r>
              <a:rPr lang="ru-RU" sz="6600" b="1" dirty="0">
                <a:solidFill>
                  <a:schemeClr val="tx1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Матрица разделения административных задач управления</a:t>
            </a:r>
          </a:p>
        </p:txBody>
      </p:sp>
      <p:grpSp>
        <p:nvGrpSpPr>
          <p:cNvPr id="546" name="Google Shape;546;p32"/>
          <p:cNvGrpSpPr/>
          <p:nvPr/>
        </p:nvGrpSpPr>
        <p:grpSpPr>
          <a:xfrm>
            <a:off x="7920980" y="9341530"/>
            <a:ext cx="269790" cy="270999"/>
            <a:chOff x="1813" y="0"/>
            <a:chExt cx="809173" cy="812800"/>
          </a:xfrm>
        </p:grpSpPr>
        <p:sp>
          <p:nvSpPr>
            <p:cNvPr id="547" name="Google Shape;547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32"/>
          <p:cNvGrpSpPr/>
          <p:nvPr/>
        </p:nvGrpSpPr>
        <p:grpSpPr>
          <a:xfrm>
            <a:off x="11865114" y="1474541"/>
            <a:ext cx="375267" cy="376949"/>
            <a:chOff x="1813" y="0"/>
            <a:chExt cx="809173" cy="812800"/>
          </a:xfrm>
        </p:grpSpPr>
        <p:sp>
          <p:nvSpPr>
            <p:cNvPr id="550" name="Google Shape;550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2" name="Google Shape;552;p32"/>
          <p:cNvGrpSpPr/>
          <p:nvPr/>
        </p:nvGrpSpPr>
        <p:grpSpPr>
          <a:xfrm>
            <a:off x="17259720" y="8893724"/>
            <a:ext cx="187634" cy="188475"/>
            <a:chOff x="1813" y="0"/>
            <a:chExt cx="809173" cy="812800"/>
          </a:xfrm>
        </p:grpSpPr>
        <p:sp>
          <p:nvSpPr>
            <p:cNvPr id="553" name="Google Shape;553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5" name="Google Shape;555;p32"/>
          <p:cNvGrpSpPr/>
          <p:nvPr/>
        </p:nvGrpSpPr>
        <p:grpSpPr>
          <a:xfrm>
            <a:off x="10936831" y="2231781"/>
            <a:ext cx="269790" cy="270999"/>
            <a:chOff x="1813" y="0"/>
            <a:chExt cx="809173" cy="812800"/>
          </a:xfrm>
        </p:grpSpPr>
        <p:sp>
          <p:nvSpPr>
            <p:cNvPr id="556" name="Google Shape;556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8" name="Google Shape;558;p32"/>
          <p:cNvGrpSpPr/>
          <p:nvPr/>
        </p:nvGrpSpPr>
        <p:grpSpPr>
          <a:xfrm>
            <a:off x="10537818" y="7808252"/>
            <a:ext cx="187634" cy="188475"/>
            <a:chOff x="1813" y="0"/>
            <a:chExt cx="809173" cy="812800"/>
          </a:xfrm>
        </p:grpSpPr>
        <p:sp>
          <p:nvSpPr>
            <p:cNvPr id="559" name="Google Shape;559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9DD193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1" name="Google Shape;561;p32"/>
          <p:cNvGrpSpPr/>
          <p:nvPr/>
        </p:nvGrpSpPr>
        <p:grpSpPr>
          <a:xfrm>
            <a:off x="16813150" y="934463"/>
            <a:ext cx="187634" cy="188475"/>
            <a:chOff x="1813" y="0"/>
            <a:chExt cx="809173" cy="812800"/>
          </a:xfrm>
        </p:grpSpPr>
        <p:sp>
          <p:nvSpPr>
            <p:cNvPr id="562" name="Google Shape;562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4" name="Google Shape;564;p32"/>
          <p:cNvGrpSpPr/>
          <p:nvPr/>
        </p:nvGrpSpPr>
        <p:grpSpPr>
          <a:xfrm>
            <a:off x="17771556" y="6335175"/>
            <a:ext cx="375267" cy="376949"/>
            <a:chOff x="1813" y="0"/>
            <a:chExt cx="809173" cy="812800"/>
          </a:xfrm>
        </p:grpSpPr>
        <p:sp>
          <p:nvSpPr>
            <p:cNvPr id="565" name="Google Shape;565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7" name="Google Shape;567;p32"/>
          <p:cNvGrpSpPr/>
          <p:nvPr/>
        </p:nvGrpSpPr>
        <p:grpSpPr>
          <a:xfrm>
            <a:off x="13208577" y="1697990"/>
            <a:ext cx="269790" cy="270999"/>
            <a:chOff x="1813" y="0"/>
            <a:chExt cx="809173" cy="812800"/>
          </a:xfrm>
        </p:grpSpPr>
        <p:sp>
          <p:nvSpPr>
            <p:cNvPr id="568" name="Google Shape;568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0" name="Google Shape;570;p32"/>
          <p:cNvGrpSpPr/>
          <p:nvPr/>
        </p:nvGrpSpPr>
        <p:grpSpPr>
          <a:xfrm>
            <a:off x="13385154" y="7808252"/>
            <a:ext cx="187634" cy="188475"/>
            <a:chOff x="1813" y="0"/>
            <a:chExt cx="809173" cy="812800"/>
          </a:xfrm>
        </p:grpSpPr>
        <p:sp>
          <p:nvSpPr>
            <p:cNvPr id="571" name="Google Shape;571;p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>
                <a:alpha val="5529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3" name="Google Shape;573;p32"/>
          <p:cNvGrpSpPr/>
          <p:nvPr/>
        </p:nvGrpSpPr>
        <p:grpSpPr>
          <a:xfrm>
            <a:off x="15035479" y="1337810"/>
            <a:ext cx="1443738" cy="619751"/>
            <a:chOff x="-299721" y="1859723"/>
            <a:chExt cx="2553947" cy="1096329"/>
          </a:xfrm>
        </p:grpSpPr>
        <p:sp>
          <p:nvSpPr>
            <p:cNvPr id="574" name="Google Shape;574;p32"/>
            <p:cNvSpPr/>
            <p:nvPr/>
          </p:nvSpPr>
          <p:spPr>
            <a:xfrm>
              <a:off x="-299721" y="1859723"/>
              <a:ext cx="809173" cy="880533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>
                <a:alpha val="5725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2"/>
            <p:cNvSpPr txBox="1"/>
            <p:nvPr/>
          </p:nvSpPr>
          <p:spPr>
            <a:xfrm>
              <a:off x="1593826" y="2248027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100493"/>
              </p:ext>
            </p:extLst>
          </p:nvPr>
        </p:nvGraphicFramePr>
        <p:xfrm>
          <a:off x="261733" y="1420301"/>
          <a:ext cx="10675097" cy="8040962"/>
        </p:xfrm>
        <a:graphic>
          <a:graphicData uri="http://schemas.openxmlformats.org/drawingml/2006/table">
            <a:tbl>
              <a:tblPr>
                <a:tableStyleId>{BFA7B871-1B43-42B7-8097-2AD4734AA12D}</a:tableStyleId>
              </a:tblPr>
              <a:tblGrid>
                <a:gridCol w="43051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75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79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64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104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375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39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Аналитик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Дизайнер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Администартор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40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концептуализации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Разработка концепции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!КП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2)Выявление ЦА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3)Выявление конкурентов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4)Анализ технической реализации проекта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40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паланирования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1)Создание СДР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2)Закрепление работ за участниками проекта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Разработка базового плана проекта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ЯКП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40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реализации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Получение лицензии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ЯТПОК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2)Создание </a:t>
                      </a:r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MVP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3)Выявление и устранение слабых сторон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240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завершения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1)Финальная проверка выполненных работ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63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2)Выход на серийное производство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24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3)Маркетинговое продвижение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31"/>
          <p:cNvPicPr preferRelativeResize="0"/>
          <p:nvPr/>
        </p:nvPicPr>
        <p:blipFill rotWithShape="1">
          <a:blip r:embed="rId3">
            <a:alphaModFix/>
          </a:blip>
          <a:srcRect t="7825" b="782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2" name="Google Shape;522;p31"/>
          <p:cNvGrpSpPr/>
          <p:nvPr/>
        </p:nvGrpSpPr>
        <p:grpSpPr>
          <a:xfrm>
            <a:off x="4291056" y="-180826"/>
            <a:ext cx="9705893" cy="10467826"/>
            <a:chOff x="0" y="-47625"/>
            <a:chExt cx="2556284" cy="2756958"/>
          </a:xfrm>
        </p:grpSpPr>
        <p:sp>
          <p:nvSpPr>
            <p:cNvPr id="523" name="Google Shape;523;p31"/>
            <p:cNvSpPr/>
            <p:nvPr/>
          </p:nvSpPr>
          <p:spPr>
            <a:xfrm>
              <a:off x="0" y="0"/>
              <a:ext cx="2556284" cy="2709333"/>
            </a:xfrm>
            <a:custGeom>
              <a:avLst/>
              <a:gdLst/>
              <a:ahLst/>
              <a:cxnLst/>
              <a:rect l="l" t="t" r="r" b="b"/>
              <a:pathLst>
                <a:path w="2556284" h="2709333" extrusionOk="0">
                  <a:moveTo>
                    <a:pt x="0" y="0"/>
                  </a:moveTo>
                  <a:lnTo>
                    <a:pt x="2556284" y="0"/>
                  </a:lnTo>
                  <a:lnTo>
                    <a:pt x="25562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</p:sp>
        <p:sp>
          <p:nvSpPr>
            <p:cNvPr id="524" name="Google Shape;524;p3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5" name="Google Shape;525;p31"/>
          <p:cNvPicPr preferRelativeResize="0"/>
          <p:nvPr/>
        </p:nvPicPr>
        <p:blipFill rotWithShape="1">
          <a:blip r:embed="rId4">
            <a:alphaModFix amt="25000"/>
          </a:blip>
          <a:srcRect l="7605" r="7604"/>
          <a:stretch/>
        </p:blipFill>
        <p:spPr>
          <a:xfrm rot="5400000">
            <a:off x="2599586" y="1691469"/>
            <a:ext cx="13088827" cy="9705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67029" y="8226686"/>
            <a:ext cx="1292986" cy="125419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074747"/>
              </p:ext>
            </p:extLst>
          </p:nvPr>
        </p:nvGraphicFramePr>
        <p:xfrm>
          <a:off x="4431530" y="355357"/>
          <a:ext cx="9424944" cy="7329487"/>
        </p:xfrm>
        <a:graphic>
          <a:graphicData uri="http://schemas.openxmlformats.org/drawingml/2006/table">
            <a:tbl>
              <a:tblPr>
                <a:tableStyleId>{BFA7B871-1B43-42B7-8097-2AD4734AA12D}</a:tableStyleId>
              </a:tblPr>
              <a:tblGrid>
                <a:gridCol w="3089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64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94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1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Стэйкхолдеры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привлечению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90373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 учреждения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клиентов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Реклама, участие в форумах и прочих общественных мероприятиях, акция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90373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фонды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поставщика уникального товара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Реклама, участие в форумах и прочих общественных мероприятиях, акция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90373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зависимости передвижений от уровневых препятствий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Реклама, участие в форумах и прочих общественных мероприятиях, акция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90373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Инвесторы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Реклама, участие в форумах и прочих общественных мероприятиях, акция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83997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производственных мощностей и ассортимента продукции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Реклама, участие в форумах и прочих общественных мероприятиях, акция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1999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проекта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плата, самореализация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мероприятия по найму персонала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26"/>
          <p:cNvPicPr preferRelativeResize="0"/>
          <p:nvPr/>
        </p:nvPicPr>
        <p:blipFill rotWithShape="1">
          <a:blip r:embed="rId3">
            <a:alphaModFix/>
          </a:blip>
          <a:srcRect b="1053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9" name="Google Shape;409;p26"/>
          <p:cNvGrpSpPr/>
          <p:nvPr/>
        </p:nvGrpSpPr>
        <p:grpSpPr>
          <a:xfrm>
            <a:off x="1218805" y="673444"/>
            <a:ext cx="15850389" cy="8128616"/>
            <a:chOff x="0" y="-47625"/>
            <a:chExt cx="4174588" cy="2140870"/>
          </a:xfrm>
        </p:grpSpPr>
        <p:sp>
          <p:nvSpPr>
            <p:cNvPr id="410" name="Google Shape;410;p26"/>
            <p:cNvSpPr/>
            <p:nvPr/>
          </p:nvSpPr>
          <p:spPr>
            <a:xfrm>
              <a:off x="0" y="0"/>
              <a:ext cx="4174588" cy="2093245"/>
            </a:xfrm>
            <a:custGeom>
              <a:avLst/>
              <a:gdLst/>
              <a:ahLst/>
              <a:cxnLst/>
              <a:rect l="l" t="t" r="r" b="b"/>
              <a:pathLst>
                <a:path w="4174588" h="2093245" extrusionOk="0">
                  <a:moveTo>
                    <a:pt x="0" y="0"/>
                  </a:moveTo>
                  <a:lnTo>
                    <a:pt x="4174588" y="0"/>
                  </a:lnTo>
                  <a:lnTo>
                    <a:pt x="4174588" y="2093245"/>
                  </a:lnTo>
                  <a:lnTo>
                    <a:pt x="0" y="20932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flat" cmpd="sng">
              <a:solidFill>
                <a:srgbClr val="2C6E49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1" name="Google Shape;411;p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26"/>
          <p:cNvSpPr/>
          <p:nvPr/>
        </p:nvSpPr>
        <p:spPr>
          <a:xfrm>
            <a:off x="12021285" y="1603381"/>
            <a:ext cx="4482021" cy="3341827"/>
          </a:xfrm>
          <a:custGeom>
            <a:avLst/>
            <a:gdLst/>
            <a:ahLst/>
            <a:cxnLst/>
            <a:rect l="l" t="t" r="r" b="b"/>
            <a:pathLst>
              <a:path w="1180450" h="880152" extrusionOk="0">
                <a:moveTo>
                  <a:pt x="0" y="0"/>
                </a:moveTo>
                <a:lnTo>
                  <a:pt x="1180450" y="0"/>
                </a:lnTo>
                <a:lnTo>
                  <a:pt x="1180450" y="880152"/>
                </a:lnTo>
                <a:lnTo>
                  <a:pt x="0" y="88015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</p:sp>
      <p:pic>
        <p:nvPicPr>
          <p:cNvPr id="421" name="Google Shape;421;p26"/>
          <p:cNvPicPr preferRelativeResize="0"/>
          <p:nvPr/>
        </p:nvPicPr>
        <p:blipFill rotWithShape="1">
          <a:blip r:embed="rId4">
            <a:alphaModFix/>
          </a:blip>
          <a:srcRect t="45720" b="36656"/>
          <a:stretch/>
        </p:blipFill>
        <p:spPr>
          <a:xfrm>
            <a:off x="0" y="6801227"/>
            <a:ext cx="18288000" cy="41100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58558"/>
              </p:ext>
            </p:extLst>
          </p:nvPr>
        </p:nvGraphicFramePr>
        <p:xfrm>
          <a:off x="2761855" y="1623997"/>
          <a:ext cx="12645739" cy="4940295"/>
        </p:xfrm>
        <a:graphic>
          <a:graphicData uri="http://schemas.openxmlformats.org/drawingml/2006/table">
            <a:tbl>
              <a:tblPr>
                <a:tableStyleId>{BFA7B871-1B43-42B7-8097-2AD4734AA12D}</a:tableStyleId>
              </a:tblPr>
              <a:tblGrid>
                <a:gridCol w="76891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56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8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рекламу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лицензии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закупку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доставку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0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33906" y="977666"/>
            <a:ext cx="14669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 производства инновационных инвалидных колясок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28"/>
          <p:cNvPicPr preferRelativeResize="0"/>
          <p:nvPr/>
        </p:nvPicPr>
        <p:blipFill rotWithShape="1">
          <a:blip r:embed="rId3">
            <a:alphaModFix/>
          </a:blip>
          <a:srcRect b="1053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5" name="Google Shape;475;p28"/>
          <p:cNvGrpSpPr/>
          <p:nvPr/>
        </p:nvGrpSpPr>
        <p:grpSpPr>
          <a:xfrm>
            <a:off x="0" y="-180826"/>
            <a:ext cx="3086103" cy="10467826"/>
            <a:chOff x="0" y="-47625"/>
            <a:chExt cx="812800" cy="2756958"/>
          </a:xfrm>
        </p:grpSpPr>
        <p:sp>
          <p:nvSpPr>
            <p:cNvPr id="476" name="Google Shape;476;p28"/>
            <p:cNvSpPr/>
            <p:nvPr/>
          </p:nvSpPr>
          <p:spPr>
            <a:xfrm>
              <a:off x="0" y="0"/>
              <a:ext cx="338340" cy="2709333"/>
            </a:xfrm>
            <a:custGeom>
              <a:avLst/>
              <a:gdLst/>
              <a:ahLst/>
              <a:cxnLst/>
              <a:rect l="l" t="t" r="r" b="b"/>
              <a:pathLst>
                <a:path w="338340" h="2709333" extrusionOk="0">
                  <a:moveTo>
                    <a:pt x="0" y="0"/>
                  </a:moveTo>
                  <a:lnTo>
                    <a:pt x="338340" y="0"/>
                  </a:lnTo>
                  <a:lnTo>
                    <a:pt x="3383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DD193"/>
            </a:solidFill>
            <a:ln>
              <a:noFill/>
            </a:ln>
          </p:spPr>
        </p:sp>
        <p:sp>
          <p:nvSpPr>
            <p:cNvPr id="477" name="Google Shape;477;p2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9" name="Google Shape;479;p28"/>
          <p:cNvGrpSpPr/>
          <p:nvPr/>
        </p:nvGrpSpPr>
        <p:grpSpPr>
          <a:xfrm>
            <a:off x="0" y="0"/>
            <a:ext cx="1303686" cy="11358113"/>
            <a:chOff x="0" y="0"/>
            <a:chExt cx="1738248" cy="15144151"/>
          </a:xfrm>
        </p:grpSpPr>
        <p:pic>
          <p:nvPicPr>
            <p:cNvPr id="480" name="Google Shape;480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0" y="0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1" name="Google Shape;481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12700" y="3773338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25400" y="7546675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3" name="Google Shape;483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38100" y="11320013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4" name="Google Shape;484;p28"/>
          <p:cNvGrpSpPr/>
          <p:nvPr/>
        </p:nvGrpSpPr>
        <p:grpSpPr>
          <a:xfrm>
            <a:off x="16974789" y="-180826"/>
            <a:ext cx="3086103" cy="10467826"/>
            <a:chOff x="0" y="-47625"/>
            <a:chExt cx="812800" cy="2756958"/>
          </a:xfrm>
        </p:grpSpPr>
        <p:sp>
          <p:nvSpPr>
            <p:cNvPr id="485" name="Google Shape;485;p28"/>
            <p:cNvSpPr/>
            <p:nvPr/>
          </p:nvSpPr>
          <p:spPr>
            <a:xfrm>
              <a:off x="0" y="0"/>
              <a:ext cx="338340" cy="2709333"/>
            </a:xfrm>
            <a:custGeom>
              <a:avLst/>
              <a:gdLst/>
              <a:ahLst/>
              <a:cxnLst/>
              <a:rect l="l" t="t" r="r" b="b"/>
              <a:pathLst>
                <a:path w="338340" h="2709333" extrusionOk="0">
                  <a:moveTo>
                    <a:pt x="0" y="0"/>
                  </a:moveTo>
                  <a:lnTo>
                    <a:pt x="338340" y="0"/>
                  </a:lnTo>
                  <a:lnTo>
                    <a:pt x="3383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DD193"/>
            </a:solidFill>
            <a:ln>
              <a:noFill/>
            </a:ln>
          </p:spPr>
        </p:sp>
        <p:sp>
          <p:nvSpPr>
            <p:cNvPr id="486" name="Google Shape;486;p2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p28"/>
          <p:cNvGrpSpPr/>
          <p:nvPr/>
        </p:nvGrpSpPr>
        <p:grpSpPr>
          <a:xfrm>
            <a:off x="16955739" y="0"/>
            <a:ext cx="1303686" cy="11358113"/>
            <a:chOff x="0" y="0"/>
            <a:chExt cx="1738248" cy="15144151"/>
          </a:xfrm>
        </p:grpSpPr>
        <p:pic>
          <p:nvPicPr>
            <p:cNvPr id="488" name="Google Shape;488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0" y="0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9" name="Google Shape;48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12700" y="3773338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0" name="Google Shape;490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25400" y="7546675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38100" y="11320013"/>
              <a:ext cx="1700148" cy="382413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92" name="Google Shape;492;p28"/>
          <p:cNvCxnSpPr/>
          <p:nvPr/>
        </p:nvCxnSpPr>
        <p:spPr>
          <a:xfrm>
            <a:off x="5274270" y="940048"/>
            <a:ext cx="7739459" cy="0"/>
          </a:xfrm>
          <a:prstGeom prst="straightConnector1">
            <a:avLst/>
          </a:prstGeom>
          <a:noFill/>
          <a:ln w="190500" cap="rnd" cmpd="sng">
            <a:solidFill>
              <a:srgbClr val="9DD193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39255"/>
              </p:ext>
            </p:extLst>
          </p:nvPr>
        </p:nvGraphicFramePr>
        <p:xfrm>
          <a:off x="2080257" y="1218795"/>
          <a:ext cx="14014850" cy="8750295"/>
        </p:xfrm>
        <a:graphic>
          <a:graphicData uri="http://schemas.openxmlformats.org/drawingml/2006/table">
            <a:tbl>
              <a:tblPr>
                <a:tableStyleId>{BFA7B871-1B43-42B7-8097-2AD4734AA12D}</a:tableStyleId>
              </a:tblPr>
              <a:tblGrid>
                <a:gridCol w="10967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782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10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246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821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4220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504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риска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Опасность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Значимость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 снижению рисков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48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   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риски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145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Санкции на импортные детали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деталей из "дружественных" стран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243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Некачественная сборка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До- и после-сборочная качественная проверка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948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Экономические риски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4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Экономический кризис в стране и мире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фонда на "черный день"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145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Нехватка финансовых ресурсов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Рациональное распределение ресурсов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94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Рыночные риски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9243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спроса на проект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исследований потенциальных покупателей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11341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позиций на рынке из-за появления конкурентов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запасного плана, увеличение </a:t>
                      </a:r>
                      <a:r>
                        <a:rPr lang="ru-RU" sz="20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маркетингово</a:t>
                      </a:r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94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Юридические риски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7145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Трудности с получением лицензии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качественной документации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297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Человеческие риски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33440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Нехватка качественных кадров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Тщательный подбор персонала. Проверка квалификации персонала. Аутсорсинг кадровых ресурсов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6" marR="4586" marT="4586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78" name="Google Shape;478;p28"/>
          <p:cNvSpPr txBox="1"/>
          <p:nvPr/>
        </p:nvSpPr>
        <p:spPr>
          <a:xfrm>
            <a:off x="2192893" y="-90413"/>
            <a:ext cx="13902214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>
                <a:solidFill>
                  <a:srgbClr val="403F3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Риски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Google Shape;408;p26"/>
          <p:cNvPicPr preferRelativeResize="0"/>
          <p:nvPr/>
        </p:nvPicPr>
        <p:blipFill rotWithShape="1">
          <a:blip r:embed="rId2">
            <a:alphaModFix/>
          </a:blip>
          <a:srcRect b="10536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21;p26"/>
          <p:cNvPicPr preferRelativeResize="0"/>
          <p:nvPr/>
        </p:nvPicPr>
        <p:blipFill rotWithShape="1">
          <a:blip r:embed="rId3">
            <a:alphaModFix/>
          </a:blip>
          <a:srcRect t="45720" b="36656"/>
          <a:stretch/>
        </p:blipFill>
        <p:spPr>
          <a:xfrm>
            <a:off x="0" y="6801227"/>
            <a:ext cx="18288000" cy="41100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909233" y="3201461"/>
            <a:ext cx="104695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71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675</Words>
  <Application>Microsoft Office PowerPoint</Application>
  <PresentationFormat>Произвольный</PresentationFormat>
  <Paragraphs>346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Libre Baskerville</vt:lpstr>
      <vt:lpstr>Calibri</vt:lpstr>
      <vt:lpstr>League Spartan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Учетная запись Майкрософт</cp:lastModifiedBy>
  <cp:revision>15</cp:revision>
  <dcterms:modified xsi:type="dcterms:W3CDTF">2023-07-01T11:34:35Z</dcterms:modified>
</cp:coreProperties>
</file>