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.svg" ContentType="image/svg+xml"/>
  <Override PartName="/ppt/media/image2.svg" ContentType="image/svg+xml"/>
  <Override PartName="/ppt/media/image3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48" r:id="rId1"/>
    <p:sldMasterId id="2147483658" r:id="rId3"/>
  </p:sldMasterIdLst>
  <p:notesMasterIdLst>
    <p:notesMasterId r:id="rId14"/>
  </p:notesMasterIdLst>
  <p:handoutMasterIdLst>
    <p:handoutMasterId r:id="rId15"/>
  </p:handoutMasterIdLst>
  <p:sldIdLst>
    <p:sldId id="260" r:id="rId4"/>
    <p:sldId id="295" r:id="rId5"/>
    <p:sldId id="304" r:id="rId6"/>
    <p:sldId id="297" r:id="rId7"/>
    <p:sldId id="298" r:id="rId8"/>
    <p:sldId id="299" r:id="rId9"/>
    <p:sldId id="300" r:id="rId10"/>
    <p:sldId id="301" r:id="rId11"/>
    <p:sldId id="302" r:id="rId12"/>
    <p:sldId id="303" r:id="rId13"/>
  </p:sldIdLst>
  <p:sldSz cx="20104100" cy="11315700"/>
  <p:notesSz cx="9947275" cy="681482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/>
  <p:cmAuthor id="2" name="Пешкова Василиса Олеговна" initials="ПО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25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true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true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true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true">
            <a:spLocks noGrp="true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false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4" name="Google Shape;4;n"/>
          <p:cNvSpPr txBox="true">
            <a:spLocks noGrp="true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false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5" name="Google Shape;5;n"/>
          <p:cNvSpPr>
            <a:spLocks noGrp="true" noRot="true" noChangeAspect="true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true">
            <a:spLocks noGrp="true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false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7" name="Google Shape;7;n"/>
          <p:cNvSpPr txBox="true">
            <a:spLocks noGrp="true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false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8" name="Google Shape;8;n"/>
          <p:cNvSpPr txBox="true">
            <a:spLocks noGrp="true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false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7" Type="http://schemas.microsoft.com/office/2007/relationships/hdphoto" Target="../media/image5.wdp"/><Relationship Id="rId6" Type="http://schemas.openxmlformats.org/officeDocument/2006/relationships/image" Target="../media/image4.png"/><Relationship Id="rId5" Type="http://schemas.openxmlformats.org/officeDocument/2006/relationships/image" Target="../media/image1.svg"/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image8.wdp"/><Relationship Id="rId7" Type="http://schemas.openxmlformats.org/officeDocument/2006/relationships/image" Target="../media/image4.png"/><Relationship Id="rId6" Type="http://schemas.openxmlformats.org/officeDocument/2006/relationships/image" Target="../media/image1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svg"/><Relationship Id="rId5" Type="http://schemas.openxmlformats.org/officeDocument/2006/relationships/image" Target="../media/image11.png"/><Relationship Id="rId4" Type="http://schemas.microsoft.com/office/2007/relationships/hdphoto" Target="../media/image5.wdp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svg"/><Relationship Id="rId5" Type="http://schemas.openxmlformats.org/officeDocument/2006/relationships/image" Target="../media/image11.png"/><Relationship Id="rId4" Type="http://schemas.microsoft.com/office/2007/relationships/hdphoto" Target="../media/image5.wdp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svg"/><Relationship Id="rId5" Type="http://schemas.openxmlformats.org/officeDocument/2006/relationships/image" Target="../media/image11.png"/><Relationship Id="rId4" Type="http://schemas.microsoft.com/office/2007/relationships/hdphoto" Target="../media/image5.wdp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image" Target="../media/image3.svg"/><Relationship Id="rId6" Type="http://schemas.openxmlformats.org/officeDocument/2006/relationships/image" Target="../media/image11.png"/><Relationship Id="rId5" Type="http://schemas.microsoft.com/office/2007/relationships/hdphoto" Target="../media/image5.wdp"/><Relationship Id="rId4" Type="http://schemas.openxmlformats.org/officeDocument/2006/relationships/image" Target="../media/image10.png"/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image" Target="../media/image3.svg"/><Relationship Id="rId6" Type="http://schemas.openxmlformats.org/officeDocument/2006/relationships/image" Target="../media/image11.png"/><Relationship Id="rId5" Type="http://schemas.microsoft.com/office/2007/relationships/hdphoto" Target="../media/image5.wdp"/><Relationship Id="rId4" Type="http://schemas.openxmlformats.org/officeDocument/2006/relationships/image" Target="../media/image10.png"/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.png"/><Relationship Id="rId6" Type="http://schemas.openxmlformats.org/officeDocument/2006/relationships/image" Target="../media/image3.svg"/><Relationship Id="rId5" Type="http://schemas.openxmlformats.org/officeDocument/2006/relationships/image" Target="../media/image11.png"/><Relationship Id="rId4" Type="http://schemas.microsoft.com/office/2007/relationships/hdphoto" Target="../media/image5.wdp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.png"/><Relationship Id="rId6" Type="http://schemas.openxmlformats.org/officeDocument/2006/relationships/image" Target="../media/image3.svg"/><Relationship Id="rId5" Type="http://schemas.openxmlformats.org/officeDocument/2006/relationships/image" Target="../media/image11.png"/><Relationship Id="rId4" Type="http://schemas.microsoft.com/office/2007/relationships/hdphoto" Target="../media/image5.wdp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microsoft.com/office/2007/relationships/hdphoto" Target="../media/image16.wdp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11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image" Target="../media/image3.svg"/><Relationship Id="rId6" Type="http://schemas.openxmlformats.org/officeDocument/2006/relationships/image" Target="../media/image11.png"/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7" Type="http://schemas.microsoft.com/office/2007/relationships/hdphoto" Target="../media/image20.wdp"/><Relationship Id="rId6" Type="http://schemas.openxmlformats.org/officeDocument/2006/relationships/image" Target="../media/image4.png"/><Relationship Id="rId5" Type="http://schemas.openxmlformats.org/officeDocument/2006/relationships/image" Target="../media/image1.svg"/><Relationship Id="rId4" Type="http://schemas.openxmlformats.org/officeDocument/2006/relationships/image" Target="../media/image3.png"/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microsoft.com/office/2007/relationships/hdphoto" Target="../media/image21.wdp"/><Relationship Id="rId5" Type="http://schemas.openxmlformats.org/officeDocument/2006/relationships/image" Target="../media/image4.png"/><Relationship Id="rId4" Type="http://schemas.openxmlformats.org/officeDocument/2006/relationships/image" Target="../media/image1.svg"/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microsoft.com/office/2007/relationships/hdphoto" Target="../media/image23.wdp"/><Relationship Id="rId6" Type="http://schemas.openxmlformats.org/officeDocument/2006/relationships/image" Target="../media/image4.png"/><Relationship Id="rId5" Type="http://schemas.openxmlformats.org/officeDocument/2006/relationships/image" Target="../media/image1.svg"/><Relationship Id="rId4" Type="http://schemas.openxmlformats.org/officeDocument/2006/relationships/image" Target="../media/image3.png"/><Relationship Id="rId3" Type="http://schemas.openxmlformats.org/officeDocument/2006/relationships/image" Target="../media/image2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true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true"/>
          </p:cNvPicPr>
          <p:nvPr userDrawn="true"/>
        </p:nvPicPr>
        <p:blipFill rotWithShape="true">
          <a:blip r:embed="rId3"/>
          <a:srcRect l="-912" r="6517" b="8319"/>
          <a:stretch>
            <a:fillRect/>
          </a:stretch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true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12" name="Подзаголовок 2"/>
          <p:cNvSpPr>
            <a:spLocks noGrp="true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16" name="Текст 15"/>
          <p:cNvSpPr>
            <a:spLocks noGrp="true"/>
          </p:cNvSpPr>
          <p:nvPr>
            <p:ph type="body" sz="quarter" idx="10" hasCustomPrompt="true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true"/>
          </p:cNvPicPr>
          <p:nvPr userDrawn="true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true"/>
          </p:cNvPicPr>
          <p:nvPr userDrawn="true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true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true"/>
          </p:cNvPicPr>
          <p:nvPr userDrawn="true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true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12" name="Подзаголовок 2"/>
          <p:cNvSpPr>
            <a:spLocks noGrp="true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RU" dirty="0"/>
          </a:p>
        </p:txBody>
      </p:sp>
      <p:sp>
        <p:nvSpPr>
          <p:cNvPr id="16" name="Текст 15"/>
          <p:cNvSpPr>
            <a:spLocks noGrp="true"/>
          </p:cNvSpPr>
          <p:nvPr>
            <p:ph type="body" sz="quarter" idx="10" hasCustomPrompt="true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true"/>
          </p:cNvPicPr>
          <p:nvPr userDrawn="true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true"/>
          </p:cNvPicPr>
          <p:nvPr userDrawn="true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true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true"/>
          </p:cNvPicPr>
          <p:nvPr userDrawn="true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true"/>
          </p:cNvPicPr>
          <p:nvPr userDrawn="true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true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</a:fld>
            <a:endParaRPr lang="ru-RU"/>
          </a:p>
        </p:txBody>
      </p:sp>
      <p:sp>
        <p:nvSpPr>
          <p:cNvPr id="14" name="Текст 8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true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16" name="Текст 8"/>
          <p:cNvSpPr>
            <a:spLocks noGrp="true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7" name="Текст 8"/>
          <p:cNvSpPr>
            <a:spLocks noGrp="true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8" name="Текст 8"/>
          <p:cNvSpPr>
            <a:spLocks noGrp="true"/>
          </p:cNvSpPr>
          <p:nvPr>
            <p:ph type="body" sz="quarter" idx="17" hasCustomPrompt="true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  <a:endParaRPr lang="ru-RU" dirty="0"/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true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true"/>
          </p:cNvPicPr>
          <p:nvPr userDrawn="true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true"/>
          </p:cNvPicPr>
          <p:nvPr userDrawn="true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true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</a:fld>
            <a:endParaRPr lang="ru-RU"/>
          </a:p>
        </p:txBody>
      </p:sp>
      <p:sp>
        <p:nvSpPr>
          <p:cNvPr id="14" name="Текст 8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true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16" name="Текст 8"/>
          <p:cNvSpPr>
            <a:spLocks noGrp="true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true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true"/>
          </p:cNvPicPr>
          <p:nvPr userDrawn="true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true"/>
          </p:cNvPicPr>
          <p:nvPr userDrawn="true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true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</a:fld>
            <a:endParaRPr lang="ru-RU"/>
          </a:p>
        </p:txBody>
      </p:sp>
      <p:sp>
        <p:nvSpPr>
          <p:cNvPr id="14" name="Текст 8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true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16" name="Текст 8"/>
          <p:cNvSpPr>
            <a:spLocks noGrp="true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3" name="Рисунок 2"/>
          <p:cNvSpPr>
            <a:spLocks noGrp="true"/>
          </p:cNvSpPr>
          <p:nvPr>
            <p:ph type="pic" sz="quarter" idx="16" hasCustomPrompt="true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  <a:endParaRPr lang="ru-RU" dirty="0"/>
          </a:p>
          <a:p>
            <a:r>
              <a:rPr lang="ru-RU" dirty="0"/>
              <a:t>для изображения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true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true"/>
          </p:cNvPicPr>
          <p:nvPr userDrawn="true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2" name="Заголовок 1"/>
          <p:cNvSpPr>
            <a:spLocks noGrp="true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  <a:endParaRPr lang="ru-RU"/>
          </a:p>
        </p:txBody>
      </p:sp>
      <p:pic>
        <p:nvPicPr>
          <p:cNvPr id="9" name="Рисунок 8"/>
          <p:cNvPicPr>
            <a:picLocks noChangeAspect="true"/>
          </p:cNvPicPr>
          <p:nvPr userDrawn="true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true"/>
          </p:cNvPicPr>
          <p:nvPr userDrawn="true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/>
          <p:cNvSpPr>
            <a:spLocks noGrp="true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4" name="Номер слайда 3"/>
          <p:cNvSpPr>
            <a:spLocks noGrp="true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true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true"/>
          </p:cNvPicPr>
          <p:nvPr userDrawn="true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2" name="Заголовок 1"/>
          <p:cNvSpPr>
            <a:spLocks noGrp="true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  <a:endParaRPr lang="ru-RU"/>
          </a:p>
        </p:txBody>
      </p:sp>
      <p:pic>
        <p:nvPicPr>
          <p:cNvPr id="9" name="Рисунок 8"/>
          <p:cNvPicPr>
            <a:picLocks noChangeAspect="true"/>
          </p:cNvPicPr>
          <p:nvPr userDrawn="true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true"/>
          </p:cNvPicPr>
          <p:nvPr userDrawn="true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/>
          <p:cNvSpPr>
            <a:spLocks noGrp="true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4" name="Номер слайда 3"/>
          <p:cNvSpPr>
            <a:spLocks noGrp="true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</a:fld>
            <a:endParaRPr lang="ru-RU"/>
          </a:p>
        </p:txBody>
      </p:sp>
      <p:sp>
        <p:nvSpPr>
          <p:cNvPr id="13" name="Текст 8"/>
          <p:cNvSpPr>
            <a:spLocks noGrp="true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true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true"/>
          </p:cNvPicPr>
          <p:nvPr userDrawn="true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true"/>
          </p:cNvPicPr>
          <p:nvPr userDrawn="true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true"/>
          </p:cNvPicPr>
          <p:nvPr userDrawn="true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true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</a:fld>
            <a:endParaRPr lang="ru-RU"/>
          </a:p>
        </p:txBody>
      </p:sp>
      <p:sp>
        <p:nvSpPr>
          <p:cNvPr id="13" name="Текст 8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4" name="Заголовок 1"/>
          <p:cNvSpPr>
            <a:spLocks noGrp="true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15" name="Текст 8"/>
          <p:cNvSpPr>
            <a:spLocks noGrp="true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6" name="Текст 8"/>
          <p:cNvSpPr>
            <a:spLocks noGrp="true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true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true"/>
          </p:cNvPicPr>
          <p:nvPr userDrawn="true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true"/>
          </p:cNvPicPr>
          <p:nvPr userDrawn="true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true"/>
          </p:cNvPicPr>
          <p:nvPr userDrawn="true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true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</a:fld>
            <a:endParaRPr lang="ru-RU"/>
          </a:p>
        </p:txBody>
      </p:sp>
      <p:sp>
        <p:nvSpPr>
          <p:cNvPr id="13" name="Текст 8"/>
          <p:cNvSpPr>
            <a:spLocks noGrp="true"/>
          </p:cNvSpPr>
          <p:nvPr>
            <p:ph type="body" sz="quarter" idx="12" hasCustomPrompt="true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4" name="Заголовок 1"/>
          <p:cNvSpPr>
            <a:spLocks noGrp="true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15" name="Текст 8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  <a:endParaRPr lang="ru-RU" dirty="0"/>
          </a:p>
        </p:txBody>
      </p:sp>
      <p:sp>
        <p:nvSpPr>
          <p:cNvPr id="3" name="Рисунок 2"/>
          <p:cNvSpPr>
            <a:spLocks noGrp="true"/>
          </p:cNvSpPr>
          <p:nvPr>
            <p:ph type="pic" sz="quarter" idx="17" hasCustomPrompt="true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  <a:endParaRPr lang="ru-RU" dirty="0"/>
          </a:p>
        </p:txBody>
      </p:sp>
      <p:sp>
        <p:nvSpPr>
          <p:cNvPr id="31" name="Текст 8"/>
          <p:cNvSpPr>
            <a:spLocks noGrp="true"/>
          </p:cNvSpPr>
          <p:nvPr>
            <p:ph type="body" sz="quarter" idx="18" hasCustomPrompt="true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  <a:endParaRPr lang="ru-RU" dirty="0"/>
          </a:p>
        </p:txBody>
      </p:sp>
      <p:sp>
        <p:nvSpPr>
          <p:cNvPr id="35" name="Текст 8"/>
          <p:cNvSpPr>
            <a:spLocks noGrp="true"/>
          </p:cNvSpPr>
          <p:nvPr>
            <p:ph type="body" sz="quarter" idx="19" hasCustomPrompt="true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  <a:endParaRPr lang="ru-RU" dirty="0"/>
          </a:p>
        </p:txBody>
      </p:sp>
      <p:sp>
        <p:nvSpPr>
          <p:cNvPr id="36" name="Рисунок 2"/>
          <p:cNvSpPr>
            <a:spLocks noGrp="true"/>
          </p:cNvSpPr>
          <p:nvPr>
            <p:ph type="pic" sz="quarter" idx="20" hasCustomPrompt="true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  <a:endParaRPr lang="ru-RU" dirty="0"/>
          </a:p>
        </p:txBody>
      </p:sp>
      <p:sp>
        <p:nvSpPr>
          <p:cNvPr id="37" name="Текст 8"/>
          <p:cNvSpPr>
            <a:spLocks noGrp="true"/>
          </p:cNvSpPr>
          <p:nvPr>
            <p:ph type="body" sz="quarter" idx="21" hasCustomPrompt="true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  <a:endParaRPr lang="ru-RU" dirty="0"/>
          </a:p>
        </p:txBody>
      </p:sp>
      <p:sp>
        <p:nvSpPr>
          <p:cNvPr id="38" name="Текст 8"/>
          <p:cNvSpPr>
            <a:spLocks noGrp="true"/>
          </p:cNvSpPr>
          <p:nvPr>
            <p:ph type="body" sz="quarter" idx="22" hasCustomPrompt="true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  <a:endParaRPr lang="ru-RU" dirty="0"/>
          </a:p>
        </p:txBody>
      </p:sp>
      <p:sp>
        <p:nvSpPr>
          <p:cNvPr id="39" name="Рисунок 2"/>
          <p:cNvSpPr>
            <a:spLocks noGrp="true"/>
          </p:cNvSpPr>
          <p:nvPr>
            <p:ph type="pic" sz="quarter" idx="23" hasCustomPrompt="true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  <a:endParaRPr lang="ru-RU" dirty="0"/>
          </a:p>
        </p:txBody>
      </p:sp>
      <p:sp>
        <p:nvSpPr>
          <p:cNvPr id="40" name="Текст 8"/>
          <p:cNvSpPr>
            <a:spLocks noGrp="true"/>
          </p:cNvSpPr>
          <p:nvPr>
            <p:ph type="body" sz="quarter" idx="24" hasCustomPrompt="true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  <a:endParaRPr lang="ru-RU" dirty="0"/>
          </a:p>
        </p:txBody>
      </p:sp>
      <p:sp>
        <p:nvSpPr>
          <p:cNvPr id="41" name="Текст 8"/>
          <p:cNvSpPr>
            <a:spLocks noGrp="true"/>
          </p:cNvSpPr>
          <p:nvPr>
            <p:ph type="body" sz="quarter" idx="25" hasCustomPrompt="true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  <a:endParaRPr lang="ru-RU" dirty="0"/>
          </a:p>
        </p:txBody>
      </p:sp>
      <p:sp>
        <p:nvSpPr>
          <p:cNvPr id="42" name="Рисунок 2"/>
          <p:cNvSpPr>
            <a:spLocks noGrp="true"/>
          </p:cNvSpPr>
          <p:nvPr>
            <p:ph type="pic" sz="quarter" idx="26" hasCustomPrompt="true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  <a:endParaRPr lang="ru-RU" dirty="0"/>
          </a:p>
        </p:txBody>
      </p:sp>
      <p:sp>
        <p:nvSpPr>
          <p:cNvPr id="43" name="Текст 8"/>
          <p:cNvSpPr>
            <a:spLocks noGrp="true"/>
          </p:cNvSpPr>
          <p:nvPr>
            <p:ph type="body" sz="quarter" idx="27" hasCustomPrompt="true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true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true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RU" dirty="0"/>
          </a:p>
        </p:txBody>
      </p:sp>
      <p:pic>
        <p:nvPicPr>
          <p:cNvPr id="12" name="Рисунок 11"/>
          <p:cNvPicPr>
            <a:picLocks noChangeAspect="true"/>
          </p:cNvPicPr>
          <p:nvPr userDrawn="true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true"/>
          </p:cNvSpPr>
          <p:nvPr>
            <p:ph type="title" hasCustomPrompt="tru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  <a:endParaRPr lang="ru-RU" dirty="0"/>
          </a:p>
        </p:txBody>
      </p:sp>
      <p:sp>
        <p:nvSpPr>
          <p:cNvPr id="14" name="Нижний колонтитул 13"/>
          <p:cNvSpPr>
            <a:spLocks noGrp="true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true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</a:fld>
            <a:endParaRPr lang="ru-RU"/>
          </a:p>
        </p:txBody>
      </p:sp>
      <p:pic>
        <p:nvPicPr>
          <p:cNvPr id="11" name="Рисунок 10"/>
          <p:cNvPicPr>
            <a:picLocks noChangeAspect="true"/>
          </p:cNvPicPr>
          <p:nvPr userDrawn="true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true"/>
          </p:cNvPicPr>
          <p:nvPr userDrawn="true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true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true"/>
          </p:cNvPicPr>
          <p:nvPr userDrawn="true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/>
          <p:cNvSpPr>
            <a:spLocks noGrp="true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</a:fld>
            <a:endParaRPr lang="ru-RU"/>
          </a:p>
        </p:txBody>
      </p:sp>
      <p:pic>
        <p:nvPicPr>
          <p:cNvPr id="9" name="Рисунок 8"/>
          <p:cNvPicPr>
            <a:picLocks noChangeAspect="true"/>
          </p:cNvPicPr>
          <p:nvPr userDrawn="true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/>
          <p:cNvSpPr>
            <a:spLocks noGrp="true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RU" dirty="0"/>
          </a:p>
        </p:txBody>
      </p:sp>
      <p:sp>
        <p:nvSpPr>
          <p:cNvPr id="12" name="Заголовок 12"/>
          <p:cNvSpPr>
            <a:spLocks noGrp="true"/>
          </p:cNvSpPr>
          <p:nvPr>
            <p:ph type="title" hasCustomPrompt="tru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  <a:endParaRPr lang="ru-RU" dirty="0"/>
          </a:p>
        </p:txBody>
      </p:sp>
      <p:sp>
        <p:nvSpPr>
          <p:cNvPr id="16" name="Нижний колонтитул 13"/>
          <p:cNvSpPr>
            <a:spLocks noGrp="true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/>
          <p:cNvPicPr>
            <a:picLocks noChangeAspect="true"/>
          </p:cNvPicPr>
          <p:nvPr userDrawn="true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true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/>
          <p:cNvSpPr>
            <a:spLocks noGrp="true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RU" dirty="0"/>
          </a:p>
        </p:txBody>
      </p:sp>
      <p:sp>
        <p:nvSpPr>
          <p:cNvPr id="15" name="Заголовок 12"/>
          <p:cNvSpPr>
            <a:spLocks noGrp="true"/>
          </p:cNvSpPr>
          <p:nvPr>
            <p:ph type="title" hasCustomPrompt="tru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  <a:endParaRPr lang="ru-RU" dirty="0"/>
          </a:p>
        </p:txBody>
      </p:sp>
      <p:pic>
        <p:nvPicPr>
          <p:cNvPr id="17" name="Рисунок 16"/>
          <p:cNvPicPr>
            <a:picLocks noChangeAspect="true"/>
          </p:cNvPicPr>
          <p:nvPr userDrawn="true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/>
          <p:cNvSpPr>
            <a:spLocks noGrp="true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true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</a:fld>
            <a:endParaRPr lang="ru-RU"/>
          </a:p>
        </p:txBody>
      </p:sp>
      <p:pic>
        <p:nvPicPr>
          <p:cNvPr id="19" name="Рисунок 18"/>
          <p:cNvPicPr>
            <a:picLocks noChangeAspect="true"/>
          </p:cNvPicPr>
          <p:nvPr userDrawn="true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true"/>
          </p:cNvPicPr>
          <p:nvPr userDrawn="true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true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true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</a:fld>
            <a:endParaRPr lang="ru-RU"/>
          </a:p>
        </p:txBody>
      </p:sp>
      <p:pic>
        <p:nvPicPr>
          <p:cNvPr id="9" name="Рисунок 8"/>
          <p:cNvPicPr>
            <a:picLocks noChangeAspect="true"/>
          </p:cNvPicPr>
          <p:nvPr userDrawn="true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true"/>
          </p:cNvPicPr>
          <p:nvPr userDrawn="true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/>
          <p:cNvSpPr>
            <a:spLocks noGrp="true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RU" dirty="0"/>
          </a:p>
        </p:txBody>
      </p:sp>
      <p:sp>
        <p:nvSpPr>
          <p:cNvPr id="12" name="Заголовок 12"/>
          <p:cNvSpPr>
            <a:spLocks noGrp="true"/>
          </p:cNvSpPr>
          <p:nvPr>
            <p:ph type="title" hasCustomPrompt="tru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  <a:endParaRPr lang="ru-RU" dirty="0"/>
          </a:p>
        </p:txBody>
      </p:sp>
      <p:sp>
        <p:nvSpPr>
          <p:cNvPr id="13" name="Нижний колонтитул 8"/>
          <p:cNvSpPr>
            <a:spLocks noGrp="true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true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true"/>
          </p:cNvPicPr>
          <p:nvPr userDrawn="true"/>
        </p:nvPicPr>
        <p:blipFill rotWithShape="true">
          <a:blip r:embed="rId3"/>
          <a:srcRect l="9099" t="15719" r="12464" b="31481"/>
          <a:stretch>
            <a:fillRect/>
          </a:stretch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/>
          <p:cNvSpPr>
            <a:spLocks noGrp="true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</a:fld>
            <a:endParaRPr lang="ru-RU"/>
          </a:p>
        </p:txBody>
      </p:sp>
      <p:pic>
        <p:nvPicPr>
          <p:cNvPr id="12" name="Рисунок 11"/>
          <p:cNvPicPr>
            <a:picLocks noChangeAspect="true"/>
          </p:cNvPicPr>
          <p:nvPr userDrawn="true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true"/>
          </p:cNvPicPr>
          <p:nvPr userDrawn="true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/>
          <p:cNvSpPr>
            <a:spLocks noGrp="true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RU" dirty="0"/>
          </a:p>
        </p:txBody>
      </p:sp>
      <p:sp>
        <p:nvSpPr>
          <p:cNvPr id="16" name="Заголовок 12"/>
          <p:cNvSpPr>
            <a:spLocks noGrp="true"/>
          </p:cNvSpPr>
          <p:nvPr>
            <p:ph type="title" hasCustomPrompt="tru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  <a:endParaRPr lang="ru-RU" dirty="0"/>
          </a:p>
        </p:txBody>
      </p:sp>
      <p:sp>
        <p:nvSpPr>
          <p:cNvPr id="17" name="Нижний колонтитул 8"/>
          <p:cNvSpPr>
            <a:spLocks noGrp="true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/>
          <p:cNvSpPr>
            <a:spLocks noGrp="true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true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hyperlink" Target="https://youtu.be/5nkKsuGfhOY" TargetMode="Externa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true"/>
          </p:cNvSpPr>
          <p:nvPr>
            <p:ph type="ctrTitle"/>
          </p:nvPr>
        </p:nvSpPr>
        <p:spPr>
          <a:xfrm>
            <a:off x="910590" y="3434080"/>
            <a:ext cx="7400290" cy="5202555"/>
          </a:xfrm>
        </p:spPr>
        <p:txBody>
          <a:bodyPr>
            <a:normAutofit fontScale="90000"/>
          </a:bodyPr>
          <a:lstStyle/>
          <a:p>
            <a:r>
              <a:rPr lang="ru-RU" altLang="en-US" dirty="0"/>
              <a:t>Разработка расширения </a:t>
            </a:r>
            <a:r>
              <a:rPr lang="en-US" altLang="ru-RU" dirty="0"/>
              <a:t>Blender </a:t>
            </a:r>
            <a:r>
              <a:rPr lang="ru-RU" altLang="en-US" dirty="0"/>
              <a:t>для безмаркерного захвата движений при помощи компьютерного зрения</a:t>
            </a:r>
            <a:endParaRPr lang="ru-RU" altLang="en-US" dirty="0"/>
          </a:p>
        </p:txBody>
      </p:sp>
      <p:sp>
        <p:nvSpPr>
          <p:cNvPr id="4" name="Текст 3"/>
          <p:cNvSpPr>
            <a:spLocks noGrp="true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/>
          <p:cNvSpPr>
            <a:spLocks noGrp="true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altLang="en-US"/>
              <a:t>Безмаркерный захват движений</a:t>
            </a:r>
            <a:endParaRPr lang="ru-RU" altLang="en-US"/>
          </a:p>
        </p:txBody>
      </p:sp>
      <p:sp>
        <p:nvSpPr>
          <p:cNvPr id="15" name="Заголовок 1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  <a:endParaRPr lang="ru-RU" b="1" dirty="0"/>
          </a:p>
        </p:txBody>
      </p:sp>
      <p:sp>
        <p:nvSpPr>
          <p:cNvPr id="20" name="Текст 19"/>
          <p:cNvSpPr>
            <a:spLocks noGrp="true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b="1">
                <a:latin typeface="Liberation Serif" panose="02020603050405020304" charset="0"/>
                <a:cs typeface="Liberation Serif" panose="02020603050405020304" charset="0"/>
                <a:sym typeface="+mn-ea"/>
              </a:rPr>
              <a:t>Безмаркерный захват движений</a:t>
            </a:r>
            <a:r>
              <a:rPr lang="ru-RU" sz="2800">
                <a:latin typeface="Liberation Serif" panose="02020603050405020304" charset="0"/>
                <a:cs typeface="Liberation Serif" panose="02020603050405020304" charset="0"/>
                <a:sym typeface="+mn-ea"/>
              </a:rPr>
              <a:t> - это активная область исследований, которая имеет множество приложений в сфере </a:t>
            </a:r>
            <a:r>
              <a:rPr lang="ru-RU" sz="2800" i="1">
                <a:latin typeface="Liberation Serif" panose="02020603050405020304" charset="0"/>
                <a:cs typeface="Liberation Serif" panose="02020603050405020304" charset="0"/>
                <a:sym typeface="+mn-ea"/>
              </a:rPr>
              <a:t>развлечений, здравоохранения, спорта, и в робототехнике</a:t>
            </a:r>
            <a:r>
              <a:rPr lang="ru-RU" sz="2800">
                <a:latin typeface="Liberation Serif" panose="02020603050405020304" charset="0"/>
                <a:cs typeface="Liberation Serif" panose="02020603050405020304" charset="0"/>
                <a:sym typeface="+mn-ea"/>
              </a:rPr>
              <a:t>. За последние пять лет средняя точность увеличилась более чем </a:t>
            </a:r>
            <a:r>
              <a:rPr lang="ru-RU" sz="2800" u="sng">
                <a:latin typeface="Liberation Serif" panose="02020603050405020304" charset="0"/>
                <a:cs typeface="Liberation Serif" panose="02020603050405020304" charset="0"/>
                <a:sym typeface="+mn-ea"/>
              </a:rPr>
              <a:t>в 5 раз</a:t>
            </a:r>
            <a:r>
              <a:rPr lang="ru-RU" sz="2800">
                <a:latin typeface="Liberation Serif" panose="02020603050405020304" charset="0"/>
                <a:cs typeface="Liberation Serif" panose="02020603050405020304" charset="0"/>
                <a:sym typeface="+mn-ea"/>
              </a:rPr>
              <a:t>. </a:t>
            </a:r>
            <a:endParaRPr lang="ru-RU" sz="28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Одним из самых интересных и творческих направлений может называться </a:t>
            </a:r>
            <a:r>
              <a:rPr lang="ru-RU" sz="2800" i="1">
                <a:latin typeface="Liberation Serif" panose="02020603050405020304" charset="0"/>
                <a:cs typeface="Liberation Serif" panose="02020603050405020304" charset="0"/>
              </a:rPr>
              <a:t>компьютерная анимация</a:t>
            </a:r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, в котором всегда необходимы высококлассные профессионалы.</a:t>
            </a:r>
            <a:endParaRPr lang="ru-RU" sz="28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Самым большим барьером при изучении </a:t>
            </a:r>
            <a:r>
              <a:rPr lang="ru-RU" sz="2800" i="1">
                <a:latin typeface="Liberation Serif" panose="02020603050405020304" charset="0"/>
                <a:cs typeface="Liberation Serif" panose="02020603050405020304" charset="0"/>
              </a:rPr>
              <a:t>компьютерной анимации</a:t>
            </a:r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 была ограниченность технологий, доступных обычному пользователю. Не всегда есть возможность использовать дорогие студии захвата движений и актеров с целью обучения начинающего аниматора. </a:t>
            </a:r>
            <a:endParaRPr lang="ru-RU" sz="28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Предлагается рассмотреть машинное обучение как достаточно развитую технологию для приобретения практических знаний в области </a:t>
            </a:r>
            <a:r>
              <a:rPr lang="ru-RU" sz="2800" i="1">
                <a:latin typeface="Liberation Serif" panose="02020603050405020304" charset="0"/>
                <a:cs typeface="Liberation Serif" panose="02020603050405020304" charset="0"/>
              </a:rPr>
              <a:t>компьютерной анимации</a:t>
            </a:r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.</a:t>
            </a:r>
            <a:endParaRPr lang="ru-RU" sz="2800">
              <a:latin typeface="Liberation Serif" panose="02020603050405020304" charset="0"/>
              <a:cs typeface="Liberation Serif" panose="02020603050405020304" charset="0"/>
            </a:endParaRPr>
          </a:p>
          <a:p>
            <a:endParaRPr lang="ru-RU" sz="2800">
              <a:latin typeface="Liberation Serif" panose="02020603050405020304" charset="0"/>
              <a:cs typeface="Liberation Serif" panose="02020603050405020304" charset="0"/>
            </a:endParaRPr>
          </a:p>
        </p:txBody>
      </p:sp>
      <p:sp>
        <p:nvSpPr>
          <p:cNvPr id="21" name="Текст 20"/>
          <p:cNvSpPr>
            <a:spLocks noGrp="true"/>
          </p:cNvSpPr>
          <p:nvPr>
            <p:ph type="body" sz="quarter" idx="16"/>
          </p:nvPr>
        </p:nvSpPr>
        <p:spPr>
          <a:xfrm>
            <a:off x="10544175" y="2942590"/>
            <a:ext cx="8792845" cy="6611620"/>
          </a:xfrm>
        </p:spPr>
        <p:txBody>
          <a:bodyPr/>
          <a:lstStyle/>
          <a:p>
            <a:pPr algn="l"/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С практической точки зрения, технологии </a:t>
            </a:r>
            <a:r>
              <a:rPr lang="ru-RU" sz="2800" b="1">
                <a:latin typeface="Liberation Serif" panose="02020603050405020304" charset="0"/>
                <a:cs typeface="Liberation Serif" panose="02020603050405020304" charset="0"/>
              </a:rPr>
              <a:t>машинного обучения</a:t>
            </a:r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 все чаще становятся важными инструментами при производстве того или иного цифрового продукта. Они могут значительно</a:t>
            </a:r>
            <a:r>
              <a:rPr lang="ru-RU" sz="2800" i="1">
                <a:latin typeface="Liberation Serif" panose="02020603050405020304" charset="0"/>
                <a:cs typeface="Liberation Serif" panose="02020603050405020304" charset="0"/>
              </a:rPr>
              <a:t> ускорить</a:t>
            </a:r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 работу профессионалов и </a:t>
            </a:r>
            <a:r>
              <a:rPr lang="ru-RU" sz="2800" i="1">
                <a:latin typeface="Liberation Serif" panose="02020603050405020304" charset="0"/>
                <a:cs typeface="Liberation Serif" panose="02020603050405020304" charset="0"/>
              </a:rPr>
              <a:t>снизить</a:t>
            </a:r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 общую стоимость производства. </a:t>
            </a:r>
            <a:endParaRPr lang="ru-RU" sz="2800">
              <a:latin typeface="Liberation Serif" panose="02020603050405020304" charset="0"/>
              <a:cs typeface="Liberation Serif" panose="02020603050405020304" charset="0"/>
            </a:endParaRPr>
          </a:p>
          <a:p>
            <a:pPr algn="l"/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Программное обеспечение, предназначенное для профессиональной компьютерной анимации включает в себя: программы от компании </a:t>
            </a:r>
            <a:r>
              <a:rPr lang="ru-RU" sz="2800" i="1">
                <a:latin typeface="Liberation Serif" panose="02020603050405020304" charset="0"/>
                <a:cs typeface="Liberation Serif" panose="02020603050405020304" charset="0"/>
              </a:rPr>
              <a:t>Autodesk (Maya, Motionbuilder)</a:t>
            </a:r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, от компании </a:t>
            </a:r>
            <a:r>
              <a:rPr lang="ru-RU" sz="2800" i="1">
                <a:latin typeface="Liberation Serif" panose="02020603050405020304" charset="0"/>
                <a:cs typeface="Liberation Serif" panose="02020603050405020304" charset="0"/>
              </a:rPr>
              <a:t>Adobe (Animate, Character Animator), Cinema4D, Houdini, Blender</a:t>
            </a:r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. </a:t>
            </a:r>
            <a:endParaRPr lang="ru-RU" sz="2800">
              <a:latin typeface="Liberation Serif" panose="02020603050405020304" charset="0"/>
              <a:cs typeface="Liberation Serif" panose="02020603050405020304" charset="0"/>
            </a:endParaRPr>
          </a:p>
          <a:p>
            <a:pPr algn="l"/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Из всех перечисленных вариантов выделяется </a:t>
            </a:r>
            <a:r>
              <a:rPr lang="ru-RU" sz="2800" i="1">
                <a:latin typeface="Liberation Serif" panose="02020603050405020304" charset="0"/>
                <a:cs typeface="Liberation Serif" panose="02020603050405020304" charset="0"/>
              </a:rPr>
              <a:t>Blender</a:t>
            </a:r>
            <a:r>
              <a:rPr lang="ru-RU" sz="2800">
                <a:latin typeface="Liberation Serif" panose="02020603050405020304" charset="0"/>
                <a:cs typeface="Liberation Serif" panose="02020603050405020304" charset="0"/>
              </a:rPr>
              <a:t> —  это бесплатный пакет для создания 3D-проектов с открытым исходным кодом. Благодаря этому открываются большие возможности увеличения функционала ПО, как в исходном коде самой программы, так и с помощью расширений (аддонов). </a:t>
            </a:r>
            <a:endParaRPr lang="ru-RU" sz="2800">
              <a:latin typeface="Liberation Serif" panose="02020603050405020304" charset="0"/>
              <a:cs typeface="Liberation Serif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true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10" name="Заголовок 9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  <a:endParaRPr lang="ru-RU" b="1" dirty="0"/>
          </a:p>
        </p:txBody>
      </p:sp>
      <p:sp>
        <p:nvSpPr>
          <p:cNvPr id="14" name="Текст 13"/>
          <p:cNvSpPr>
            <a:spLocks noGrp="true"/>
          </p:cNvSpPr>
          <p:nvPr>
            <p:ph type="body" sz="quarter" idx="13"/>
          </p:nvPr>
        </p:nvSpPr>
        <p:spPr>
          <a:xfrm>
            <a:off x="894715" y="2724785"/>
            <a:ext cx="10949305" cy="7554595"/>
          </a:xfrm>
        </p:spPr>
        <p:txBody>
          <a:bodyPr/>
          <a:lstStyle/>
          <a:p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Основной проблемой можно назвать отсутствие доступных решений для начинающих </a:t>
            </a:r>
            <a:r>
              <a:rPr lang="ru-RU" sz="3200" i="1">
                <a:latin typeface="Liberation Serif" panose="02020603050405020304" charset="0"/>
                <a:cs typeface="Liberation Serif" panose="02020603050405020304" charset="0"/>
              </a:rPr>
              <a:t>аниматоров</a:t>
            </a:r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.</a:t>
            </a:r>
            <a:endParaRPr lang="ru-RU" sz="32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Многие сервисы, которые предоставляют доступ к безмаркерному захвату движений, делают это на</a:t>
            </a:r>
            <a:r>
              <a:rPr lang="ru-RU" sz="3200" u="sng">
                <a:latin typeface="Liberation Serif" panose="02020603050405020304" charset="0"/>
                <a:cs typeface="Liberation Serif" panose="02020603050405020304" charset="0"/>
              </a:rPr>
              <a:t> выделенном сервере</a:t>
            </a:r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, и у пользователя нет полного контроля над данными. К тому же, при выявлении </a:t>
            </a:r>
            <a:r>
              <a:rPr lang="ru-RU" sz="3200" i="1">
                <a:latin typeface="Liberation Serif" panose="02020603050405020304" charset="0"/>
                <a:cs typeface="Liberation Serif" panose="02020603050405020304" charset="0"/>
              </a:rPr>
              <a:t>ошибки в видеозаписи</a:t>
            </a:r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, пользователю придется покупать дополнительную подписку или время на сервере.</a:t>
            </a:r>
            <a:endParaRPr lang="ru-RU" sz="32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Предлагается полноценное решение, которое будет всегда выполняться </a:t>
            </a:r>
            <a:r>
              <a:rPr lang="ru-RU" sz="3200" b="1">
                <a:latin typeface="Liberation Serif" panose="02020603050405020304" charset="0"/>
                <a:cs typeface="Liberation Serif" panose="02020603050405020304" charset="0"/>
              </a:rPr>
              <a:t>только на машине клиента</a:t>
            </a:r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.</a:t>
            </a:r>
            <a:endParaRPr lang="en-US" altLang="ru-RU" sz="3200">
              <a:latin typeface="Liberation Serif" panose="02020603050405020304" charset="0"/>
              <a:cs typeface="Liberation Serif" panose="02020603050405020304" charset="0"/>
            </a:endParaRPr>
          </a:p>
        </p:txBody>
      </p:sp>
      <p:pic>
        <p:nvPicPr>
          <p:cNvPr id="3" name="Picture 2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7795" y="2433955"/>
            <a:ext cx="6022340" cy="33870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9030" y="5821045"/>
            <a:ext cx="5031105" cy="49980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35" y="7716520"/>
            <a:ext cx="7976870" cy="31280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true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  <a:endParaRPr lang="ru-RU" b="1" dirty="0"/>
          </a:p>
        </p:txBody>
      </p:sp>
      <p:sp>
        <p:nvSpPr>
          <p:cNvPr id="9" name="Текст 8"/>
          <p:cNvSpPr>
            <a:spLocks noGrp="true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Расширение предназначено для безмаркерного захвата движений посредством анализа входного видеопотока, содержащим в себе движения лица или тела в целом.</a:t>
            </a:r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В расширении будет реализовано:</a:t>
            </a:r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    • захват движений лица или тела с использованием нейросетей;</a:t>
            </a:r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  <a:sym typeface="+mn-ea"/>
              </a:rPr>
              <a:t>    • выбор видеопотока и коррекция широкоугольных линз;</a:t>
            </a:r>
            <a:endParaRPr lang="ru-RU" sz="3600">
              <a:latin typeface="Liberation Serif" panose="02020603050405020304" charset="0"/>
              <a:cs typeface="Liberation Serif" panose="02020603050405020304" charset="0"/>
              <a:sym typeface="+mn-ea"/>
            </a:endParaRPr>
          </a:p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  <a:sym typeface="+mn-ea"/>
              </a:rPr>
              <a:t>    • возможность использования видеофайлов в качестве источника;</a:t>
            </a:r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    • выбор 3D-объекта в сцене с необходимым скелетом при помощи выпадающего списка;</a:t>
            </a:r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    • перенос движений пользователя на скелет 3D-модели.</a:t>
            </a:r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  <a:endParaRPr lang="ru-RU" b="1" dirty="0"/>
          </a:p>
        </p:txBody>
      </p:sp>
      <p:sp>
        <p:nvSpPr>
          <p:cNvPr id="6" name="Текст 5"/>
          <p:cNvSpPr>
            <a:spLocks noGrp="true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altLang="en-US" sz="3600">
                <a:latin typeface="Liberation Serif" panose="02020603050405020304" charset="0"/>
                <a:cs typeface="Liberation Serif" panose="02020603050405020304" charset="0"/>
              </a:rPr>
              <a:t>В России разработки в сфере захвата движений не представлены в виде коммерческих продуктов. Чаще всего используются решения от таких компаний как </a:t>
            </a:r>
            <a:r>
              <a:rPr lang="en-US" altLang="ru-RU" sz="3600">
                <a:latin typeface="Liberation Serif" panose="02020603050405020304" charset="0"/>
                <a:cs typeface="Liberation Serif" panose="02020603050405020304" charset="0"/>
              </a:rPr>
              <a:t>Vicon </a:t>
            </a:r>
            <a:r>
              <a:rPr lang="ru-RU" altLang="en-US" sz="3600">
                <a:latin typeface="Liberation Serif" panose="02020603050405020304" charset="0"/>
                <a:cs typeface="Liberation Serif" panose="02020603050405020304" charset="0"/>
              </a:rPr>
              <a:t>и </a:t>
            </a:r>
            <a:r>
              <a:rPr lang="en-US" altLang="ru-RU" sz="3600">
                <a:latin typeface="Liberation Serif" panose="02020603050405020304" charset="0"/>
                <a:cs typeface="Liberation Serif" panose="02020603050405020304" charset="0"/>
              </a:rPr>
              <a:t>XSens </a:t>
            </a:r>
            <a:r>
              <a:rPr lang="ru-RU" altLang="en-US" sz="3600">
                <a:latin typeface="Liberation Serif" panose="02020603050405020304" charset="0"/>
                <a:cs typeface="Liberation Serif" panose="02020603050405020304" charset="0"/>
              </a:rPr>
              <a:t>в специально подготовленных студиях захвата движений.</a:t>
            </a:r>
            <a:endParaRPr lang="ru-RU" altLang="en-US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altLang="en-US" sz="3600">
                <a:latin typeface="Liberation Serif" panose="02020603050405020304" charset="0"/>
                <a:cs typeface="Liberation Serif" panose="02020603050405020304" charset="0"/>
              </a:rPr>
              <a:t>Разрабатываемый продукт станет одним из первых коммерческих продуктов и привлечет необходимые инвестиции и внимание для дальнейшего развития как продукта, так и науки о движении в целом.</a:t>
            </a:r>
            <a:endParaRPr lang="ru-RU" altLang="en-US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altLang="en-US" sz="3600">
                <a:latin typeface="Liberation Serif" panose="02020603050405020304" charset="0"/>
                <a:cs typeface="Liberation Serif" panose="02020603050405020304" charset="0"/>
              </a:rPr>
              <a:t>Ожидается рост посредством наращивания количества корпоративных клиентов в странах СНГ и Европы.</a:t>
            </a:r>
            <a:endParaRPr lang="ru-RU" altLang="en-US" sz="3600">
              <a:latin typeface="Liberation Serif" panose="02020603050405020304" charset="0"/>
              <a:cs typeface="Liberation Serif" panose="020206030504050203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true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/>
          <p:cNvSpPr>
            <a:spLocks noGrp="true"/>
          </p:cNvSpPr>
          <p:nvPr>
            <p:ph type="body" sz="quarter" idx="13"/>
          </p:nvPr>
        </p:nvSpPr>
        <p:spPr>
          <a:xfrm>
            <a:off x="894715" y="1880870"/>
            <a:ext cx="18424525" cy="8679815"/>
          </a:xfrm>
        </p:spPr>
        <p:txBody>
          <a:bodyPr/>
          <a:lstStyle/>
          <a:p>
            <a:pPr algn="just"/>
            <a:r>
              <a:rPr lang="ru-RU" sz="3400">
                <a:latin typeface="Liberation Serif" panose="02020603050405020304" charset="0"/>
                <a:cs typeface="Liberation Serif" panose="02020603050405020304" charset="0"/>
              </a:rPr>
              <a:t>В проекте будет реализована бизнес-модель, в которой базовые функции предоставляются пользователям бесплатно на неограниченный срок. </a:t>
            </a:r>
            <a:endParaRPr lang="ru-RU" sz="3400">
              <a:latin typeface="Liberation Serif" panose="02020603050405020304" charset="0"/>
              <a:cs typeface="Liberation Serif" panose="02020603050405020304" charset="0"/>
            </a:endParaRPr>
          </a:p>
          <a:p>
            <a:pPr algn="just"/>
            <a:r>
              <a:rPr lang="ru-RU" sz="3400">
                <a:latin typeface="Liberation Serif" panose="02020603050405020304" charset="0"/>
                <a:cs typeface="Liberation Serif" panose="02020603050405020304" charset="0"/>
              </a:rPr>
              <a:t>Также будет возможность оформить подписку. Её можно будет купить на срок от 1 до 12 месяцев, при этом, в зависимости от количества выбранных месяцев, будет формироваться процент скидки - от 10% до 30% - в качестве бонуса.</a:t>
            </a:r>
            <a:endParaRPr lang="ru-RU" sz="3400">
              <a:latin typeface="Liberation Serif" panose="02020603050405020304" charset="0"/>
              <a:cs typeface="Liberation Serif" panose="02020603050405020304" charset="0"/>
            </a:endParaRPr>
          </a:p>
          <a:p>
            <a:pPr algn="just"/>
            <a:r>
              <a:rPr lang="ru-RU" sz="3400">
                <a:latin typeface="Liberation Serif" panose="02020603050405020304" charset="0"/>
                <a:cs typeface="Liberation Serif" panose="02020603050405020304" charset="0"/>
              </a:rPr>
              <a:t>Подписка ориентирована на корпоративных клиентов, а также людей,  заинтересованных в развитии проекта. Подписка включает в себя:</a:t>
            </a:r>
            <a:endParaRPr lang="ru-RU" sz="3400">
              <a:latin typeface="Liberation Serif" panose="02020603050405020304" charset="0"/>
              <a:cs typeface="Liberation Serif" panose="02020603050405020304" charset="0"/>
            </a:endParaRPr>
          </a:p>
          <a:p>
            <a:pPr algn="just"/>
            <a:r>
              <a:rPr lang="ru-RU" sz="3400">
                <a:latin typeface="Liberation Serif" panose="02020603050405020304" charset="0"/>
                <a:cs typeface="Liberation Serif" panose="02020603050405020304" charset="0"/>
              </a:rPr>
              <a:t>    1. Внедрение. </a:t>
            </a:r>
            <a:endParaRPr lang="ru-RU" sz="3400">
              <a:latin typeface="Liberation Serif" panose="02020603050405020304" charset="0"/>
              <a:cs typeface="Liberation Serif" panose="02020603050405020304" charset="0"/>
            </a:endParaRPr>
          </a:p>
          <a:p>
            <a:pPr algn="just"/>
            <a:r>
              <a:rPr lang="ru-RU" sz="3400">
                <a:latin typeface="Liberation Serif" panose="02020603050405020304" charset="0"/>
                <a:cs typeface="Liberation Serif" panose="02020603050405020304" charset="0"/>
              </a:rPr>
              <a:t>        a) Предоставление подробной документации по функционалу расширения.</a:t>
            </a:r>
            <a:endParaRPr lang="ru-RU" sz="3400">
              <a:latin typeface="Liberation Serif" panose="02020603050405020304" charset="0"/>
              <a:cs typeface="Liberation Serif" panose="02020603050405020304" charset="0"/>
            </a:endParaRPr>
          </a:p>
          <a:p>
            <a:pPr algn="just"/>
            <a:r>
              <a:rPr lang="ru-RU" sz="3400">
                <a:latin typeface="Liberation Serif" panose="02020603050405020304" charset="0"/>
                <a:cs typeface="Liberation Serif" panose="02020603050405020304" charset="0"/>
              </a:rPr>
              <a:t>        b) Предоставление обучающего материала.</a:t>
            </a:r>
            <a:endParaRPr lang="ru-RU" sz="3400">
              <a:latin typeface="Liberation Serif" panose="02020603050405020304" charset="0"/>
              <a:cs typeface="Liberation Serif" panose="02020603050405020304" charset="0"/>
            </a:endParaRPr>
          </a:p>
          <a:p>
            <a:pPr algn="just"/>
            <a:r>
              <a:rPr lang="ru-RU" sz="3400">
                <a:latin typeface="Liberation Serif" panose="02020603050405020304" charset="0"/>
                <a:cs typeface="Liberation Serif" panose="02020603050405020304" charset="0"/>
              </a:rPr>
              <a:t>        c) Консультация по любым возникающим вопросам.</a:t>
            </a:r>
            <a:endParaRPr lang="ru-RU" sz="3400">
              <a:latin typeface="Liberation Serif" panose="02020603050405020304" charset="0"/>
              <a:cs typeface="Liberation Serif" panose="02020603050405020304" charset="0"/>
            </a:endParaRPr>
          </a:p>
          <a:p>
            <a:pPr algn="just"/>
            <a:r>
              <a:rPr lang="ru-RU" sz="3400">
                <a:latin typeface="Liberation Serif" panose="02020603050405020304" charset="0"/>
                <a:cs typeface="Liberation Serif" panose="02020603050405020304" charset="0"/>
              </a:rPr>
              <a:t>    2. Сопровождение</a:t>
            </a:r>
            <a:endParaRPr lang="ru-RU" sz="3400">
              <a:latin typeface="Liberation Serif" panose="02020603050405020304" charset="0"/>
              <a:cs typeface="Liberation Serif" panose="02020603050405020304" charset="0"/>
            </a:endParaRPr>
          </a:p>
          <a:p>
            <a:pPr algn="just"/>
            <a:r>
              <a:rPr lang="ru-RU" sz="3400">
                <a:latin typeface="Liberation Serif" panose="02020603050405020304" charset="0"/>
                <a:cs typeface="Liberation Serif" panose="02020603050405020304" charset="0"/>
              </a:rPr>
              <a:t>        a) Решение вопросов по дополнительному функционалу.</a:t>
            </a:r>
            <a:endParaRPr lang="ru-RU" sz="3400">
              <a:latin typeface="Liberation Serif" panose="02020603050405020304" charset="0"/>
              <a:cs typeface="Liberation Serif" panose="02020603050405020304" charset="0"/>
            </a:endParaRPr>
          </a:p>
          <a:p>
            <a:pPr algn="just"/>
            <a:r>
              <a:rPr lang="ru-RU" sz="3400">
                <a:latin typeface="Liberation Serif" panose="02020603050405020304" charset="0"/>
                <a:cs typeface="Liberation Serif" panose="02020603050405020304" charset="0"/>
              </a:rPr>
              <a:t>        b) Доработка функционала под задачи клиента.</a:t>
            </a:r>
            <a:endParaRPr lang="ru-RU" sz="3400">
              <a:latin typeface="Liberation Serif" panose="02020603050405020304" charset="0"/>
              <a:cs typeface="Liberation Serif" panose="02020603050405020304" charset="0"/>
            </a:endParaRPr>
          </a:p>
          <a:p>
            <a:pPr algn="just"/>
            <a:r>
              <a:rPr lang="ru-RU" sz="3400">
                <a:latin typeface="Liberation Serif" panose="02020603050405020304" charset="0"/>
                <a:cs typeface="Liberation Serif" panose="02020603050405020304" charset="0"/>
              </a:rPr>
              <a:t>    3. Техническая поддержка</a:t>
            </a:r>
            <a:endParaRPr lang="ru-RU" sz="3400">
              <a:latin typeface="Liberation Serif" panose="02020603050405020304" charset="0"/>
              <a:cs typeface="Liberation Serif" panose="02020603050405020304" charset="0"/>
            </a:endParaRPr>
          </a:p>
          <a:p>
            <a:pPr algn="just"/>
            <a:r>
              <a:rPr lang="ru-RU" sz="3400">
                <a:latin typeface="Liberation Serif" panose="02020603050405020304" charset="0"/>
                <a:cs typeface="Liberation Serif" panose="02020603050405020304" charset="0"/>
              </a:rPr>
              <a:t>       </a:t>
            </a:r>
            <a:endParaRPr lang="ru-RU" sz="3400">
              <a:latin typeface="Liberation Serif" panose="02020603050405020304" charset="0"/>
              <a:cs typeface="Liberation Serif" panose="020206030504050203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/>
          <p:cNvSpPr>
            <a:spLocks noGrp="true"/>
          </p:cNvSpPr>
          <p:nvPr>
            <p:ph type="body" sz="quarter" idx="13"/>
          </p:nvPr>
        </p:nvSpPr>
        <p:spPr>
          <a:xfrm>
            <a:off x="894715" y="2942590"/>
            <a:ext cx="8966835" cy="7554595"/>
          </a:xfrm>
        </p:spPr>
        <p:txBody>
          <a:bodyPr/>
          <a:lstStyle/>
          <a:p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Прототип реализации был сделан в качестве практической части магистерской диссертации и представлен на видео по ссылке. </a:t>
            </a:r>
            <a:endParaRPr lang="ru-RU" sz="32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Промежуточные результаты были опубликованы в статье “Применение нейронных сетей в компьютерной анимации”, авторы Беляева М.Б., Харисов Э.И., в выпуске журнала Colloquium-journal. 2020. № 35-1 (87). С. 27-29.</a:t>
            </a:r>
            <a:endParaRPr lang="ru-RU" sz="32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На данный момент продолжается исследование, а также доработка расширения (для работы в различных ОС, увеличения точности распознования, сотрудничества с исследователями в данной области)</a:t>
            </a:r>
            <a:endParaRPr lang="ru-RU" sz="3200">
              <a:latin typeface="Liberation Serif" panose="02020603050405020304" charset="0"/>
              <a:cs typeface="Liberation Serif" panose="02020603050405020304" charset="0"/>
            </a:endParaRPr>
          </a:p>
        </p:txBody>
      </p:sp>
      <p:sp>
        <p:nvSpPr>
          <p:cNvPr id="3" name="Text Box 2"/>
          <p:cNvSpPr txBox="true"/>
          <p:nvPr/>
        </p:nvSpPr>
        <p:spPr>
          <a:xfrm>
            <a:off x="12564745" y="4935220"/>
            <a:ext cx="544449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latin typeface="Liberation Serif" panose="02020603050405020304" charset="0"/>
                <a:cs typeface="Liberation Serif" panose="02020603050405020304" charset="0"/>
                <a:hlinkClick r:id="rId1" tooltip="" action="ppaction://hlinkfile"/>
              </a:rPr>
              <a:t>https://youtu.be/5nkKsuGfhOY</a:t>
            </a:r>
            <a:endParaRPr lang="en-US" sz="4400">
              <a:latin typeface="Liberation Serif" panose="02020603050405020304" charset="0"/>
              <a:cs typeface="Liberation Serif" panose="02020603050405020304" charset="0"/>
              <a:hlinkClick r:id="rId1" tooltip="" action="ppaction://hlinkfi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true"/>
          </p:cNvPicPr>
          <p:nvPr/>
        </p:nvPicPr>
        <p:blipFill rotWithShape="true">
          <a:blip r:embed="rId1">
            <a:alphaModFix amt="48000"/>
          </a:blip>
          <a:srcRect l="12508" t="15043" r="19245" b="34928"/>
          <a:stretch>
            <a:fillRect/>
          </a:stretch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true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/>
          <p:cNvSpPr>
            <a:spLocks noGrp="true"/>
          </p:cNvSpPr>
          <p:nvPr>
            <p:ph type="body" sz="quarter" idx="13"/>
          </p:nvPr>
        </p:nvSpPr>
        <p:spPr>
          <a:xfrm>
            <a:off x="643128" y="7157044"/>
            <a:ext cx="4134612" cy="2103120"/>
          </a:xfrm>
        </p:spPr>
        <p:txBody>
          <a:bodyPr/>
          <a:lstStyle/>
          <a:p>
            <a:pPr algn="ctr"/>
            <a:r>
              <a:rPr lang="ru-RU" altLang="en-US" sz="3200">
                <a:latin typeface="Liberation Serif" panose="02020603050405020304" charset="0"/>
                <a:cs typeface="Liberation Serif" panose="02020603050405020304" charset="0"/>
              </a:rPr>
              <a:t>Руководитель проекта</a:t>
            </a:r>
            <a:r>
              <a:rPr lang="en-US" altLang="ru-RU" sz="3200">
                <a:latin typeface="Liberation Serif" panose="02020603050405020304" charset="0"/>
                <a:cs typeface="Liberation Serif" panose="02020603050405020304" charset="0"/>
              </a:rPr>
              <a:t>, </a:t>
            </a:r>
            <a:r>
              <a:rPr lang="ru-RU" altLang="en-US" sz="3200">
                <a:latin typeface="Liberation Serif" panose="02020603050405020304" charset="0"/>
                <a:cs typeface="Liberation Serif" panose="02020603050405020304" charset="0"/>
              </a:rPr>
              <a:t>3</a:t>
            </a:r>
            <a:r>
              <a:rPr lang="en-US" altLang="ru-RU" sz="3200">
                <a:latin typeface="Liberation Serif" panose="02020603050405020304" charset="0"/>
                <a:cs typeface="Liberation Serif" panose="02020603050405020304" charset="0"/>
              </a:rPr>
              <a:t>D-</a:t>
            </a:r>
            <a:r>
              <a:rPr lang="ru-RU" altLang="en-US" sz="3200">
                <a:latin typeface="Liberation Serif" panose="02020603050405020304" charset="0"/>
                <a:cs typeface="Liberation Serif" panose="02020603050405020304" charset="0"/>
              </a:rPr>
              <a:t>аниматор, опыт 3</a:t>
            </a:r>
            <a:r>
              <a:rPr lang="en-US" altLang="ru-RU" sz="3200">
                <a:latin typeface="Liberation Serif" panose="02020603050405020304" charset="0"/>
                <a:cs typeface="Liberation Serif" panose="02020603050405020304" charset="0"/>
              </a:rPr>
              <a:t>D-</a:t>
            </a:r>
            <a:r>
              <a:rPr lang="ru-RU" altLang="en-US" sz="3200">
                <a:latin typeface="Liberation Serif" panose="02020603050405020304" charset="0"/>
                <a:cs typeface="Liberation Serif" panose="02020603050405020304" charset="0"/>
              </a:rPr>
              <a:t>моделирования более 7 лет</a:t>
            </a:r>
            <a:endParaRPr lang="ru-RU" altLang="en-US" sz="3200">
              <a:latin typeface="Liberation Serif" panose="02020603050405020304" charset="0"/>
              <a:cs typeface="Liberation Serif" panose="02020603050405020304" charset="0"/>
            </a:endParaRPr>
          </a:p>
        </p:txBody>
      </p:sp>
      <p:pic>
        <p:nvPicPr>
          <p:cNvPr id="6" name="Picture Placeholder 5" descr="A84MFcsiXNQ"/>
          <p:cNvPicPr>
            <a:picLocks noChangeAspect="true"/>
          </p:cNvPicPr>
          <p:nvPr>
            <p:ph type="pic" sz="quarter" idx="17"/>
          </p:nvPr>
        </p:nvPicPr>
        <p:blipFill>
          <a:blip r:embed="rId2"/>
          <a:stretch>
            <a:fillRect/>
          </a:stretch>
        </p:blipFill>
        <p:spPr>
          <a:xfrm>
            <a:off x="1529715" y="2806065"/>
            <a:ext cx="2361565" cy="3330575"/>
          </a:xfrm>
          <a:prstGeom prst="rect">
            <a:avLst/>
          </a:prstGeom>
        </p:spPr>
      </p:pic>
      <p:sp>
        <p:nvSpPr>
          <p:cNvPr id="24" name="Текст 23"/>
          <p:cNvSpPr>
            <a:spLocks noGrp="true"/>
          </p:cNvSpPr>
          <p:nvPr>
            <p:ph type="body" sz="quarter" idx="18"/>
          </p:nvPr>
        </p:nvSpPr>
        <p:spPr>
          <a:xfrm>
            <a:off x="643128" y="6516964"/>
            <a:ext cx="4134612" cy="438912"/>
          </a:xfrm>
        </p:spPr>
        <p:txBody>
          <a:bodyPr/>
          <a:lstStyle/>
          <a:p>
            <a:pPr algn="ctr"/>
            <a:r>
              <a:rPr lang="ru-RU" altLang="en-US">
                <a:latin typeface="Liberation Serif" panose="02020603050405020304" charset="0"/>
                <a:cs typeface="Liberation Serif" panose="02020603050405020304" charset="0"/>
              </a:rPr>
              <a:t>Харисов Эмиль</a:t>
            </a:r>
            <a:endParaRPr lang="ru-RU" altLang="en-US">
              <a:latin typeface="Liberation Serif" panose="02020603050405020304" charset="0"/>
              <a:cs typeface="Liberation Serif" panose="02020603050405020304" charset="0"/>
            </a:endParaRPr>
          </a:p>
        </p:txBody>
      </p:sp>
      <p:sp>
        <p:nvSpPr>
          <p:cNvPr id="25" name="Текст 24"/>
          <p:cNvSpPr>
            <a:spLocks noGrp="true"/>
          </p:cNvSpPr>
          <p:nvPr>
            <p:ph type="body" sz="quarter" idx="19"/>
          </p:nvPr>
        </p:nvSpPr>
        <p:spPr>
          <a:xfrm>
            <a:off x="5392674" y="7157044"/>
            <a:ext cx="4134612" cy="2103120"/>
          </a:xfrm>
        </p:spPr>
        <p:txBody>
          <a:bodyPr/>
          <a:lstStyle/>
          <a:p>
            <a:pPr algn="ctr"/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Дизайнер интерфейса, опыт работы с проектами более 4 лет</a:t>
            </a:r>
            <a:endParaRPr lang="ru-RU" sz="3200">
              <a:latin typeface="Liberation Serif" panose="02020603050405020304" charset="0"/>
              <a:cs typeface="Liberation Serif" panose="02020603050405020304" charset="0"/>
            </a:endParaRPr>
          </a:p>
        </p:txBody>
      </p:sp>
      <p:pic>
        <p:nvPicPr>
          <p:cNvPr id="7" name="Picture Placeholder 6" descr="4"/>
          <p:cNvPicPr>
            <a:picLocks noChangeAspect="true"/>
          </p:cNvPicPr>
          <p:nvPr>
            <p:ph type="pic" sz="quarter" idx="20"/>
          </p:nvPr>
        </p:nvPicPr>
        <p:blipFill>
          <a:blip r:embed="rId3"/>
          <a:stretch>
            <a:fillRect/>
          </a:stretch>
        </p:blipFill>
        <p:spPr>
          <a:xfrm>
            <a:off x="5741035" y="2804795"/>
            <a:ext cx="3437890" cy="3331210"/>
          </a:xfrm>
          <a:prstGeom prst="rect">
            <a:avLst/>
          </a:prstGeom>
        </p:spPr>
      </p:pic>
      <p:sp>
        <p:nvSpPr>
          <p:cNvPr id="27" name="Текст 26"/>
          <p:cNvSpPr>
            <a:spLocks noGrp="true"/>
          </p:cNvSpPr>
          <p:nvPr>
            <p:ph type="body" sz="quarter" idx="21"/>
          </p:nvPr>
        </p:nvSpPr>
        <p:spPr>
          <a:xfrm>
            <a:off x="5392674" y="6516964"/>
            <a:ext cx="4134612" cy="438912"/>
          </a:xfrm>
        </p:spPr>
        <p:txBody>
          <a:bodyPr/>
          <a:lstStyle/>
          <a:p>
            <a:pPr algn="ctr"/>
            <a:r>
              <a:rPr lang="ru-RU">
                <a:latin typeface="Liberation Serif" panose="02020603050405020304" charset="0"/>
                <a:cs typeface="Liberation Serif" panose="02020603050405020304" charset="0"/>
              </a:rPr>
              <a:t>Кириллов Сергей</a:t>
            </a:r>
            <a:endParaRPr lang="ru-RU">
              <a:latin typeface="Liberation Serif" panose="02020603050405020304" charset="0"/>
              <a:cs typeface="Liberation Serif" panose="02020603050405020304" charset="0"/>
            </a:endParaRPr>
          </a:p>
        </p:txBody>
      </p:sp>
      <p:sp>
        <p:nvSpPr>
          <p:cNvPr id="28" name="Текст 27"/>
          <p:cNvSpPr>
            <a:spLocks noGrp="true"/>
          </p:cNvSpPr>
          <p:nvPr>
            <p:ph type="body" sz="quarter" idx="22"/>
          </p:nvPr>
        </p:nvSpPr>
        <p:spPr>
          <a:xfrm>
            <a:off x="10142220" y="7157044"/>
            <a:ext cx="4134612" cy="2103120"/>
          </a:xfrm>
        </p:spPr>
        <p:txBody>
          <a:bodyPr/>
          <a:lstStyle/>
          <a:p>
            <a:pPr algn="ctr"/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Программист, эксперт</a:t>
            </a:r>
            <a:r>
              <a:rPr lang="en-US" altLang="ru-RU" sz="3200">
                <a:latin typeface="Liberation Serif" panose="02020603050405020304" charset="0"/>
                <a:cs typeface="Liberation Serif" panose="02020603050405020304" charset="0"/>
              </a:rPr>
              <a:t> </a:t>
            </a:r>
            <a:r>
              <a:rPr lang="ru-RU" altLang="en-US" sz="3200">
                <a:latin typeface="Liberation Serif" panose="02020603050405020304" charset="0"/>
                <a:cs typeface="Liberation Serif" panose="02020603050405020304" charset="0"/>
              </a:rPr>
              <a:t>по</a:t>
            </a:r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 встраиваемым системам, опыт работы в сфере </a:t>
            </a:r>
            <a:r>
              <a:rPr lang="en-US" altLang="ru-RU" sz="3200">
                <a:latin typeface="Liberation Serif" panose="02020603050405020304" charset="0"/>
                <a:cs typeface="Liberation Serif" panose="02020603050405020304" charset="0"/>
              </a:rPr>
              <a:t>IT </a:t>
            </a:r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более 7 лет</a:t>
            </a:r>
            <a:endParaRPr lang="ru-RU" sz="3200">
              <a:latin typeface="Liberation Serif" panose="02020603050405020304" charset="0"/>
              <a:cs typeface="Liberation Serif" panose="02020603050405020304" charset="0"/>
            </a:endParaRPr>
          </a:p>
        </p:txBody>
      </p:sp>
      <p:pic>
        <p:nvPicPr>
          <p:cNvPr id="8" name="Picture Placeholder 7" descr="DzRCtJwXzCI"/>
          <p:cNvPicPr>
            <a:picLocks noChangeAspect="true"/>
          </p:cNvPicPr>
          <p:nvPr>
            <p:ph type="pic" sz="quarter" idx="23"/>
          </p:nvPr>
        </p:nvPicPr>
        <p:blipFill>
          <a:blip r:embed="rId4"/>
          <a:stretch>
            <a:fillRect/>
          </a:stretch>
        </p:blipFill>
        <p:spPr>
          <a:xfrm>
            <a:off x="10809605" y="2805430"/>
            <a:ext cx="2800350" cy="3331210"/>
          </a:xfrm>
          <a:prstGeom prst="rect">
            <a:avLst/>
          </a:prstGeom>
        </p:spPr>
      </p:pic>
      <p:sp>
        <p:nvSpPr>
          <p:cNvPr id="30" name="Текст 29"/>
          <p:cNvSpPr>
            <a:spLocks noGrp="true"/>
          </p:cNvSpPr>
          <p:nvPr>
            <p:ph type="body" sz="quarter" idx="24"/>
          </p:nvPr>
        </p:nvSpPr>
        <p:spPr>
          <a:xfrm>
            <a:off x="10142220" y="6516964"/>
            <a:ext cx="4134612" cy="438912"/>
          </a:xfrm>
        </p:spPr>
        <p:txBody>
          <a:bodyPr/>
          <a:lstStyle/>
          <a:p>
            <a:pPr algn="ctr"/>
            <a:r>
              <a:rPr lang="ru-RU">
                <a:latin typeface="Liberation Serif" panose="02020603050405020304" charset="0"/>
                <a:cs typeface="Liberation Serif" panose="02020603050405020304" charset="0"/>
              </a:rPr>
              <a:t>Далинский Эдуард</a:t>
            </a:r>
            <a:endParaRPr lang="ru-RU">
              <a:latin typeface="Liberation Serif" panose="02020603050405020304" charset="0"/>
              <a:cs typeface="Liberation Serif" panose="02020603050405020304" charset="0"/>
            </a:endParaRPr>
          </a:p>
        </p:txBody>
      </p:sp>
      <p:sp>
        <p:nvSpPr>
          <p:cNvPr id="12" name="Текст 21"/>
          <p:cNvSpPr>
            <a:spLocks noGrp="true"/>
          </p:cNvSpPr>
          <p:nvPr/>
        </p:nvSpPr>
        <p:spPr>
          <a:xfrm>
            <a:off x="14842998" y="7157044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>
                <a:latin typeface="Liberation Serif" panose="02020603050405020304" charset="0"/>
                <a:cs typeface="Liberation Serif" panose="02020603050405020304" charset="0"/>
              </a:rPr>
              <a:t>Консультант по науке о движении и юридическим вопросам</a:t>
            </a:r>
            <a:endParaRPr lang="ru-RU" sz="3200">
              <a:latin typeface="Liberation Serif" panose="02020603050405020304" charset="0"/>
              <a:cs typeface="Liberation Serif" panose="02020603050405020304" charset="0"/>
            </a:endParaRPr>
          </a:p>
        </p:txBody>
      </p:sp>
      <p:sp>
        <p:nvSpPr>
          <p:cNvPr id="14" name="Текст 23"/>
          <p:cNvSpPr>
            <a:spLocks noGrp="true"/>
          </p:cNvSpPr>
          <p:nvPr/>
        </p:nvSpPr>
        <p:spPr>
          <a:xfrm>
            <a:off x="14842998" y="6516964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en-US">
                <a:latin typeface="Liberation Serif" panose="02020603050405020304" charset="0"/>
                <a:cs typeface="Liberation Serif" panose="02020603050405020304" charset="0"/>
              </a:rPr>
              <a:t>Федоров Николай</a:t>
            </a:r>
            <a:endParaRPr lang="ru-RU" altLang="en-US">
              <a:latin typeface="Liberation Serif" panose="02020603050405020304" charset="0"/>
              <a:cs typeface="Liberation Serif" panose="02020603050405020304" charset="0"/>
            </a:endParaRPr>
          </a:p>
        </p:txBody>
      </p:sp>
      <p:pic>
        <p:nvPicPr>
          <p:cNvPr id="16" name="Picture 15" descr="FPVCiGm8ov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15661640" y="2804795"/>
            <a:ext cx="2497455" cy="33305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true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/>
          <p:cNvSpPr>
            <a:spLocks noGrp="true"/>
          </p:cNvSpPr>
          <p:nvPr>
            <p:ph type="body" sz="quarter" idx="13"/>
          </p:nvPr>
        </p:nvSpPr>
        <p:spPr>
          <a:xfrm>
            <a:off x="894715" y="2237105"/>
            <a:ext cx="18174335" cy="7554595"/>
          </a:xfrm>
        </p:spPr>
        <p:txBody>
          <a:bodyPr/>
          <a:lstStyle/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В ближайшие 2 года планируется привлечь инвесторов для реализации следующего плана:</a:t>
            </a:r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1. Разработка и тщательное тестирование продукта;</a:t>
            </a:r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2. Разработка удобного и функционального </a:t>
            </a:r>
            <a:r>
              <a:rPr lang="ru-RU" sz="3600" i="1">
                <a:latin typeface="Liberation Serif" panose="02020603050405020304" charset="0"/>
                <a:cs typeface="Liberation Serif" panose="02020603050405020304" charset="0"/>
              </a:rPr>
              <a:t>веб-сайта</a:t>
            </a:r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 программного решения;</a:t>
            </a:r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3. Расширение функционала;</a:t>
            </a:r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4. Реализация и тестирование подписки для корпоративных клиентов;</a:t>
            </a:r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5. Создание </a:t>
            </a:r>
            <a:r>
              <a:rPr lang="en-US" altLang="ru-RU" sz="3600" i="1">
                <a:latin typeface="Liberation Serif" panose="02020603050405020304" charset="0"/>
                <a:cs typeface="Liberation Serif" panose="02020603050405020304" charset="0"/>
              </a:rPr>
              <a:t>Standalone-</a:t>
            </a:r>
            <a:r>
              <a:rPr lang="ru-RU" sz="3600" i="1">
                <a:latin typeface="Liberation Serif" panose="02020603050405020304" charset="0"/>
                <a:cs typeface="Liberation Serif" panose="02020603050405020304" charset="0"/>
              </a:rPr>
              <a:t>приложения</a:t>
            </a:r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 для привлечения внимания к продукту.</a:t>
            </a:r>
            <a:endParaRPr lang="ru-RU" sz="3200">
              <a:latin typeface="Liberation Serif" panose="02020603050405020304" charset="0"/>
              <a:cs typeface="Liberation Serif" panose="02020603050405020304" charset="0"/>
            </a:endParaRPr>
          </a:p>
          <a:p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Данный план не окончателен и может быть расширен в любой момент.</a:t>
            </a:r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  <a:p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  <a:p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Главной целью проекта является привлечение начинающих </a:t>
            </a:r>
            <a:r>
              <a:rPr lang="ru-RU" sz="3600" i="1">
                <a:latin typeface="Liberation Serif" panose="02020603050405020304" charset="0"/>
                <a:cs typeface="Liberation Serif" panose="02020603050405020304" charset="0"/>
              </a:rPr>
              <a:t>аниматоров</a:t>
            </a:r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 для создания качественного и интересного контента при помощи </a:t>
            </a:r>
            <a:r>
              <a:rPr lang="ru-RU" sz="3600" u="sng">
                <a:latin typeface="Liberation Serif" panose="02020603050405020304" charset="0"/>
                <a:cs typeface="Liberation Serif" panose="02020603050405020304" charset="0"/>
              </a:rPr>
              <a:t>нашего решения</a:t>
            </a:r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. Наше решение, в свою очередь, предоставит </a:t>
            </a:r>
            <a:r>
              <a:rPr lang="ru-RU" sz="3600" i="1">
                <a:latin typeface="Liberation Serif" panose="02020603050405020304" charset="0"/>
                <a:cs typeface="Liberation Serif" panose="02020603050405020304" charset="0"/>
              </a:rPr>
              <a:t>удобный, простой и понятный</a:t>
            </a:r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 инструмент для анимирования персонажей с помощью </a:t>
            </a:r>
            <a:r>
              <a:rPr lang="ru-RU" sz="3600" i="1">
                <a:latin typeface="Liberation Serif" panose="02020603050405020304" charset="0"/>
                <a:cs typeface="Liberation Serif" panose="02020603050405020304" charset="0"/>
              </a:rPr>
              <a:t>захвата движений</a:t>
            </a:r>
            <a:r>
              <a:rPr lang="ru-RU" sz="3600">
                <a:latin typeface="Liberation Serif" panose="02020603050405020304" charset="0"/>
                <a:cs typeface="Liberation Serif" panose="02020603050405020304" charset="0"/>
              </a:rPr>
              <a:t>.</a:t>
            </a:r>
            <a:endParaRPr lang="ru-RU" sz="3600">
              <a:latin typeface="Liberation Serif" panose="02020603050405020304" charset="0"/>
              <a:cs typeface="Liberation Serif" panose="020206030504050203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true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/>
          <p:cNvSpPr>
            <a:spLocks noGrp="true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/>
          <p:cNvSpPr txBox="true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altLang="en-US" sz="2800" dirty="0"/>
              <a:t>937</a:t>
            </a:r>
            <a:r>
              <a:rPr lang="ru-RU" sz="2800" dirty="0"/>
              <a:t>) 302-49-80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altLang="ru-RU" sz="2800" dirty="0"/>
              <a:t>jazzbucket@yandex.ru</a:t>
            </a:r>
            <a:endParaRPr lang="en-US" altLang="ru-RU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5685</Words>
  <Application>WPS Presentation</Application>
  <PresentationFormat>Произвольный</PresentationFormat>
  <Paragraphs>102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SimSun</vt:lpstr>
      <vt:lpstr>Wingdings</vt:lpstr>
      <vt:lpstr>Arial</vt:lpstr>
      <vt:lpstr>Calibri</vt:lpstr>
      <vt:lpstr>Liberation Serif</vt:lpstr>
      <vt:lpstr>微软雅黑</vt:lpstr>
      <vt:lpstr>Arial Unicode MS</vt:lpstr>
      <vt:lpstr>ОБЛОЖКИ</vt:lpstr>
      <vt:lpstr>РАЗДЕЛИТЕЛИ</vt:lpstr>
      <vt:lpstr>Разработка расширения Blender для безмаркерного захвата движений при помощи компьютерного зрения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emil</cp:lastModifiedBy>
  <cp:revision>231</cp:revision>
  <dcterms:created xsi:type="dcterms:W3CDTF">2021-06-25T14:28:08Z</dcterms:created>
  <dcterms:modified xsi:type="dcterms:W3CDTF">2021-06-25T14:28:08Z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2021-03-01T10:00:00Z</vt:filetime>
  </property>
  <property fmtid="{D5CDD505-2E9C-101B-9397-08002B2CF9AE}" pid="3" name="ContentTypeId">
    <vt:lpwstr>0x010100389BBA01C4FE21449AAFFFA76EBF4062</vt:lpwstr>
  </property>
  <property fmtid="{D5CDD505-2E9C-101B-9397-08002B2CF9AE}" pid="4" name="KSOProductBuildVer">
    <vt:lpwstr>1033-11.1.0.10161</vt:lpwstr>
  </property>
</Properties>
</file>