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4630400" cy="8229600"/>
  <p:notesSz cx="8229600" cy="14630400"/>
  <p:embeddedFontLst>
    <p:embeddedFont>
      <p:font typeface="Source Sans 3" panose="020B0604020202020204" charset="0"/>
      <p:regular r:id="rId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12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5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3930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s://www.jcat.ru/job_vacancy/blog/raschet-zatrat-na-podbor-personala/" TargetMode="External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3798" y="758071"/>
            <a:ext cx="7416403" cy="1402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ea typeface="Montserrat Bold" pitchFamily="34" charset="-122"/>
                <a:cs typeface="Montserrat Bold" pitchFamily="34" charset="-120"/>
              </a:rPr>
              <a:t>AutoHire — умный ИИ-рекрутер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63798" y="2654175"/>
            <a:ext cx="7416403" cy="38457"/>
          </a:xfrm>
          <a:prstGeom prst="rect">
            <a:avLst/>
          </a:prstGeom>
          <a:solidFill>
            <a:srgbClr val="E2E6E9">
              <a:alpha val="50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863798" y="3062764"/>
            <a:ext cx="5053846" cy="560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ea typeface="Montserrat Bold" pitchFamily="34" charset="-122"/>
                <a:cs typeface="Montserrat Bold" pitchFamily="34" charset="-120"/>
              </a:rPr>
              <a:t>Основные гипотезы: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863798" y="3993833"/>
            <a:ext cx="7416403" cy="1615440"/>
          </a:xfrm>
          <a:prstGeom prst="roundRect">
            <a:avLst>
              <a:gd name="adj" fmla="val 2292"/>
            </a:avLst>
          </a:prstGeom>
          <a:solidFill>
            <a:srgbClr val="30313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1110615" y="4240649"/>
            <a:ext cx="6922770" cy="1121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E2E6E9"/>
                </a:solidFill>
                <a:ea typeface="Montserrat Bold" pitchFamily="34" charset="-122"/>
                <a:cs typeface="Montserrat Bold" pitchFamily="34" charset="-120"/>
              </a:rPr>
              <a:t>Бизнес нуждается в автоматизации найма</a:t>
            </a:r>
            <a:endParaRPr lang="en-US" sz="3500" dirty="0"/>
          </a:p>
        </p:txBody>
      </p:sp>
      <p:sp>
        <p:nvSpPr>
          <p:cNvPr id="8" name="Shape 5"/>
          <p:cNvSpPr/>
          <p:nvPr/>
        </p:nvSpPr>
        <p:spPr>
          <a:xfrm>
            <a:off x="863798" y="5856089"/>
            <a:ext cx="7416403" cy="1615440"/>
          </a:xfrm>
          <a:prstGeom prst="roundRect">
            <a:avLst>
              <a:gd name="adj" fmla="val 2292"/>
            </a:avLst>
          </a:prstGeom>
          <a:solidFill>
            <a:srgbClr val="30313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6"/>
          <p:cNvSpPr/>
          <p:nvPr/>
        </p:nvSpPr>
        <p:spPr>
          <a:xfrm>
            <a:off x="1110615" y="6102906"/>
            <a:ext cx="6922770" cy="1121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E2E6E9"/>
                </a:solidFill>
                <a:ea typeface="Montserrat Bold" pitchFamily="34" charset="-122"/>
                <a:cs typeface="Montserrat Bold" pitchFamily="34" charset="-120"/>
              </a:rPr>
              <a:t>Хочет снизить расходы на подбор персонала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8916" y="666988"/>
            <a:ext cx="6205061" cy="447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ea typeface="Montserrat Bold" pitchFamily="34" charset="-122"/>
                <a:cs typeface="Montserrat Bold" pitchFamily="34" charset="-120"/>
              </a:rPr>
              <a:t>Проблема рекрутинга в России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48916" y="1508998"/>
            <a:ext cx="6367701" cy="7252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700"/>
              </a:lnSpc>
              <a:buNone/>
            </a:pPr>
            <a:r>
              <a:rPr lang="en-US" sz="5700" b="1" dirty="0">
                <a:solidFill>
                  <a:srgbClr val="E2E6E9"/>
                </a:solidFill>
                <a:ea typeface="Montserrat Bold" pitchFamily="34" charset="-122"/>
                <a:cs typeface="Montserrat Bold" pitchFamily="34" charset="-120"/>
              </a:rPr>
              <a:t>28</a:t>
            </a:r>
            <a:endParaRPr lang="en-US" sz="5700" dirty="0"/>
          </a:p>
        </p:txBody>
      </p:sp>
      <p:sp>
        <p:nvSpPr>
          <p:cNvPr id="4" name="Text 2"/>
          <p:cNvSpPr/>
          <p:nvPr/>
        </p:nvSpPr>
        <p:spPr>
          <a:xfrm>
            <a:off x="1838682" y="2431256"/>
            <a:ext cx="4388168" cy="358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E2E6E9"/>
                </a:solidFill>
                <a:ea typeface="Montserrat Bold" pitchFamily="34" charset="-122"/>
                <a:cs typeface="Montserrat Bold" pitchFamily="34" charset="-120"/>
              </a:rPr>
              <a:t>дней на закрытие вакансии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848916" y="2884170"/>
            <a:ext cx="6367701" cy="2364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413665" y="1508998"/>
            <a:ext cx="6367820" cy="7252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700"/>
              </a:lnSpc>
              <a:buNone/>
            </a:pPr>
            <a:r>
              <a:rPr lang="en-US" sz="5700" b="1" dirty="0">
                <a:solidFill>
                  <a:srgbClr val="E2E6E9"/>
                </a:solidFill>
                <a:ea typeface="Montserrat Bold" pitchFamily="34" charset="-122"/>
                <a:cs typeface="Montserrat Bold" pitchFamily="34" charset="-120"/>
              </a:rPr>
              <a:t>140 000 ₽</a:t>
            </a:r>
            <a:endParaRPr lang="en-US" sz="5700" dirty="0"/>
          </a:p>
        </p:txBody>
      </p:sp>
      <p:sp>
        <p:nvSpPr>
          <p:cNvPr id="7" name="Text 5"/>
          <p:cNvSpPr/>
          <p:nvPr/>
        </p:nvSpPr>
        <p:spPr>
          <a:xfrm>
            <a:off x="8916114" y="2431256"/>
            <a:ext cx="3362801" cy="358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E2E6E9"/>
                </a:solidFill>
                <a:ea typeface="Montserrat Bold" pitchFamily="34" charset="-122"/>
                <a:cs typeface="Montserrat Bold" pitchFamily="34" charset="-120"/>
              </a:rPr>
              <a:t>стоимость кандидата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7413665" y="2884170"/>
            <a:ext cx="6367820" cy="2364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200" u="sng" dirty="0">
                <a:solidFill>
                  <a:srgbClr val="FFFFFF"/>
                </a:solidFill>
                <a:ea typeface="Source Sans 3" pitchFamily="34" charset="-122"/>
                <a:cs typeface="Source Sans 3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Расчет затрат на подбор персонала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848916" y="3376739"/>
            <a:ext cx="12932569" cy="27265"/>
          </a:xfrm>
          <a:prstGeom prst="rect">
            <a:avLst/>
          </a:prstGeom>
          <a:solidFill>
            <a:srgbClr val="E2E6E9">
              <a:alpha val="50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848916" y="3640455"/>
            <a:ext cx="9353550" cy="618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850" b="1" dirty="0">
                <a:solidFill>
                  <a:srgbClr val="FFFFFF"/>
                </a:solidFill>
                <a:ea typeface="Montserrat Bold" pitchFamily="34" charset="-122"/>
                <a:cs typeface="Montserrat Bold" pitchFamily="34" charset="-120"/>
              </a:rPr>
              <a:t>Текущие решения неэффективны:</a:t>
            </a:r>
            <a:endParaRPr lang="en-US" sz="3850" dirty="0"/>
          </a:p>
        </p:txBody>
      </p:sp>
      <p:sp>
        <p:nvSpPr>
          <p:cNvPr id="11" name="Shape 9"/>
          <p:cNvSpPr/>
          <p:nvPr/>
        </p:nvSpPr>
        <p:spPr>
          <a:xfrm>
            <a:off x="848916" y="4494967"/>
            <a:ext cx="4205764" cy="3068479"/>
          </a:xfrm>
          <a:prstGeom prst="roundRect">
            <a:avLst>
              <a:gd name="adj" fmla="val 771"/>
            </a:avLst>
          </a:prstGeom>
          <a:solidFill>
            <a:srgbClr val="30313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Shape 10"/>
          <p:cNvSpPr/>
          <p:nvPr/>
        </p:nvSpPr>
        <p:spPr>
          <a:xfrm>
            <a:off x="1006554" y="4652605"/>
            <a:ext cx="472916" cy="472916"/>
          </a:xfrm>
          <a:prstGeom prst="roundRect">
            <a:avLst>
              <a:gd name="adj" fmla="val 1933342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6571" y="4782622"/>
            <a:ext cx="212765" cy="212765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006554" y="5283160"/>
            <a:ext cx="3890486" cy="13437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b="1" dirty="0">
                <a:solidFill>
                  <a:srgbClr val="E2E6E9"/>
                </a:solidFill>
                <a:ea typeface="Montserrat Bold" pitchFamily="34" charset="-122"/>
                <a:cs typeface="Montserrat Bold" pitchFamily="34" charset="-120"/>
              </a:rPr>
              <a:t>Рекрутинговые агентства — слишком дорого</a:t>
            </a:r>
            <a:endParaRPr lang="en-US" sz="2800" dirty="0"/>
          </a:p>
        </p:txBody>
      </p:sp>
      <p:sp>
        <p:nvSpPr>
          <p:cNvPr id="15" name="Text 12"/>
          <p:cNvSpPr/>
          <p:nvPr/>
        </p:nvSpPr>
        <p:spPr>
          <a:xfrm>
            <a:off x="1006554" y="6721435"/>
            <a:ext cx="3890486" cy="2364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5212318" y="4494967"/>
            <a:ext cx="4205764" cy="3068479"/>
          </a:xfrm>
          <a:prstGeom prst="roundRect">
            <a:avLst>
              <a:gd name="adj" fmla="val 771"/>
            </a:avLst>
          </a:prstGeom>
          <a:solidFill>
            <a:srgbClr val="30313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Shape 14"/>
          <p:cNvSpPr/>
          <p:nvPr/>
        </p:nvSpPr>
        <p:spPr>
          <a:xfrm>
            <a:off x="5369957" y="4652605"/>
            <a:ext cx="472916" cy="472916"/>
          </a:xfrm>
          <a:prstGeom prst="roundRect">
            <a:avLst>
              <a:gd name="adj" fmla="val 1933342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99973" y="4782622"/>
            <a:ext cx="212765" cy="212765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5369957" y="5283160"/>
            <a:ext cx="3890486" cy="1791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b="1" dirty="0">
                <a:solidFill>
                  <a:srgbClr val="E2E6E9"/>
                </a:solidFill>
                <a:ea typeface="Montserrat Bold" pitchFamily="34" charset="-122"/>
                <a:cs typeface="Montserrat Bold" pitchFamily="34" charset="-120"/>
              </a:rPr>
              <a:t>CRM-системы — ищут, но не оценивают качественно</a:t>
            </a:r>
            <a:endParaRPr lang="en-US" sz="2800" dirty="0"/>
          </a:p>
        </p:txBody>
      </p:sp>
      <p:sp>
        <p:nvSpPr>
          <p:cNvPr id="20" name="Text 16"/>
          <p:cNvSpPr/>
          <p:nvPr/>
        </p:nvSpPr>
        <p:spPr>
          <a:xfrm>
            <a:off x="5369957" y="7169348"/>
            <a:ext cx="3890486" cy="2364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endParaRPr lang="en-US" sz="1200" dirty="0"/>
          </a:p>
        </p:txBody>
      </p:sp>
      <p:sp>
        <p:nvSpPr>
          <p:cNvPr id="21" name="Shape 17"/>
          <p:cNvSpPr/>
          <p:nvPr/>
        </p:nvSpPr>
        <p:spPr>
          <a:xfrm>
            <a:off x="9575721" y="4494967"/>
            <a:ext cx="4205764" cy="3068479"/>
          </a:xfrm>
          <a:prstGeom prst="roundRect">
            <a:avLst>
              <a:gd name="adj" fmla="val 771"/>
            </a:avLst>
          </a:prstGeom>
          <a:solidFill>
            <a:srgbClr val="30313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" name="Shape 18"/>
          <p:cNvSpPr/>
          <p:nvPr/>
        </p:nvSpPr>
        <p:spPr>
          <a:xfrm>
            <a:off x="9733359" y="4652605"/>
            <a:ext cx="472916" cy="472916"/>
          </a:xfrm>
          <a:prstGeom prst="roundRect">
            <a:avLst>
              <a:gd name="adj" fmla="val 1933342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63376" y="4782622"/>
            <a:ext cx="212765" cy="212765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9733359" y="5283160"/>
            <a:ext cx="3890486" cy="1791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b="1" dirty="0">
                <a:solidFill>
                  <a:srgbClr val="E2E6E9"/>
                </a:solidFill>
                <a:ea typeface="Montserrat Bold" pitchFamily="34" charset="-122"/>
                <a:cs typeface="Montserrat Bold" pitchFamily="34" charset="-120"/>
              </a:rPr>
              <a:t>Тесты и формы — не учитывают мотивацию и культуру</a:t>
            </a:r>
            <a:endParaRPr lang="en-US" sz="280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EF43395-9F8D-E8FD-06FA-ABE3BFDBB550}"/>
              </a:ext>
            </a:extLst>
          </p:cNvPr>
          <p:cNvSpPr/>
          <p:nvPr/>
        </p:nvSpPr>
        <p:spPr>
          <a:xfrm>
            <a:off x="12873519" y="7767263"/>
            <a:ext cx="1633591" cy="342605"/>
          </a:xfrm>
          <a:prstGeom prst="rect">
            <a:avLst/>
          </a:prstGeom>
          <a:solidFill>
            <a:srgbClr val="111213"/>
          </a:solidFill>
          <a:ln>
            <a:solidFill>
              <a:srgbClr val="1112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768072"/>
            <a:ext cx="5609749" cy="7012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ea typeface="Montserrat Bold" pitchFamily="34" charset="-122"/>
                <a:cs typeface="Montserrat Bold" pitchFamily="34" charset="-120"/>
              </a:rPr>
              <a:t>Решение AutoHire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863798" y="1962983"/>
            <a:ext cx="6327934" cy="2836188"/>
          </a:xfrm>
          <a:prstGeom prst="roundRect">
            <a:avLst>
              <a:gd name="adj" fmla="val 20887"/>
            </a:avLst>
          </a:prstGeom>
          <a:solidFill>
            <a:srgbClr val="30313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1110615" y="2209800"/>
            <a:ext cx="5834301" cy="1402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E2E6E9"/>
                </a:solidFill>
                <a:ea typeface="Montserrat Bold" pitchFamily="34" charset="-122"/>
                <a:cs typeface="Montserrat Bold" pitchFamily="34" charset="-120"/>
              </a:rPr>
              <a:t>Глубокий анализ резюме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1110615" y="3711059"/>
            <a:ext cx="5834301" cy="841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E2E6E9"/>
                </a:solidFill>
                <a:ea typeface="Montserrat Bold" pitchFamily="34" charset="-122"/>
                <a:cs typeface="Montserrat Bold" pitchFamily="34" charset="-120"/>
              </a:rPr>
              <a:t>ИИ изучает опыт и компетенции.</a:t>
            </a:r>
            <a:endParaRPr lang="en-US" sz="2650" dirty="0"/>
          </a:p>
        </p:txBody>
      </p:sp>
      <p:sp>
        <p:nvSpPr>
          <p:cNvPr id="6" name="Shape 4"/>
          <p:cNvSpPr/>
          <p:nvPr/>
        </p:nvSpPr>
        <p:spPr>
          <a:xfrm>
            <a:off x="7438549" y="1962983"/>
            <a:ext cx="6328053" cy="2836188"/>
          </a:xfrm>
          <a:prstGeom prst="roundRect">
            <a:avLst>
              <a:gd name="adj" fmla="val 20887"/>
            </a:avLst>
          </a:prstGeom>
          <a:solidFill>
            <a:srgbClr val="30313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7685365" y="2209800"/>
            <a:ext cx="5609749" cy="7012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E2E6E9"/>
                </a:solidFill>
                <a:ea typeface="Montserrat Bold" pitchFamily="34" charset="-122"/>
                <a:cs typeface="Montserrat Bold" pitchFamily="34" charset="-120"/>
              </a:rPr>
              <a:t>Видео-интервью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7685365" y="3009781"/>
            <a:ext cx="5834420" cy="841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E2E6E9"/>
                </a:solidFill>
                <a:ea typeface="Montserrat Bold" pitchFamily="34" charset="-122"/>
                <a:cs typeface="Montserrat Bold" pitchFamily="34" charset="-120"/>
              </a:rPr>
              <a:t>Речевой и поведенческий анализ.</a:t>
            </a:r>
            <a:endParaRPr lang="en-US" sz="2650" dirty="0"/>
          </a:p>
        </p:txBody>
      </p:sp>
      <p:sp>
        <p:nvSpPr>
          <p:cNvPr id="9" name="Shape 7"/>
          <p:cNvSpPr/>
          <p:nvPr/>
        </p:nvSpPr>
        <p:spPr>
          <a:xfrm>
            <a:off x="863798" y="5045988"/>
            <a:ext cx="6327934" cy="2415540"/>
          </a:xfrm>
          <a:prstGeom prst="roundRect">
            <a:avLst>
              <a:gd name="adj" fmla="val 24524"/>
            </a:avLst>
          </a:prstGeom>
          <a:solidFill>
            <a:srgbClr val="30313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1110615" y="5292804"/>
            <a:ext cx="5834301" cy="1402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E2E6E9"/>
                </a:solidFill>
                <a:ea typeface="Montserrat Bold" pitchFamily="34" charset="-122"/>
                <a:cs typeface="Montserrat Bold" pitchFamily="34" charset="-120"/>
              </a:rPr>
              <a:t>Комплексная оценка</a:t>
            </a:r>
            <a:endParaRPr lang="en-US" sz="4400" dirty="0"/>
          </a:p>
        </p:txBody>
      </p:sp>
      <p:sp>
        <p:nvSpPr>
          <p:cNvPr id="11" name="Text 9"/>
          <p:cNvSpPr/>
          <p:nvPr/>
        </p:nvSpPr>
        <p:spPr>
          <a:xfrm>
            <a:off x="1110615" y="6043434"/>
            <a:ext cx="5439728" cy="4206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E2E6E9"/>
                </a:solidFill>
                <a:ea typeface="Montserrat Bold" pitchFamily="34" charset="-122"/>
                <a:cs typeface="Montserrat Bold" pitchFamily="34" charset="-120"/>
              </a:rPr>
              <a:t>Навыки, мотивация, культура</a:t>
            </a:r>
            <a:endParaRPr lang="en-US" sz="2650" dirty="0"/>
          </a:p>
        </p:txBody>
      </p:sp>
      <p:sp>
        <p:nvSpPr>
          <p:cNvPr id="12" name="Shape 10"/>
          <p:cNvSpPr/>
          <p:nvPr/>
        </p:nvSpPr>
        <p:spPr>
          <a:xfrm>
            <a:off x="7438549" y="5045988"/>
            <a:ext cx="6328053" cy="2415540"/>
          </a:xfrm>
          <a:prstGeom prst="roundRect">
            <a:avLst>
              <a:gd name="adj" fmla="val 24524"/>
            </a:avLst>
          </a:prstGeom>
          <a:solidFill>
            <a:srgbClr val="30313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7685365" y="5292804"/>
            <a:ext cx="5609749" cy="7012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E2E6E9"/>
                </a:solidFill>
                <a:ea typeface="Montserrat Bold" pitchFamily="34" charset="-122"/>
                <a:cs typeface="Montserrat Bold" pitchFamily="34" charset="-120"/>
              </a:rPr>
              <a:t>Рейтинг</a:t>
            </a:r>
            <a:endParaRPr lang="en-US" sz="4400" dirty="0"/>
          </a:p>
        </p:txBody>
      </p:sp>
      <p:sp>
        <p:nvSpPr>
          <p:cNvPr id="14" name="Text 12"/>
          <p:cNvSpPr/>
          <p:nvPr/>
        </p:nvSpPr>
        <p:spPr>
          <a:xfrm>
            <a:off x="7685365" y="6092785"/>
            <a:ext cx="5834420" cy="841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E2E6E9"/>
                </a:solidFill>
                <a:ea typeface="Montserrat Bold" pitchFamily="34" charset="-122"/>
                <a:cs typeface="Montserrat Bold" pitchFamily="34" charset="-120"/>
              </a:rPr>
              <a:t>Автоматический ранжир кандидатов.</a:t>
            </a:r>
            <a:endParaRPr lang="en-US" sz="265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D2C018C-954D-6025-7688-DFBABACBE82A}"/>
              </a:ext>
            </a:extLst>
          </p:cNvPr>
          <p:cNvSpPr/>
          <p:nvPr/>
        </p:nvSpPr>
        <p:spPr>
          <a:xfrm>
            <a:off x="12873519" y="7767263"/>
            <a:ext cx="1633591" cy="342605"/>
          </a:xfrm>
          <a:prstGeom prst="rect">
            <a:avLst/>
          </a:prstGeom>
          <a:solidFill>
            <a:srgbClr val="111213"/>
          </a:solidFill>
          <a:ln>
            <a:solidFill>
              <a:srgbClr val="1112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7" y="293242"/>
            <a:ext cx="12902803" cy="1402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ea typeface="Montserrat Bold" pitchFamily="34" charset="-122"/>
                <a:cs typeface="Montserrat Bold" pitchFamily="34" charset="-120"/>
              </a:rPr>
              <a:t>MVP — Минимальный жизнеспособный продукт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63798" y="4816078"/>
            <a:ext cx="12902803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endParaRPr lang="en-US" sz="19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0A74B7E-3CC2-76C7-0A84-42C86436F6BF}"/>
              </a:ext>
            </a:extLst>
          </p:cNvPr>
          <p:cNvSpPr/>
          <p:nvPr/>
        </p:nvSpPr>
        <p:spPr>
          <a:xfrm>
            <a:off x="12873519" y="7767263"/>
            <a:ext cx="1633591" cy="342605"/>
          </a:xfrm>
          <a:prstGeom prst="rect">
            <a:avLst/>
          </a:prstGeom>
          <a:solidFill>
            <a:srgbClr val="111213"/>
          </a:solidFill>
          <a:ln>
            <a:solidFill>
              <a:srgbClr val="1112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Изображение выглядит как текст, снимок экрана, Мультимедийное программное обеспечение, программное обеспечени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F2F52A3-89AA-C868-8B3F-5B2FFA0D7A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8797"/>
          <a:stretch>
            <a:fillRect/>
          </a:stretch>
        </p:blipFill>
        <p:spPr>
          <a:xfrm>
            <a:off x="341101" y="1097263"/>
            <a:ext cx="13142314" cy="667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1395889"/>
            <a:ext cx="12902803" cy="1402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ea typeface="Montserrat Bold" pitchFamily="34" charset="-122"/>
                <a:cs typeface="Montserrat Bold" pitchFamily="34" charset="-120"/>
              </a:rPr>
              <a:t>Целевая аудитория и основные проблемы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863798" y="3292078"/>
            <a:ext cx="3040499" cy="2419707"/>
          </a:xfrm>
          <a:prstGeom prst="roundRect">
            <a:avLst>
              <a:gd name="adj" fmla="val 1530"/>
            </a:avLst>
          </a:prstGeom>
          <a:solidFill>
            <a:srgbClr val="30313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1110615" y="3538895"/>
            <a:ext cx="740450" cy="740450"/>
          </a:xfrm>
          <a:prstGeom prst="roundRect">
            <a:avLst>
              <a:gd name="adj" fmla="val 1234801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1314212" y="3700820"/>
            <a:ext cx="333137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ea typeface="Montserrat Bold" pitchFamily="34" charset="-122"/>
                <a:cs typeface="Montserrat Bold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110615" y="4526161"/>
            <a:ext cx="2546866" cy="4206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E2E6E9"/>
                </a:solidFill>
                <a:ea typeface="Montserrat Bold" pitchFamily="34" charset="-122"/>
                <a:cs typeface="Montserrat Bold" pitchFamily="34" charset="-120"/>
              </a:rPr>
              <a:t>IT компании</a:t>
            </a:r>
            <a:endParaRPr lang="en-US" sz="2650" dirty="0"/>
          </a:p>
        </p:txBody>
      </p:sp>
      <p:sp>
        <p:nvSpPr>
          <p:cNvPr id="7" name="Text 5"/>
          <p:cNvSpPr/>
          <p:nvPr/>
        </p:nvSpPr>
        <p:spPr>
          <a:xfrm>
            <a:off x="1110615" y="5094803"/>
            <a:ext cx="2546866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4151114" y="3292078"/>
            <a:ext cx="3040618" cy="2419707"/>
          </a:xfrm>
          <a:prstGeom prst="roundRect">
            <a:avLst>
              <a:gd name="adj" fmla="val 1530"/>
            </a:avLst>
          </a:prstGeom>
          <a:solidFill>
            <a:srgbClr val="30313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Shape 7"/>
          <p:cNvSpPr/>
          <p:nvPr/>
        </p:nvSpPr>
        <p:spPr>
          <a:xfrm>
            <a:off x="4397931" y="3538895"/>
            <a:ext cx="740450" cy="740450"/>
          </a:xfrm>
          <a:prstGeom prst="roundRect">
            <a:avLst>
              <a:gd name="adj" fmla="val 1234801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4601528" y="3700820"/>
            <a:ext cx="333137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ea typeface="Montserrat Bold" pitchFamily="34" charset="-122"/>
                <a:cs typeface="Montserrat Bold" pitchFamily="34" charset="-120"/>
              </a:rPr>
              <a:t>2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4397931" y="4526161"/>
            <a:ext cx="2546985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2E6E9"/>
                </a:solidFill>
                <a:ea typeface="Montserrat Bold" pitchFamily="34" charset="-122"/>
                <a:cs typeface="Montserrat Bold" pitchFamily="34" charset="-120"/>
              </a:rPr>
              <a:t>Ритейл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7438549" y="3292078"/>
            <a:ext cx="3040618" cy="2419707"/>
          </a:xfrm>
          <a:prstGeom prst="roundRect">
            <a:avLst>
              <a:gd name="adj" fmla="val 1530"/>
            </a:avLst>
          </a:prstGeom>
          <a:solidFill>
            <a:srgbClr val="30313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Shape 11"/>
          <p:cNvSpPr/>
          <p:nvPr/>
        </p:nvSpPr>
        <p:spPr>
          <a:xfrm>
            <a:off x="7685365" y="3538895"/>
            <a:ext cx="740450" cy="740450"/>
          </a:xfrm>
          <a:prstGeom prst="roundRect">
            <a:avLst>
              <a:gd name="adj" fmla="val 1234801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7888962" y="3700820"/>
            <a:ext cx="333137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ea typeface="Montserrat Bold" pitchFamily="34" charset="-122"/>
                <a:cs typeface="Montserrat Bold" pitchFamily="34" charset="-120"/>
              </a:rPr>
              <a:t>3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7685365" y="4526161"/>
            <a:ext cx="2546985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2E6E9"/>
                </a:solidFill>
                <a:ea typeface="Montserrat Bold" pitchFamily="34" charset="-122"/>
                <a:cs typeface="Montserrat Bold" pitchFamily="34" charset="-120"/>
              </a:rPr>
              <a:t>Банки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10725983" y="3292078"/>
            <a:ext cx="3040618" cy="2419707"/>
          </a:xfrm>
          <a:prstGeom prst="roundRect">
            <a:avLst>
              <a:gd name="adj" fmla="val 1530"/>
            </a:avLst>
          </a:prstGeom>
          <a:solidFill>
            <a:srgbClr val="30313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Shape 15"/>
          <p:cNvSpPr/>
          <p:nvPr/>
        </p:nvSpPr>
        <p:spPr>
          <a:xfrm>
            <a:off x="10972800" y="3538895"/>
            <a:ext cx="740450" cy="740450"/>
          </a:xfrm>
          <a:prstGeom prst="roundRect">
            <a:avLst>
              <a:gd name="adj" fmla="val 1234801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6"/>
          <p:cNvSpPr/>
          <p:nvPr/>
        </p:nvSpPr>
        <p:spPr>
          <a:xfrm>
            <a:off x="11176397" y="3700820"/>
            <a:ext cx="333137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ea typeface="Montserrat Bold" pitchFamily="34" charset="-122"/>
                <a:cs typeface="Montserrat Bold" pitchFamily="34" charset="-120"/>
              </a:rPr>
              <a:t>4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10972800" y="4526161"/>
            <a:ext cx="2546985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2E6E9"/>
                </a:solidFill>
                <a:ea typeface="Montserrat Bold" pitchFamily="34" charset="-122"/>
                <a:cs typeface="Montserrat Bold" pitchFamily="34" charset="-120"/>
              </a:rPr>
              <a:t>Логистика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0972800" y="5024795"/>
            <a:ext cx="2546985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863798" y="5989439"/>
            <a:ext cx="6327934" cy="844272"/>
          </a:xfrm>
          <a:prstGeom prst="roundRect">
            <a:avLst>
              <a:gd name="adj" fmla="val 70167"/>
            </a:avLst>
          </a:prstGeom>
          <a:solidFill>
            <a:srgbClr val="30313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" name="Text 20"/>
          <p:cNvSpPr/>
          <p:nvPr/>
        </p:nvSpPr>
        <p:spPr>
          <a:xfrm>
            <a:off x="1110615" y="6236256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2E6E9"/>
                </a:solidFill>
                <a:ea typeface="Montserrat Bold" pitchFamily="34" charset="-122"/>
                <a:cs typeface="Montserrat Bold" pitchFamily="34" charset="-120"/>
              </a:rPr>
              <a:t>Ресурсы на найм</a:t>
            </a:r>
            <a:endParaRPr lang="en-US" sz="2200" dirty="0"/>
          </a:p>
        </p:txBody>
      </p:sp>
      <p:sp>
        <p:nvSpPr>
          <p:cNvPr id="23" name="Shape 21"/>
          <p:cNvSpPr/>
          <p:nvPr/>
        </p:nvSpPr>
        <p:spPr>
          <a:xfrm>
            <a:off x="7438549" y="5989439"/>
            <a:ext cx="6328053" cy="844272"/>
          </a:xfrm>
          <a:prstGeom prst="roundRect">
            <a:avLst>
              <a:gd name="adj" fmla="val 70167"/>
            </a:avLst>
          </a:prstGeom>
          <a:solidFill>
            <a:srgbClr val="30313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4" name="Text 22"/>
          <p:cNvSpPr/>
          <p:nvPr/>
        </p:nvSpPr>
        <p:spPr>
          <a:xfrm>
            <a:off x="7685365" y="6236256"/>
            <a:ext cx="3025497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2E6E9"/>
                </a:solidFill>
                <a:ea typeface="Montserrat Bold" pitchFamily="34" charset="-122"/>
                <a:cs typeface="Montserrat Bold" pitchFamily="34" charset="-120"/>
              </a:rPr>
              <a:t>Закрытие вакансий</a:t>
            </a:r>
            <a:endParaRPr lang="en-US" sz="220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DBB3DE14-121E-BD91-07D0-3DDE7E46A7BD}"/>
              </a:ext>
            </a:extLst>
          </p:cNvPr>
          <p:cNvSpPr/>
          <p:nvPr/>
        </p:nvSpPr>
        <p:spPr>
          <a:xfrm>
            <a:off x="12873519" y="7767263"/>
            <a:ext cx="1633591" cy="342605"/>
          </a:xfrm>
          <a:prstGeom prst="rect">
            <a:avLst/>
          </a:prstGeom>
          <a:solidFill>
            <a:srgbClr val="111213"/>
          </a:solidFill>
          <a:ln>
            <a:solidFill>
              <a:srgbClr val="1112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682704"/>
            <a:ext cx="5329238" cy="6661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FFFFFF"/>
                </a:solidFill>
                <a:ea typeface="Montserrat Bold" pitchFamily="34" charset="-122"/>
                <a:cs typeface="Montserrat Bold" pitchFamily="34" charset="-120"/>
              </a:rPr>
              <a:t>Наша команда</a:t>
            </a:r>
            <a:endParaRPr lang="en-US" sz="41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798" y="1817727"/>
            <a:ext cx="3900130" cy="390013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3798" y="5952292"/>
            <a:ext cx="2664619" cy="3330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E2E6E9"/>
                </a:solidFill>
                <a:ea typeface="Montserrat Bold" pitchFamily="34" charset="-122"/>
                <a:cs typeface="Montserrat Bold" pitchFamily="34" charset="-120"/>
              </a:rPr>
              <a:t>Программисты</a:t>
            </a:r>
            <a:endParaRPr lang="en-US" sz="2050" dirty="0"/>
          </a:p>
        </p:txBody>
      </p:sp>
      <p:sp>
        <p:nvSpPr>
          <p:cNvPr id="5" name="Text 2"/>
          <p:cNvSpPr/>
          <p:nvPr/>
        </p:nvSpPr>
        <p:spPr>
          <a:xfrm>
            <a:off x="863798" y="6425922"/>
            <a:ext cx="4105513" cy="7031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800" dirty="0">
                <a:solidFill>
                  <a:srgbClr val="E2E6E9"/>
                </a:solidFill>
                <a:ea typeface="Source Sans 3" pitchFamily="34" charset="-122"/>
                <a:cs typeface="Source Sans 3" pitchFamily="34" charset="-120"/>
              </a:rPr>
              <a:t>Обладают опытом в разработке ИИ решений</a:t>
            </a:r>
            <a:endParaRPr lang="en-US" sz="18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2324" y="1817727"/>
            <a:ext cx="3900249" cy="390024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62324" y="5952411"/>
            <a:ext cx="2664619" cy="3330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E2E6E9"/>
                </a:solidFill>
                <a:ea typeface="Montserrat Bold" pitchFamily="34" charset="-122"/>
                <a:cs typeface="Montserrat Bold" pitchFamily="34" charset="-120"/>
              </a:rPr>
              <a:t>Менеджеры </a:t>
            </a:r>
            <a:endParaRPr lang="en-US" sz="2050" dirty="0"/>
          </a:p>
        </p:txBody>
      </p:sp>
      <p:sp>
        <p:nvSpPr>
          <p:cNvPr id="8" name="Text 4"/>
          <p:cNvSpPr/>
          <p:nvPr/>
        </p:nvSpPr>
        <p:spPr>
          <a:xfrm>
            <a:off x="5262324" y="6426041"/>
            <a:ext cx="4105632" cy="351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800" dirty="0">
                <a:solidFill>
                  <a:srgbClr val="E2E6E9"/>
                </a:solidFill>
                <a:ea typeface="Source Sans 3" pitchFamily="34" charset="-122"/>
                <a:cs typeface="Source Sans 3" pitchFamily="34" charset="-120"/>
              </a:rPr>
              <a:t>Знают как устроен процесс найма </a:t>
            </a:r>
            <a:endParaRPr lang="en-US" sz="18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0969" y="1817727"/>
            <a:ext cx="3900249" cy="390024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60969" y="5952411"/>
            <a:ext cx="2664619" cy="3330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E2E6E9"/>
                </a:solidFill>
                <a:ea typeface="Montserrat Bold" pitchFamily="34" charset="-122"/>
                <a:cs typeface="Montserrat Bold" pitchFamily="34" charset="-120"/>
              </a:rPr>
              <a:t>Дизайнер</a:t>
            </a:r>
            <a:endParaRPr lang="en-US" sz="2050" dirty="0"/>
          </a:p>
        </p:txBody>
      </p:sp>
      <p:sp>
        <p:nvSpPr>
          <p:cNvPr id="11" name="Text 6"/>
          <p:cNvSpPr/>
          <p:nvPr/>
        </p:nvSpPr>
        <p:spPr>
          <a:xfrm>
            <a:off x="9660969" y="6426041"/>
            <a:ext cx="4105632" cy="351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800" dirty="0">
                <a:solidFill>
                  <a:srgbClr val="E2E6E9"/>
                </a:solidFill>
                <a:ea typeface="Source Sans 3" pitchFamily="34" charset="-122"/>
                <a:cs typeface="Source Sans 3" pitchFamily="34" charset="-120"/>
              </a:rPr>
              <a:t>Автор уникальных дизайн проектов</a:t>
            </a:r>
            <a:endParaRPr lang="en-US" sz="1800" dirty="0"/>
          </a:p>
        </p:txBody>
      </p:sp>
      <p:sp>
        <p:nvSpPr>
          <p:cNvPr id="12" name="Shape 7"/>
          <p:cNvSpPr/>
          <p:nvPr/>
        </p:nvSpPr>
        <p:spPr>
          <a:xfrm>
            <a:off x="863798" y="7510030"/>
            <a:ext cx="12902803" cy="36909"/>
          </a:xfrm>
          <a:prstGeom prst="rect">
            <a:avLst/>
          </a:prstGeom>
          <a:solidFill>
            <a:srgbClr val="E2E6E9">
              <a:alpha val="50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CF5C366-2D15-7410-0C48-F85D19D2A05A}"/>
              </a:ext>
            </a:extLst>
          </p:cNvPr>
          <p:cNvSpPr/>
          <p:nvPr/>
        </p:nvSpPr>
        <p:spPr>
          <a:xfrm>
            <a:off x="12873519" y="7767263"/>
            <a:ext cx="1633591" cy="342605"/>
          </a:xfrm>
          <a:prstGeom prst="rect">
            <a:avLst/>
          </a:prstGeom>
          <a:solidFill>
            <a:srgbClr val="111213"/>
          </a:solidFill>
          <a:ln>
            <a:solidFill>
              <a:srgbClr val="1112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142</Words>
  <Application>Microsoft Office PowerPoint</Application>
  <PresentationFormat>Произвольный</PresentationFormat>
  <Paragraphs>48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Source Sans 3</vt:lpstr>
      <vt:lpstr>Arial</vt:lpstr>
      <vt:lpstr>Montserrat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Секрет Секретов</cp:lastModifiedBy>
  <cp:revision>2</cp:revision>
  <dcterms:created xsi:type="dcterms:W3CDTF">2025-10-31T02:35:47Z</dcterms:created>
  <dcterms:modified xsi:type="dcterms:W3CDTF">2025-10-31T02:44:45Z</dcterms:modified>
</cp:coreProperties>
</file>