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57" r:id="rId4"/>
    <p:sldId id="259" r:id="rId5"/>
    <p:sldId id="261" r:id="rId6"/>
    <p:sldId id="262" r:id="rId7"/>
    <p:sldId id="260" r:id="rId8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F1F5"/>
    <a:srgbClr val="006666"/>
    <a:srgbClr val="008080"/>
    <a:srgbClr val="339933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8FD4443E-F989-4FC4-A0C8-D5A2AF1F390B}" styleName="Темный стиль 1 -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Темный стиль 1 -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Темный стиль 2 -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758" autoAdjust="0"/>
  </p:normalViewPr>
  <p:slideViewPr>
    <p:cSldViewPr>
      <p:cViewPr>
        <p:scale>
          <a:sx n="80" d="100"/>
          <a:sy n="80" d="100"/>
        </p:scale>
        <p:origin x="-754" y="-13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F1F1F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2125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1" i="1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600" b="1" i="1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F1F1F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2125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1" i="1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F1F1F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2125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1" i="1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F1F1F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2125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F1F1F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2125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981327" y="2388184"/>
            <a:ext cx="8229345" cy="2038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600" b="1" i="1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81327" y="2388184"/>
            <a:ext cx="8229345" cy="2038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600" b="1" i="1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632692" y="6454851"/>
            <a:ext cx="347979" cy="2959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F1F1F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2125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077467"/>
              <a:ext cx="12192000" cy="51435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6205728"/>
                  </a:moveTo>
                  <a:lnTo>
                    <a:pt x="0" y="6205728"/>
                  </a:lnTo>
                  <a:lnTo>
                    <a:pt x="0" y="6858000"/>
                  </a:lnTo>
                  <a:lnTo>
                    <a:pt x="12192000" y="6858000"/>
                  </a:lnTo>
                  <a:lnTo>
                    <a:pt x="12192000" y="6205728"/>
                  </a:lnTo>
                  <a:close/>
                </a:path>
                <a:path w="12192000" h="6858000">
                  <a:moveTo>
                    <a:pt x="12192000" y="0"/>
                  </a:moveTo>
                  <a:lnTo>
                    <a:pt x="0" y="0"/>
                  </a:lnTo>
                  <a:lnTo>
                    <a:pt x="0" y="1077468"/>
                  </a:lnTo>
                  <a:lnTo>
                    <a:pt x="12192000" y="1077468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70089" y="1371600"/>
            <a:ext cx="10033635" cy="99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289685" algn="ctr">
              <a:lnSpc>
                <a:spcPct val="100000"/>
              </a:lnSpc>
              <a:spcBef>
                <a:spcPts val="105"/>
              </a:spcBef>
            </a:pPr>
            <a:r>
              <a:rPr lang="ru-RU" sz="3200" i="0" dirty="0">
                <a:solidFill>
                  <a:srgbClr val="005A57"/>
                </a:solidFill>
              </a:rPr>
              <a:t>Интерактивная реальность </a:t>
            </a:r>
            <a:r>
              <a:rPr lang="ru-RU" sz="3200" i="0" dirty="0" smtClean="0">
                <a:solidFill>
                  <a:srgbClr val="005A57"/>
                </a:solidFill>
              </a:rPr>
              <a:t>для образовательного процесса </a:t>
            </a:r>
            <a:r>
              <a:rPr lang="ru-RU" sz="3200" i="0" dirty="0">
                <a:solidFill>
                  <a:srgbClr val="005A57"/>
                </a:solidFill>
              </a:rPr>
              <a:t>– </a:t>
            </a:r>
            <a:r>
              <a:rPr lang="ru-RU" sz="3200" i="0" dirty="0" smtClean="0">
                <a:solidFill>
                  <a:srgbClr val="005A57"/>
                </a:solidFill>
              </a:rPr>
              <a:t>ИРОП</a:t>
            </a:r>
            <a:endParaRPr sz="3200" dirty="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0" y="0"/>
            <a:ext cx="11611610" cy="2938780"/>
            <a:chOff x="0" y="0"/>
            <a:chExt cx="11611610" cy="293878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224771" y="434340"/>
              <a:ext cx="2386583" cy="46329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1" y="0"/>
              <a:ext cx="1251585" cy="2938780"/>
            </a:xfrm>
            <a:custGeom>
              <a:avLst/>
              <a:gdLst/>
              <a:ahLst/>
              <a:cxnLst/>
              <a:rect l="l" t="t" r="r" b="b"/>
              <a:pathLst>
                <a:path w="1251585" h="2938780">
                  <a:moveTo>
                    <a:pt x="1251110" y="0"/>
                  </a:moveTo>
                  <a:lnTo>
                    <a:pt x="2023" y="0"/>
                  </a:lnTo>
                  <a:lnTo>
                    <a:pt x="0" y="584804"/>
                  </a:lnTo>
                  <a:lnTo>
                    <a:pt x="2110" y="2938272"/>
                  </a:lnTo>
                  <a:lnTo>
                    <a:pt x="1251110" y="0"/>
                  </a:lnTo>
                  <a:close/>
                </a:path>
              </a:pathLst>
            </a:custGeom>
            <a:solidFill>
              <a:srgbClr val="2E815B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0"/>
              <a:ext cx="6573520" cy="1205865"/>
            </a:xfrm>
            <a:custGeom>
              <a:avLst/>
              <a:gdLst/>
              <a:ahLst/>
              <a:cxnLst/>
              <a:rect l="l" t="t" r="r" b="b"/>
              <a:pathLst>
                <a:path w="6573520" h="1205865">
                  <a:moveTo>
                    <a:pt x="6573163" y="0"/>
                  </a:moveTo>
                  <a:lnTo>
                    <a:pt x="0" y="0"/>
                  </a:lnTo>
                  <a:lnTo>
                    <a:pt x="0" y="1205484"/>
                  </a:lnTo>
                  <a:lnTo>
                    <a:pt x="6573163" y="0"/>
                  </a:lnTo>
                  <a:close/>
                </a:path>
              </a:pathLst>
            </a:custGeom>
            <a:solidFill>
              <a:srgbClr val="2F7964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1171935" y="6426809"/>
            <a:ext cx="1028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914638" y="4449317"/>
            <a:ext cx="2976880" cy="16260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r"/>
            <a:r>
              <a:rPr lang="ru-RU" sz="1600" b="1" dirty="0" smtClean="0">
                <a:ea typeface="Verdana" panose="020B0604030504040204" pitchFamily="34" charset="0"/>
              </a:rPr>
              <a:t>Руководитель проекта:</a:t>
            </a:r>
          </a:p>
          <a:p>
            <a:pPr algn="r"/>
            <a:r>
              <a:rPr lang="ru-RU" sz="1600" dirty="0" smtClean="0">
                <a:ea typeface="Verdana" panose="020B0604030504040204" pitchFamily="34" charset="0"/>
              </a:rPr>
              <a:t>Писклов Ярослав </a:t>
            </a:r>
          </a:p>
          <a:p>
            <a:pPr algn="r"/>
            <a:r>
              <a:rPr lang="ru-RU" b="1" dirty="0" smtClean="0"/>
              <a:t>Участники команды: </a:t>
            </a:r>
          </a:p>
          <a:p>
            <a:pPr algn="r"/>
            <a:r>
              <a:rPr lang="ru-RU" dirty="0" smtClean="0"/>
              <a:t>Латынцев Вадим</a:t>
            </a:r>
          </a:p>
          <a:p>
            <a:pPr algn="r"/>
            <a:r>
              <a:rPr lang="ru-RU" dirty="0" smtClean="0"/>
              <a:t>Титов Павел</a:t>
            </a:r>
          </a:p>
          <a:p>
            <a:pPr marL="12700" marR="5080" indent="421640">
              <a:lnSpc>
                <a:spcPct val="100000"/>
              </a:lnSpc>
              <a:spcBef>
                <a:spcPts val="100"/>
              </a:spcBef>
            </a:pPr>
            <a:endParaRPr sz="180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111877" y="6338112"/>
            <a:ext cx="17500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alibri"/>
                <a:cs typeface="Calibri"/>
              </a:rPr>
              <a:t>Красноярск,</a:t>
            </a:r>
            <a:r>
              <a:rPr sz="1800" b="1" spc="-80" dirty="0">
                <a:latin typeface="Calibri"/>
                <a:cs typeface="Calibri"/>
              </a:rPr>
              <a:t> </a:t>
            </a:r>
            <a:r>
              <a:rPr sz="1800" b="1" dirty="0" smtClean="0">
                <a:latin typeface="Calibri"/>
                <a:cs typeface="Calibri"/>
              </a:rPr>
              <a:t>202</a:t>
            </a:r>
            <a:r>
              <a:rPr lang="ru-RU" sz="1800" b="1" dirty="0" smtClean="0">
                <a:latin typeface="Calibri"/>
                <a:cs typeface="Calibri"/>
              </a:rPr>
              <a:t>3</a:t>
            </a:r>
            <a:endParaRPr sz="1800" dirty="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8183617" y="5049011"/>
            <a:ext cx="4008754" cy="1809114"/>
            <a:chOff x="8183617" y="5049011"/>
            <a:chExt cx="4008754" cy="1809114"/>
          </a:xfrm>
        </p:grpSpPr>
        <p:sp>
          <p:nvSpPr>
            <p:cNvPr id="14" name="object 14"/>
            <p:cNvSpPr/>
            <p:nvPr/>
          </p:nvSpPr>
          <p:spPr>
            <a:xfrm>
              <a:off x="11422606" y="5049011"/>
              <a:ext cx="769620" cy="1809114"/>
            </a:xfrm>
            <a:custGeom>
              <a:avLst/>
              <a:gdLst/>
              <a:ahLst/>
              <a:cxnLst/>
              <a:rect l="l" t="t" r="r" b="b"/>
              <a:pathLst>
                <a:path w="769620" h="1809115">
                  <a:moveTo>
                    <a:pt x="767996" y="0"/>
                  </a:moveTo>
                  <a:lnTo>
                    <a:pt x="0" y="1808986"/>
                  </a:lnTo>
                  <a:lnTo>
                    <a:pt x="768164" y="1808986"/>
                  </a:lnTo>
                  <a:lnTo>
                    <a:pt x="769351" y="1357330"/>
                  </a:lnTo>
                  <a:lnTo>
                    <a:pt x="767996" y="0"/>
                  </a:lnTo>
                  <a:close/>
                </a:path>
              </a:pathLst>
            </a:custGeom>
            <a:solidFill>
              <a:srgbClr val="2E815B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183617" y="6123431"/>
              <a:ext cx="4008754" cy="734695"/>
            </a:xfrm>
            <a:custGeom>
              <a:avLst/>
              <a:gdLst/>
              <a:ahLst/>
              <a:cxnLst/>
              <a:rect l="l" t="t" r="r" b="b"/>
              <a:pathLst>
                <a:path w="4008754" h="734695">
                  <a:moveTo>
                    <a:pt x="4008382" y="0"/>
                  </a:moveTo>
                  <a:lnTo>
                    <a:pt x="0" y="734567"/>
                  </a:lnTo>
                  <a:lnTo>
                    <a:pt x="4008382" y="734567"/>
                  </a:lnTo>
                  <a:lnTo>
                    <a:pt x="4008382" y="0"/>
                  </a:lnTo>
                  <a:close/>
                </a:path>
              </a:pathLst>
            </a:custGeom>
            <a:solidFill>
              <a:srgbClr val="2F7964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76200" y="0"/>
            <a:ext cx="12192193" cy="6858000"/>
            <a:chOff x="0" y="0"/>
            <a:chExt cx="12192193" cy="685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672328"/>
              <a:ext cx="3910583" cy="118567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96539" y="5672328"/>
              <a:ext cx="3974591" cy="118567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98235" y="5672328"/>
              <a:ext cx="3974591" cy="118567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16111" y="5672328"/>
              <a:ext cx="3675888" cy="1185671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0" y="0"/>
              <a:ext cx="12192000" cy="897890"/>
            </a:xfrm>
            <a:custGeom>
              <a:avLst/>
              <a:gdLst/>
              <a:ahLst/>
              <a:cxnLst/>
              <a:rect l="l" t="t" r="r" b="b"/>
              <a:pathLst>
                <a:path w="12192000" h="897890">
                  <a:moveTo>
                    <a:pt x="0" y="897636"/>
                  </a:moveTo>
                  <a:lnTo>
                    <a:pt x="12192000" y="897636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897636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7" name="object 27"/>
            <p:cNvSpPr/>
            <p:nvPr/>
          </p:nvSpPr>
          <p:spPr>
            <a:xfrm>
              <a:off x="1524000" y="739140"/>
              <a:ext cx="9144000" cy="79375"/>
            </a:xfrm>
            <a:custGeom>
              <a:avLst/>
              <a:gdLst/>
              <a:ahLst/>
              <a:cxnLst/>
              <a:rect l="l" t="t" r="r" b="b"/>
              <a:pathLst>
                <a:path w="9144000" h="79375">
                  <a:moveTo>
                    <a:pt x="9144000" y="0"/>
                  </a:moveTo>
                  <a:lnTo>
                    <a:pt x="0" y="0"/>
                  </a:lnTo>
                  <a:lnTo>
                    <a:pt x="0" y="79248"/>
                  </a:lnTo>
                  <a:lnTo>
                    <a:pt x="9144000" y="79248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3880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1420665" y="5044440"/>
              <a:ext cx="771525" cy="1813560"/>
            </a:xfrm>
            <a:custGeom>
              <a:avLst/>
              <a:gdLst/>
              <a:ahLst/>
              <a:cxnLst/>
              <a:rect l="l" t="t" r="r" b="b"/>
              <a:pathLst>
                <a:path w="771525" h="1813559">
                  <a:moveTo>
                    <a:pt x="769937" y="0"/>
                  </a:moveTo>
                  <a:lnTo>
                    <a:pt x="0" y="1813558"/>
                  </a:lnTo>
                  <a:lnTo>
                    <a:pt x="770063" y="1813558"/>
                  </a:lnTo>
                  <a:lnTo>
                    <a:pt x="771284" y="1407343"/>
                  </a:lnTo>
                  <a:lnTo>
                    <a:pt x="769937" y="0"/>
                  </a:lnTo>
                  <a:close/>
                </a:path>
              </a:pathLst>
            </a:custGeom>
            <a:solidFill>
              <a:srgbClr val="2E815B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158673" y="6118859"/>
              <a:ext cx="4033520" cy="739140"/>
            </a:xfrm>
            <a:custGeom>
              <a:avLst/>
              <a:gdLst/>
              <a:ahLst/>
              <a:cxnLst/>
              <a:rect l="l" t="t" r="r" b="b"/>
              <a:pathLst>
                <a:path w="4033520" h="739140">
                  <a:moveTo>
                    <a:pt x="4033326" y="0"/>
                  </a:moveTo>
                  <a:lnTo>
                    <a:pt x="0" y="739138"/>
                  </a:lnTo>
                  <a:lnTo>
                    <a:pt x="4033326" y="739138"/>
                  </a:lnTo>
                  <a:lnTo>
                    <a:pt x="4033326" y="0"/>
                  </a:lnTo>
                  <a:close/>
                </a:path>
              </a:pathLst>
            </a:custGeom>
            <a:solidFill>
              <a:srgbClr val="2F7964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4" name="object 3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062971" y="269747"/>
            <a:ext cx="1437131" cy="278891"/>
          </a:xfrm>
          <a:prstGeom prst="rect">
            <a:avLst/>
          </a:prstGeom>
        </p:spPr>
      </p:pic>
      <p:sp>
        <p:nvSpPr>
          <p:cNvPr id="35" name="object 35"/>
          <p:cNvSpPr txBox="1"/>
          <p:nvPr/>
        </p:nvSpPr>
        <p:spPr>
          <a:xfrm>
            <a:off x="11774423" y="6454851"/>
            <a:ext cx="205740" cy="280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05"/>
              </a:lnSpc>
            </a:pPr>
            <a:fld id="{81D60167-4931-47E6-BA6A-407CBD079E47}" type="slidenum"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2</a:t>
            </a:fld>
            <a:endParaRPr sz="2000">
              <a:latin typeface="Calibri"/>
              <a:cs typeface="Calibri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24000" y="86026"/>
            <a:ext cx="22364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6666"/>
                </a:solidFill>
                <a:latin typeface="+mj-lt"/>
              </a:rPr>
              <a:t>Проблема</a:t>
            </a:r>
            <a:endParaRPr lang="ru-RU" sz="3600" b="1" dirty="0">
              <a:solidFill>
                <a:srgbClr val="006666"/>
              </a:solidFill>
              <a:latin typeface="+mj-l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897890"/>
            <a:ext cx="5362134" cy="59191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object 2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3" name="object 23"/>
            <p:cNvSpPr/>
            <p:nvPr/>
          </p:nvSpPr>
          <p:spPr>
            <a:xfrm>
              <a:off x="5116067" y="1656588"/>
              <a:ext cx="6156960" cy="431800"/>
            </a:xfrm>
            <a:custGeom>
              <a:avLst/>
              <a:gdLst/>
              <a:ahLst/>
              <a:cxnLst/>
              <a:rect l="l" t="t" r="r" b="b"/>
              <a:pathLst>
                <a:path w="6156959" h="431800">
                  <a:moveTo>
                    <a:pt x="0" y="215646"/>
                  </a:moveTo>
                  <a:lnTo>
                    <a:pt x="5716" y="166191"/>
                  </a:lnTo>
                  <a:lnTo>
                    <a:pt x="21998" y="120798"/>
                  </a:lnTo>
                  <a:lnTo>
                    <a:pt x="47546" y="80758"/>
                  </a:lnTo>
                  <a:lnTo>
                    <a:pt x="81060" y="47366"/>
                  </a:lnTo>
                  <a:lnTo>
                    <a:pt x="121242" y="21913"/>
                  </a:lnTo>
                  <a:lnTo>
                    <a:pt x="166791" y="5693"/>
                  </a:lnTo>
                  <a:lnTo>
                    <a:pt x="216408" y="0"/>
                  </a:lnTo>
                  <a:lnTo>
                    <a:pt x="266024" y="5693"/>
                  </a:lnTo>
                  <a:lnTo>
                    <a:pt x="311573" y="21913"/>
                  </a:lnTo>
                  <a:lnTo>
                    <a:pt x="351755" y="47366"/>
                  </a:lnTo>
                  <a:lnTo>
                    <a:pt x="385269" y="80758"/>
                  </a:lnTo>
                  <a:lnTo>
                    <a:pt x="410817" y="120798"/>
                  </a:lnTo>
                  <a:lnTo>
                    <a:pt x="427099" y="166191"/>
                  </a:lnTo>
                  <a:lnTo>
                    <a:pt x="432816" y="215646"/>
                  </a:lnTo>
                  <a:lnTo>
                    <a:pt x="427099" y="265100"/>
                  </a:lnTo>
                  <a:lnTo>
                    <a:pt x="410817" y="310493"/>
                  </a:lnTo>
                  <a:lnTo>
                    <a:pt x="385269" y="350533"/>
                  </a:lnTo>
                  <a:lnTo>
                    <a:pt x="351755" y="383925"/>
                  </a:lnTo>
                  <a:lnTo>
                    <a:pt x="311573" y="409378"/>
                  </a:lnTo>
                  <a:lnTo>
                    <a:pt x="266024" y="425598"/>
                  </a:lnTo>
                  <a:lnTo>
                    <a:pt x="216408" y="431291"/>
                  </a:lnTo>
                  <a:lnTo>
                    <a:pt x="166791" y="425598"/>
                  </a:lnTo>
                  <a:lnTo>
                    <a:pt x="121242" y="409378"/>
                  </a:lnTo>
                  <a:lnTo>
                    <a:pt x="81060" y="383925"/>
                  </a:lnTo>
                  <a:lnTo>
                    <a:pt x="47546" y="350533"/>
                  </a:lnTo>
                  <a:lnTo>
                    <a:pt x="21998" y="310493"/>
                  </a:lnTo>
                  <a:lnTo>
                    <a:pt x="5716" y="265100"/>
                  </a:lnTo>
                  <a:lnTo>
                    <a:pt x="0" y="215646"/>
                  </a:lnTo>
                  <a:close/>
                </a:path>
                <a:path w="6156959" h="431800">
                  <a:moveTo>
                    <a:pt x="2857500" y="215646"/>
                  </a:moveTo>
                  <a:lnTo>
                    <a:pt x="2863193" y="166191"/>
                  </a:lnTo>
                  <a:lnTo>
                    <a:pt x="2879413" y="120798"/>
                  </a:lnTo>
                  <a:lnTo>
                    <a:pt x="2904866" y="80758"/>
                  </a:lnTo>
                  <a:lnTo>
                    <a:pt x="2938258" y="47366"/>
                  </a:lnTo>
                  <a:lnTo>
                    <a:pt x="2978298" y="21913"/>
                  </a:lnTo>
                  <a:lnTo>
                    <a:pt x="3023691" y="5693"/>
                  </a:lnTo>
                  <a:lnTo>
                    <a:pt x="3073146" y="0"/>
                  </a:lnTo>
                  <a:lnTo>
                    <a:pt x="3122600" y="5693"/>
                  </a:lnTo>
                  <a:lnTo>
                    <a:pt x="3167993" y="21913"/>
                  </a:lnTo>
                  <a:lnTo>
                    <a:pt x="3208033" y="47366"/>
                  </a:lnTo>
                  <a:lnTo>
                    <a:pt x="3241425" y="80758"/>
                  </a:lnTo>
                  <a:lnTo>
                    <a:pt x="3266878" y="120798"/>
                  </a:lnTo>
                  <a:lnTo>
                    <a:pt x="3283098" y="166191"/>
                  </a:lnTo>
                  <a:lnTo>
                    <a:pt x="3288791" y="215646"/>
                  </a:lnTo>
                  <a:lnTo>
                    <a:pt x="3283098" y="265100"/>
                  </a:lnTo>
                  <a:lnTo>
                    <a:pt x="3266878" y="310493"/>
                  </a:lnTo>
                  <a:lnTo>
                    <a:pt x="3241425" y="350533"/>
                  </a:lnTo>
                  <a:lnTo>
                    <a:pt x="3208033" y="383925"/>
                  </a:lnTo>
                  <a:lnTo>
                    <a:pt x="3167993" y="409378"/>
                  </a:lnTo>
                  <a:lnTo>
                    <a:pt x="3122600" y="425598"/>
                  </a:lnTo>
                  <a:lnTo>
                    <a:pt x="3073146" y="431291"/>
                  </a:lnTo>
                  <a:lnTo>
                    <a:pt x="3023691" y="425598"/>
                  </a:lnTo>
                  <a:lnTo>
                    <a:pt x="2978298" y="409378"/>
                  </a:lnTo>
                  <a:lnTo>
                    <a:pt x="2938258" y="383925"/>
                  </a:lnTo>
                  <a:lnTo>
                    <a:pt x="2904866" y="350533"/>
                  </a:lnTo>
                  <a:lnTo>
                    <a:pt x="2879413" y="310493"/>
                  </a:lnTo>
                  <a:lnTo>
                    <a:pt x="2863193" y="265100"/>
                  </a:lnTo>
                  <a:lnTo>
                    <a:pt x="2857500" y="215646"/>
                  </a:lnTo>
                  <a:close/>
                </a:path>
                <a:path w="6156959" h="431800">
                  <a:moveTo>
                    <a:pt x="5724144" y="215646"/>
                  </a:moveTo>
                  <a:lnTo>
                    <a:pt x="5729860" y="166191"/>
                  </a:lnTo>
                  <a:lnTo>
                    <a:pt x="5746142" y="120798"/>
                  </a:lnTo>
                  <a:lnTo>
                    <a:pt x="5771690" y="80758"/>
                  </a:lnTo>
                  <a:lnTo>
                    <a:pt x="5805204" y="47366"/>
                  </a:lnTo>
                  <a:lnTo>
                    <a:pt x="5845386" y="21913"/>
                  </a:lnTo>
                  <a:lnTo>
                    <a:pt x="5890935" y="5693"/>
                  </a:lnTo>
                  <a:lnTo>
                    <a:pt x="5940552" y="0"/>
                  </a:lnTo>
                  <a:lnTo>
                    <a:pt x="5990168" y="5693"/>
                  </a:lnTo>
                  <a:lnTo>
                    <a:pt x="6035717" y="21913"/>
                  </a:lnTo>
                  <a:lnTo>
                    <a:pt x="6075899" y="47366"/>
                  </a:lnTo>
                  <a:lnTo>
                    <a:pt x="6109413" y="80758"/>
                  </a:lnTo>
                  <a:lnTo>
                    <a:pt x="6134961" y="120798"/>
                  </a:lnTo>
                  <a:lnTo>
                    <a:pt x="6151243" y="166191"/>
                  </a:lnTo>
                  <a:lnTo>
                    <a:pt x="6156960" y="215646"/>
                  </a:lnTo>
                  <a:lnTo>
                    <a:pt x="6151243" y="265100"/>
                  </a:lnTo>
                  <a:lnTo>
                    <a:pt x="6134961" y="310493"/>
                  </a:lnTo>
                  <a:lnTo>
                    <a:pt x="6109413" y="350533"/>
                  </a:lnTo>
                  <a:lnTo>
                    <a:pt x="6075899" y="383925"/>
                  </a:lnTo>
                  <a:lnTo>
                    <a:pt x="6035717" y="409378"/>
                  </a:lnTo>
                  <a:lnTo>
                    <a:pt x="5990168" y="425598"/>
                  </a:lnTo>
                  <a:lnTo>
                    <a:pt x="5940552" y="431291"/>
                  </a:lnTo>
                  <a:lnTo>
                    <a:pt x="5890935" y="425598"/>
                  </a:lnTo>
                  <a:lnTo>
                    <a:pt x="5845386" y="409378"/>
                  </a:lnTo>
                  <a:lnTo>
                    <a:pt x="5805204" y="383925"/>
                  </a:lnTo>
                  <a:lnTo>
                    <a:pt x="5771690" y="350533"/>
                  </a:lnTo>
                  <a:lnTo>
                    <a:pt x="5746142" y="310493"/>
                  </a:lnTo>
                  <a:lnTo>
                    <a:pt x="5729860" y="265100"/>
                  </a:lnTo>
                  <a:lnTo>
                    <a:pt x="5724144" y="215646"/>
                  </a:lnTo>
                  <a:close/>
                </a:path>
              </a:pathLst>
            </a:custGeom>
            <a:ln w="640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0" y="0"/>
              <a:ext cx="12192000" cy="897890"/>
            </a:xfrm>
            <a:custGeom>
              <a:avLst/>
              <a:gdLst/>
              <a:ahLst/>
              <a:cxnLst/>
              <a:rect l="l" t="t" r="r" b="b"/>
              <a:pathLst>
                <a:path w="12192000" h="897890">
                  <a:moveTo>
                    <a:pt x="0" y="897636"/>
                  </a:moveTo>
                  <a:lnTo>
                    <a:pt x="12192000" y="897636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897636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524000" y="739140"/>
              <a:ext cx="9144000" cy="79375"/>
            </a:xfrm>
            <a:custGeom>
              <a:avLst/>
              <a:gdLst/>
              <a:ahLst/>
              <a:cxnLst/>
              <a:rect l="l" t="t" r="r" b="b"/>
              <a:pathLst>
                <a:path w="9144000" h="79375">
                  <a:moveTo>
                    <a:pt x="9144000" y="0"/>
                  </a:moveTo>
                  <a:lnTo>
                    <a:pt x="0" y="0"/>
                  </a:lnTo>
                  <a:lnTo>
                    <a:pt x="0" y="79248"/>
                  </a:lnTo>
                  <a:lnTo>
                    <a:pt x="9144000" y="79248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3880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1420665" y="5044440"/>
              <a:ext cx="771525" cy="1813560"/>
            </a:xfrm>
            <a:custGeom>
              <a:avLst/>
              <a:gdLst/>
              <a:ahLst/>
              <a:cxnLst/>
              <a:rect l="l" t="t" r="r" b="b"/>
              <a:pathLst>
                <a:path w="771525" h="1813559">
                  <a:moveTo>
                    <a:pt x="769937" y="0"/>
                  </a:moveTo>
                  <a:lnTo>
                    <a:pt x="0" y="1813558"/>
                  </a:lnTo>
                  <a:lnTo>
                    <a:pt x="770063" y="1813558"/>
                  </a:lnTo>
                  <a:lnTo>
                    <a:pt x="771284" y="1407343"/>
                  </a:lnTo>
                  <a:lnTo>
                    <a:pt x="769937" y="0"/>
                  </a:lnTo>
                  <a:close/>
                </a:path>
              </a:pathLst>
            </a:custGeom>
            <a:solidFill>
              <a:srgbClr val="2E815B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158673" y="6118859"/>
              <a:ext cx="4033520" cy="739140"/>
            </a:xfrm>
            <a:custGeom>
              <a:avLst/>
              <a:gdLst/>
              <a:ahLst/>
              <a:cxnLst/>
              <a:rect l="l" t="t" r="r" b="b"/>
              <a:pathLst>
                <a:path w="4033520" h="739140">
                  <a:moveTo>
                    <a:pt x="4033326" y="0"/>
                  </a:moveTo>
                  <a:lnTo>
                    <a:pt x="0" y="739138"/>
                  </a:lnTo>
                  <a:lnTo>
                    <a:pt x="4033326" y="739138"/>
                  </a:lnTo>
                  <a:lnTo>
                    <a:pt x="4033326" y="0"/>
                  </a:lnTo>
                  <a:close/>
                </a:path>
              </a:pathLst>
            </a:custGeom>
            <a:solidFill>
              <a:srgbClr val="2F7964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11799823" y="6391147"/>
            <a:ext cx="15494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31" name="object 3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62971" y="269747"/>
            <a:ext cx="1437131" cy="278891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524000" y="116804"/>
            <a:ext cx="20377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6666"/>
                </a:solidFill>
                <a:latin typeface="+mj-lt"/>
              </a:rPr>
              <a:t>Описание</a:t>
            </a:r>
            <a:r>
              <a:rPr lang="ru-RU" sz="3200" dirty="0" smtClean="0">
                <a:solidFill>
                  <a:srgbClr val="006666"/>
                </a:solidFill>
                <a:latin typeface="+mj-lt"/>
              </a:rPr>
              <a:t> </a:t>
            </a:r>
            <a:endParaRPr lang="ru-RU" sz="3200" dirty="0">
              <a:solidFill>
                <a:srgbClr val="006666"/>
              </a:solidFill>
              <a:latin typeface="+mj-lt"/>
            </a:endParaRPr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897890"/>
            <a:ext cx="6225540" cy="3500738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533400" y="1528465"/>
            <a:ext cx="5257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400" i="1" dirty="0" smtClean="0"/>
              <a:t>Визуализация </a:t>
            </a:r>
            <a:r>
              <a:rPr lang="ru-RU" sz="2400" i="1" dirty="0"/>
              <a:t>в реальном времени расстановки оборудования и объектов с их технологическим описанием;</a:t>
            </a:r>
            <a:endParaRPr lang="ru-RU" sz="2400" dirty="0"/>
          </a:p>
          <a:p>
            <a:pPr marL="457200" indent="-457200">
              <a:buFont typeface="+mj-lt"/>
              <a:buAutoNum type="arabicPeriod"/>
            </a:pPr>
            <a:r>
              <a:rPr lang="ru-RU" sz="2400" i="1" dirty="0" smtClean="0"/>
              <a:t>Проецирование </a:t>
            </a:r>
            <a:r>
              <a:rPr lang="ru-RU" sz="2400" i="1" dirty="0"/>
              <a:t>и отображение реальных объектов с применением </a:t>
            </a:r>
            <a:r>
              <a:rPr lang="ru-RU" sz="2400" i="1" dirty="0" smtClean="0"/>
              <a:t>трасфокации;</a:t>
            </a:r>
            <a:endParaRPr lang="ru-RU" sz="2400" dirty="0"/>
          </a:p>
          <a:p>
            <a:pPr marL="457200" indent="-457200">
              <a:buFont typeface="+mj-lt"/>
              <a:buAutoNum type="arabicPeriod"/>
            </a:pPr>
            <a:r>
              <a:rPr lang="ru-RU" sz="2400" i="1" dirty="0" smtClean="0"/>
              <a:t>Простота </a:t>
            </a:r>
            <a:r>
              <a:rPr lang="ru-RU" sz="2400" i="1" dirty="0"/>
              <a:t>взаимодействия с проецируемыми объектами и изменение их свойств.</a:t>
            </a:r>
            <a:endParaRPr lang="ru-RU" sz="2400" dirty="0"/>
          </a:p>
          <a:p>
            <a:pPr indent="450000"/>
            <a:endParaRPr lang="ru-RU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1066800" y="1066799"/>
            <a:ext cx="37017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Что в себя включает ИРОП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897890"/>
          </a:xfrm>
          <a:custGeom>
            <a:avLst/>
            <a:gdLst/>
            <a:ahLst/>
            <a:cxnLst/>
            <a:rect l="l" t="t" r="r" b="b"/>
            <a:pathLst>
              <a:path w="12192000" h="897890">
                <a:moveTo>
                  <a:pt x="0" y="897636"/>
                </a:moveTo>
                <a:lnTo>
                  <a:pt x="12192000" y="897636"/>
                </a:lnTo>
                <a:lnTo>
                  <a:pt x="12192000" y="0"/>
                </a:lnTo>
                <a:lnTo>
                  <a:pt x="0" y="0"/>
                </a:lnTo>
                <a:lnTo>
                  <a:pt x="0" y="897636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8183617" y="5049011"/>
            <a:ext cx="4008754" cy="1809114"/>
            <a:chOff x="8183617" y="5049011"/>
            <a:chExt cx="4008754" cy="1809114"/>
          </a:xfrm>
        </p:grpSpPr>
        <p:sp>
          <p:nvSpPr>
            <p:cNvPr id="4" name="object 4"/>
            <p:cNvSpPr/>
            <p:nvPr/>
          </p:nvSpPr>
          <p:spPr>
            <a:xfrm>
              <a:off x="11422606" y="5049011"/>
              <a:ext cx="769620" cy="1809114"/>
            </a:xfrm>
            <a:custGeom>
              <a:avLst/>
              <a:gdLst/>
              <a:ahLst/>
              <a:cxnLst/>
              <a:rect l="l" t="t" r="r" b="b"/>
              <a:pathLst>
                <a:path w="769620" h="1809115">
                  <a:moveTo>
                    <a:pt x="767996" y="0"/>
                  </a:moveTo>
                  <a:lnTo>
                    <a:pt x="0" y="1808986"/>
                  </a:lnTo>
                  <a:lnTo>
                    <a:pt x="768164" y="1808986"/>
                  </a:lnTo>
                  <a:lnTo>
                    <a:pt x="769351" y="1357330"/>
                  </a:lnTo>
                  <a:lnTo>
                    <a:pt x="767996" y="0"/>
                  </a:lnTo>
                  <a:close/>
                </a:path>
              </a:pathLst>
            </a:custGeom>
            <a:solidFill>
              <a:srgbClr val="2E815B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183617" y="6123431"/>
              <a:ext cx="4008754" cy="734695"/>
            </a:xfrm>
            <a:custGeom>
              <a:avLst/>
              <a:gdLst/>
              <a:ahLst/>
              <a:cxnLst/>
              <a:rect l="l" t="t" r="r" b="b"/>
              <a:pathLst>
                <a:path w="4008754" h="734695">
                  <a:moveTo>
                    <a:pt x="4008382" y="0"/>
                  </a:moveTo>
                  <a:lnTo>
                    <a:pt x="0" y="734567"/>
                  </a:lnTo>
                  <a:lnTo>
                    <a:pt x="4008382" y="734567"/>
                  </a:lnTo>
                  <a:lnTo>
                    <a:pt x="4008382" y="0"/>
                  </a:lnTo>
                  <a:close/>
                </a:path>
              </a:pathLst>
            </a:custGeom>
            <a:solidFill>
              <a:srgbClr val="2F7964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524000" y="739140"/>
            <a:ext cx="9144000" cy="79375"/>
          </a:xfrm>
          <a:custGeom>
            <a:avLst/>
            <a:gdLst/>
            <a:ahLst/>
            <a:cxnLst/>
            <a:rect l="l" t="t" r="r" b="b"/>
            <a:pathLst>
              <a:path w="9144000" h="79375">
                <a:moveTo>
                  <a:pt x="9144000" y="0"/>
                </a:moveTo>
                <a:lnTo>
                  <a:pt x="0" y="0"/>
                </a:lnTo>
                <a:lnTo>
                  <a:pt x="0" y="79248"/>
                </a:lnTo>
                <a:lnTo>
                  <a:pt x="9144000" y="79248"/>
                </a:lnTo>
                <a:lnTo>
                  <a:pt x="9144000" y="0"/>
                </a:lnTo>
                <a:close/>
              </a:path>
            </a:pathLst>
          </a:custGeom>
          <a:solidFill>
            <a:srgbClr val="38806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2" name="object 1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62971" y="269747"/>
            <a:ext cx="1437131" cy="278891"/>
          </a:xfrm>
          <a:prstGeom prst="rect">
            <a:avLst/>
          </a:prstGeom>
        </p:spPr>
      </p:pic>
      <p:sp>
        <p:nvSpPr>
          <p:cNvPr id="113" name="object 113"/>
          <p:cNvSpPr txBox="1"/>
          <p:nvPr/>
        </p:nvSpPr>
        <p:spPr>
          <a:xfrm>
            <a:off x="11774423" y="6454851"/>
            <a:ext cx="205740" cy="280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05"/>
              </a:lnSpc>
            </a:pPr>
            <a:fld id="{81D60167-4931-47E6-BA6A-407CBD079E47}" type="slidenum"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4</a:t>
            </a:fld>
            <a:endParaRPr sz="2000" dirty="0">
              <a:latin typeface="Calibri"/>
              <a:cs typeface="Calibri"/>
            </a:endParaRPr>
          </a:p>
        </p:txBody>
      </p:sp>
      <p:graphicFrame>
        <p:nvGraphicFramePr>
          <p:cNvPr id="114" name="Таблица 1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9238866"/>
              </p:ext>
            </p:extLst>
          </p:nvPr>
        </p:nvGraphicFramePr>
        <p:xfrm>
          <a:off x="1288006" y="961236"/>
          <a:ext cx="10134600" cy="4575176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3378200"/>
                <a:gridCol w="3378200"/>
                <a:gridCol w="3378200"/>
              </a:tblGrid>
              <a:tr h="10421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>
                          <a:effectLst/>
                        </a:rPr>
                        <a:t>Оборудование и программы 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16" marR="55016" marT="27508" marB="27508"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>
                          <a:effectLst/>
                        </a:rPr>
                        <a:t>Количество 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16" marR="55016" marT="27508" marB="27508"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>
                          <a:effectLst/>
                        </a:rPr>
                        <a:t>Цена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16" marR="55016" marT="27508" marB="27508">
                    <a:solidFill>
                      <a:srgbClr val="006666"/>
                    </a:solidFill>
                  </a:tcPr>
                </a:tc>
              </a:tr>
              <a:tr h="10421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>
                          <a:effectLst/>
                        </a:rPr>
                        <a:t>Зарплата с учетом налогов на 12 месяцев 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16" marR="55016" marT="27508" marB="27508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>
                          <a:effectLst/>
                        </a:rPr>
                        <a:t>3 сотрудника 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16" marR="55016" marT="27508" marB="27508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>
                          <a:effectLst/>
                        </a:rPr>
                        <a:t>373 351р.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16" marR="55016" marT="27508" marB="27508"/>
                </a:tc>
              </a:tr>
              <a:tr h="5870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>
                          <a:effectLst/>
                        </a:rPr>
                        <a:t>Открытие ООО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16" marR="55016" marT="27508" marB="27508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>
                          <a:effectLst/>
                        </a:rPr>
                        <a:t>1 шт.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16" marR="55016" marT="27508" marB="27508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 smtClean="0">
                          <a:effectLst/>
                        </a:rPr>
                        <a:t>30 </a:t>
                      </a:r>
                      <a:r>
                        <a:rPr lang="ru-RU" sz="2400" kern="1200" dirty="0">
                          <a:effectLst/>
                        </a:rPr>
                        <a:t>000 р.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16" marR="55016" marT="27508" marB="27508"/>
                </a:tc>
              </a:tr>
              <a:tr h="5870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i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 для создания </a:t>
                      </a:r>
                      <a:r>
                        <a:rPr lang="en-US" sz="2400" b="0" i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16" marR="55016" marT="27508" marB="27508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>
                          <a:effectLst/>
                        </a:rPr>
                        <a:t>1 шт.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16" marR="55016" marT="27508" marB="27508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 smtClean="0">
                          <a:effectLst/>
                        </a:rPr>
                        <a:t>239 470 </a:t>
                      </a:r>
                      <a:r>
                        <a:rPr lang="ru-RU" sz="2400" kern="1200" dirty="0">
                          <a:effectLst/>
                        </a:rPr>
                        <a:t>р.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16" marR="55016" marT="27508" marB="27508"/>
                </a:tc>
              </a:tr>
              <a:tr h="12188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>
                          <a:effectLst/>
                        </a:rPr>
                        <a:t>Светодиодный прозрачный экран </a:t>
                      </a:r>
                      <a:r>
                        <a:rPr lang="en-US" sz="2400" kern="1200" dirty="0">
                          <a:effectLst/>
                        </a:rPr>
                        <a:t>P</a:t>
                      </a:r>
                      <a:r>
                        <a:rPr lang="ru-RU" sz="2400" kern="1200" dirty="0">
                          <a:effectLst/>
                        </a:rPr>
                        <a:t>16 5000 кд/м²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16" marR="55016" marT="27508" marB="27508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>
                          <a:effectLst/>
                        </a:rPr>
                        <a:t>1 шт.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16" marR="55016" marT="27508" marB="27508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 smtClean="0">
                          <a:effectLst/>
                        </a:rPr>
                        <a:t>356 </a:t>
                      </a:r>
                      <a:r>
                        <a:rPr lang="ru-RU" sz="2400" kern="1200" dirty="0">
                          <a:effectLst/>
                        </a:rPr>
                        <a:t>999 р.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16" marR="55016" marT="27508" marB="27508"/>
                </a:tc>
              </a:tr>
            </a:tbl>
          </a:graphicData>
        </a:graphic>
      </p:graphicFrame>
      <p:sp>
        <p:nvSpPr>
          <p:cNvPr id="115" name="TextBox 114"/>
          <p:cNvSpPr txBox="1"/>
          <p:nvPr/>
        </p:nvSpPr>
        <p:spPr>
          <a:xfrm>
            <a:off x="1524000" y="156557"/>
            <a:ext cx="16999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6666"/>
                </a:solidFill>
                <a:latin typeface="+mj-lt"/>
              </a:rPr>
              <a:t>Расходы</a:t>
            </a:r>
            <a:endParaRPr lang="ru-RU" sz="3200" b="1" dirty="0">
              <a:solidFill>
                <a:srgbClr val="006666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897890"/>
          </a:xfrm>
          <a:custGeom>
            <a:avLst/>
            <a:gdLst/>
            <a:ahLst/>
            <a:cxnLst/>
            <a:rect l="l" t="t" r="r" b="b"/>
            <a:pathLst>
              <a:path w="12192000" h="897890">
                <a:moveTo>
                  <a:pt x="0" y="897636"/>
                </a:moveTo>
                <a:lnTo>
                  <a:pt x="12192000" y="897636"/>
                </a:lnTo>
                <a:lnTo>
                  <a:pt x="12192000" y="0"/>
                </a:lnTo>
                <a:lnTo>
                  <a:pt x="0" y="0"/>
                </a:lnTo>
                <a:lnTo>
                  <a:pt x="0" y="897636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8183246" y="5034208"/>
            <a:ext cx="4008754" cy="1809114"/>
            <a:chOff x="8183617" y="5049011"/>
            <a:chExt cx="4008754" cy="1809114"/>
          </a:xfrm>
        </p:grpSpPr>
        <p:sp>
          <p:nvSpPr>
            <p:cNvPr id="4" name="object 4"/>
            <p:cNvSpPr/>
            <p:nvPr/>
          </p:nvSpPr>
          <p:spPr>
            <a:xfrm>
              <a:off x="11422606" y="5049011"/>
              <a:ext cx="769620" cy="1809114"/>
            </a:xfrm>
            <a:custGeom>
              <a:avLst/>
              <a:gdLst/>
              <a:ahLst/>
              <a:cxnLst/>
              <a:rect l="l" t="t" r="r" b="b"/>
              <a:pathLst>
                <a:path w="769620" h="1809115">
                  <a:moveTo>
                    <a:pt x="767996" y="0"/>
                  </a:moveTo>
                  <a:lnTo>
                    <a:pt x="0" y="1808986"/>
                  </a:lnTo>
                  <a:lnTo>
                    <a:pt x="768164" y="1808986"/>
                  </a:lnTo>
                  <a:lnTo>
                    <a:pt x="769351" y="1357330"/>
                  </a:lnTo>
                  <a:lnTo>
                    <a:pt x="767996" y="0"/>
                  </a:lnTo>
                  <a:close/>
                </a:path>
              </a:pathLst>
            </a:custGeom>
            <a:solidFill>
              <a:srgbClr val="2E815B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183617" y="6123431"/>
              <a:ext cx="4008754" cy="734695"/>
            </a:xfrm>
            <a:custGeom>
              <a:avLst/>
              <a:gdLst/>
              <a:ahLst/>
              <a:cxnLst/>
              <a:rect l="l" t="t" r="r" b="b"/>
              <a:pathLst>
                <a:path w="4008754" h="734695">
                  <a:moveTo>
                    <a:pt x="4008382" y="0"/>
                  </a:moveTo>
                  <a:lnTo>
                    <a:pt x="0" y="734567"/>
                  </a:lnTo>
                  <a:lnTo>
                    <a:pt x="4008382" y="734567"/>
                  </a:lnTo>
                  <a:lnTo>
                    <a:pt x="4008382" y="0"/>
                  </a:lnTo>
                  <a:close/>
                </a:path>
              </a:pathLst>
            </a:custGeom>
            <a:solidFill>
              <a:srgbClr val="2F7964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524000" y="739140"/>
            <a:ext cx="9144000" cy="79375"/>
          </a:xfrm>
          <a:custGeom>
            <a:avLst/>
            <a:gdLst/>
            <a:ahLst/>
            <a:cxnLst/>
            <a:rect l="l" t="t" r="r" b="b"/>
            <a:pathLst>
              <a:path w="9144000" h="79375">
                <a:moveTo>
                  <a:pt x="9144000" y="0"/>
                </a:moveTo>
                <a:lnTo>
                  <a:pt x="0" y="0"/>
                </a:lnTo>
                <a:lnTo>
                  <a:pt x="0" y="79248"/>
                </a:lnTo>
                <a:lnTo>
                  <a:pt x="9144000" y="79248"/>
                </a:lnTo>
                <a:lnTo>
                  <a:pt x="9144000" y="0"/>
                </a:lnTo>
                <a:close/>
              </a:path>
            </a:pathLst>
          </a:custGeom>
          <a:solidFill>
            <a:srgbClr val="38806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2" name="object 1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62971" y="269747"/>
            <a:ext cx="1437131" cy="278891"/>
          </a:xfrm>
          <a:prstGeom prst="rect">
            <a:avLst/>
          </a:prstGeom>
        </p:spPr>
      </p:pic>
      <p:sp>
        <p:nvSpPr>
          <p:cNvPr id="113" name="object 113"/>
          <p:cNvSpPr txBox="1"/>
          <p:nvPr/>
        </p:nvSpPr>
        <p:spPr>
          <a:xfrm>
            <a:off x="11774423" y="6454851"/>
            <a:ext cx="205740" cy="260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05"/>
              </a:lnSpc>
            </a:pPr>
            <a:r>
              <a:rPr lang="ru-RU" sz="2000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2000" dirty="0">
              <a:latin typeface="Calibri"/>
              <a:cs typeface="Calibri"/>
            </a:endParaRPr>
          </a:p>
        </p:txBody>
      </p:sp>
      <p:graphicFrame>
        <p:nvGraphicFramePr>
          <p:cNvPr id="114" name="Таблица 1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4944370"/>
              </p:ext>
            </p:extLst>
          </p:nvPr>
        </p:nvGraphicFramePr>
        <p:xfrm>
          <a:off x="1028700" y="1065529"/>
          <a:ext cx="10134599" cy="4649471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1447799"/>
                <a:gridCol w="2057400"/>
                <a:gridCol w="2667000"/>
                <a:gridCol w="3962400"/>
              </a:tblGrid>
              <a:tr h="51911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Денежный</a:t>
                      </a:r>
                      <a:r>
                        <a:rPr lang="ru-RU" sz="1600" baseline="0" dirty="0" smtClean="0"/>
                        <a:t> потоки</a:t>
                      </a:r>
                      <a:endParaRPr lang="ru-RU" sz="1600" dirty="0"/>
                    </a:p>
                  </a:txBody>
                  <a:tcPr marL="55016" marR="55016" marT="27508" marB="27508"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сумма</a:t>
                      </a:r>
                      <a:endParaRPr lang="ru-RU" sz="1600" dirty="0"/>
                    </a:p>
                  </a:txBody>
                  <a:tcPr marL="55016" marR="55016" marT="27508" marB="27508"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Описание </a:t>
                      </a:r>
                      <a:endParaRPr lang="ru-RU" sz="1600" dirty="0"/>
                    </a:p>
                  </a:txBody>
                  <a:tcPr marL="55016" marR="55016" marT="27508" marB="27508"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 комментарий</a:t>
                      </a:r>
                      <a:endParaRPr lang="ru-RU" sz="1600" dirty="0"/>
                    </a:p>
                  </a:txBody>
                  <a:tcPr marL="55016" marR="55016" marT="27508" marB="27508">
                    <a:solidFill>
                      <a:srgbClr val="006666"/>
                    </a:solidFill>
                  </a:tcPr>
                </a:tc>
              </a:tr>
              <a:tr h="1052331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Доходы</a:t>
                      </a:r>
                      <a:endParaRPr lang="ru-RU" sz="1600" dirty="0"/>
                    </a:p>
                  </a:txBody>
                  <a:tcPr marL="55016" marR="55016" marT="27508" marB="2750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15 300 000</a:t>
                      </a:r>
                      <a:r>
                        <a:rPr lang="ru-RU" sz="1600" baseline="0" dirty="0" smtClean="0"/>
                        <a:t> р.</a:t>
                      </a:r>
                      <a:endParaRPr lang="ru-RU" sz="1600" dirty="0"/>
                    </a:p>
                  </a:txBody>
                  <a:tcPr marL="55016" marR="55016" marT="27508" marB="27508"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Прибыль</a:t>
                      </a:r>
                      <a:r>
                        <a:rPr lang="ru-RU" sz="1600" baseline="0" dirty="0" smtClean="0"/>
                        <a:t> по базовому пакету</a:t>
                      </a:r>
                    </a:p>
                    <a:p>
                      <a:pPr algn="ctr"/>
                      <a:endParaRPr lang="ru-RU" sz="1600" dirty="0"/>
                    </a:p>
                  </a:txBody>
                  <a:tcPr marL="55016" marR="55016" marT="27508" marB="2750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Данный пакет предоставляет услуги для лекционных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dirty="0" smtClean="0"/>
                        <a:t>(практических)  занятий</a:t>
                      </a:r>
                      <a:endParaRPr lang="ru-RU" sz="1600" dirty="0"/>
                    </a:p>
                  </a:txBody>
                  <a:tcPr marL="55016" marR="55016" marT="27508" marB="27508"/>
                </a:tc>
              </a:tr>
              <a:tr h="801809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55016" marR="55016" marT="27508" marB="2750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19 800 000 р.</a:t>
                      </a:r>
                      <a:endParaRPr lang="ru-RU" sz="1600" dirty="0"/>
                    </a:p>
                  </a:txBody>
                  <a:tcPr marL="55016" marR="55016" marT="27508" marB="27508"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 Прибыль по продвинутому</a:t>
                      </a:r>
                      <a:r>
                        <a:rPr lang="ru-RU" sz="1600" baseline="0" dirty="0" smtClean="0"/>
                        <a:t> пакету</a:t>
                      </a:r>
                      <a:endParaRPr lang="ru-RU" sz="1600" dirty="0"/>
                    </a:p>
                  </a:txBody>
                  <a:tcPr marL="55016" marR="55016" marT="27508" marB="27508"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Пакет предоставляет услуги для лабораторных</a:t>
                      </a:r>
                      <a:r>
                        <a:rPr lang="ru-RU" sz="1600" baseline="0" dirty="0" smtClean="0"/>
                        <a:t> занятий</a:t>
                      </a:r>
                      <a:endParaRPr lang="ru-RU" sz="1600" dirty="0"/>
                    </a:p>
                  </a:txBody>
                  <a:tcPr marL="55016" marR="55016" marT="27508" marB="27508">
                    <a:solidFill>
                      <a:srgbClr val="E9F1F5"/>
                    </a:solidFill>
                  </a:tcPr>
                </a:tc>
              </a:tr>
              <a:tr h="551287">
                <a:tc rowSpan="3"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Расходы</a:t>
                      </a:r>
                      <a:endParaRPr lang="ru-RU" sz="1600" dirty="0"/>
                    </a:p>
                  </a:txBody>
                  <a:tcPr marL="55016" marR="55016" marT="27508" marB="2750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11 022 151 р.</a:t>
                      </a:r>
                      <a:endParaRPr lang="ru-RU" sz="1600" dirty="0"/>
                    </a:p>
                  </a:txBody>
                  <a:tcPr marL="55016" marR="55016" marT="27508" marB="2750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Зарплаты</a:t>
                      </a:r>
                      <a:r>
                        <a:rPr lang="ru-RU" sz="1600" baseline="0" dirty="0" smtClean="0"/>
                        <a:t> сотрудникам компаний </a:t>
                      </a:r>
                      <a:endParaRPr lang="ru-RU" sz="1600" dirty="0"/>
                    </a:p>
                  </a:txBody>
                  <a:tcPr marL="55016" marR="55016" marT="27508" marB="2750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Для мотиваций работников </a:t>
                      </a:r>
                      <a:endParaRPr lang="ru-RU" sz="1600" dirty="0"/>
                    </a:p>
                  </a:txBody>
                  <a:tcPr marL="55016" marR="55016" marT="27508" marB="27508"/>
                </a:tc>
              </a:tr>
              <a:tr h="1052331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55016" marR="55016" marT="27508" marB="2750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192 000 р.</a:t>
                      </a:r>
                      <a:endParaRPr lang="ru-RU" sz="1600" dirty="0"/>
                    </a:p>
                  </a:txBody>
                  <a:tcPr marL="55016" marR="55016" marT="27508" marB="27508"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 Аренда сервера </a:t>
                      </a:r>
                      <a:endParaRPr lang="ru-RU" sz="1600" dirty="0"/>
                    </a:p>
                  </a:txBody>
                  <a:tcPr marL="55016" marR="55016" marT="27508" marB="27508"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После закрытия грантового</a:t>
                      </a:r>
                      <a:r>
                        <a:rPr lang="ru-RU" sz="1600" baseline="0" dirty="0" smtClean="0"/>
                        <a:t> договора, мы планируем арендовать серверы</a:t>
                      </a:r>
                      <a:endParaRPr lang="ru-RU" sz="1600" dirty="0"/>
                    </a:p>
                  </a:txBody>
                  <a:tcPr marL="55016" marR="55016" marT="27508" marB="27508">
                    <a:solidFill>
                      <a:srgbClr val="E9F1F5"/>
                    </a:solidFill>
                  </a:tcPr>
                </a:tc>
              </a:tr>
              <a:tr h="64901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55016" marR="55016" marT="27508" marB="2750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720 000 р.</a:t>
                      </a:r>
                      <a:endParaRPr lang="ru-RU" sz="1600" dirty="0"/>
                    </a:p>
                  </a:txBody>
                  <a:tcPr marL="55016" marR="55016" marT="27508" marB="2750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Аренда помещения </a:t>
                      </a:r>
                      <a:endParaRPr lang="ru-RU" sz="1600" dirty="0"/>
                    </a:p>
                  </a:txBody>
                  <a:tcPr marL="55016" marR="55016" marT="27508" marB="2750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Арендная плата за помещения</a:t>
                      </a:r>
                      <a:r>
                        <a:rPr lang="ru-RU" sz="1600" baseline="0" dirty="0" smtClean="0"/>
                        <a:t>, где будет находиться офис компаний </a:t>
                      </a:r>
                      <a:endParaRPr lang="ru-RU" sz="1600" dirty="0"/>
                    </a:p>
                  </a:txBody>
                  <a:tcPr marL="55016" marR="55016" marT="27508" marB="27508"/>
                </a:tc>
              </a:tr>
            </a:tbl>
          </a:graphicData>
        </a:graphic>
      </p:graphicFrame>
      <p:sp>
        <p:nvSpPr>
          <p:cNvPr id="115" name="TextBox 114"/>
          <p:cNvSpPr txBox="1"/>
          <p:nvPr/>
        </p:nvSpPr>
        <p:spPr>
          <a:xfrm>
            <a:off x="1524000" y="156557"/>
            <a:ext cx="47831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006666"/>
                </a:solidFill>
                <a:latin typeface="+mj-lt"/>
              </a:rPr>
              <a:t>План коммерциализации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600" y="5754099"/>
            <a:ext cx="1021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Расчет на 3 года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822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23"/>
            <p:cNvSpPr/>
            <p:nvPr/>
          </p:nvSpPr>
          <p:spPr>
            <a:xfrm>
              <a:off x="5116067" y="1656588"/>
              <a:ext cx="6156960" cy="431800"/>
            </a:xfrm>
            <a:custGeom>
              <a:avLst/>
              <a:gdLst/>
              <a:ahLst/>
              <a:cxnLst/>
              <a:rect l="l" t="t" r="r" b="b"/>
              <a:pathLst>
                <a:path w="6156959" h="431800">
                  <a:moveTo>
                    <a:pt x="0" y="215646"/>
                  </a:moveTo>
                  <a:lnTo>
                    <a:pt x="5716" y="166191"/>
                  </a:lnTo>
                  <a:lnTo>
                    <a:pt x="21998" y="120798"/>
                  </a:lnTo>
                  <a:lnTo>
                    <a:pt x="47546" y="80758"/>
                  </a:lnTo>
                  <a:lnTo>
                    <a:pt x="81060" y="47366"/>
                  </a:lnTo>
                  <a:lnTo>
                    <a:pt x="121242" y="21913"/>
                  </a:lnTo>
                  <a:lnTo>
                    <a:pt x="166791" y="5693"/>
                  </a:lnTo>
                  <a:lnTo>
                    <a:pt x="216408" y="0"/>
                  </a:lnTo>
                  <a:lnTo>
                    <a:pt x="266024" y="5693"/>
                  </a:lnTo>
                  <a:lnTo>
                    <a:pt x="311573" y="21913"/>
                  </a:lnTo>
                  <a:lnTo>
                    <a:pt x="351755" y="47366"/>
                  </a:lnTo>
                  <a:lnTo>
                    <a:pt x="385269" y="80758"/>
                  </a:lnTo>
                  <a:lnTo>
                    <a:pt x="410817" y="120798"/>
                  </a:lnTo>
                  <a:lnTo>
                    <a:pt x="427099" y="166191"/>
                  </a:lnTo>
                  <a:lnTo>
                    <a:pt x="432816" y="215646"/>
                  </a:lnTo>
                  <a:lnTo>
                    <a:pt x="427099" y="265100"/>
                  </a:lnTo>
                  <a:lnTo>
                    <a:pt x="410817" y="310493"/>
                  </a:lnTo>
                  <a:lnTo>
                    <a:pt x="385269" y="350533"/>
                  </a:lnTo>
                  <a:lnTo>
                    <a:pt x="351755" y="383925"/>
                  </a:lnTo>
                  <a:lnTo>
                    <a:pt x="311573" y="409378"/>
                  </a:lnTo>
                  <a:lnTo>
                    <a:pt x="266024" y="425598"/>
                  </a:lnTo>
                  <a:lnTo>
                    <a:pt x="216408" y="431291"/>
                  </a:lnTo>
                  <a:lnTo>
                    <a:pt x="166791" y="425598"/>
                  </a:lnTo>
                  <a:lnTo>
                    <a:pt x="121242" y="409378"/>
                  </a:lnTo>
                  <a:lnTo>
                    <a:pt x="81060" y="383925"/>
                  </a:lnTo>
                  <a:lnTo>
                    <a:pt x="47546" y="350533"/>
                  </a:lnTo>
                  <a:lnTo>
                    <a:pt x="21998" y="310493"/>
                  </a:lnTo>
                  <a:lnTo>
                    <a:pt x="5716" y="265100"/>
                  </a:lnTo>
                  <a:lnTo>
                    <a:pt x="0" y="215646"/>
                  </a:lnTo>
                  <a:close/>
                </a:path>
                <a:path w="6156959" h="431800">
                  <a:moveTo>
                    <a:pt x="2857500" y="215646"/>
                  </a:moveTo>
                  <a:lnTo>
                    <a:pt x="2863193" y="166191"/>
                  </a:lnTo>
                  <a:lnTo>
                    <a:pt x="2879413" y="120798"/>
                  </a:lnTo>
                  <a:lnTo>
                    <a:pt x="2904866" y="80758"/>
                  </a:lnTo>
                  <a:lnTo>
                    <a:pt x="2938258" y="47366"/>
                  </a:lnTo>
                  <a:lnTo>
                    <a:pt x="2978298" y="21913"/>
                  </a:lnTo>
                  <a:lnTo>
                    <a:pt x="3023691" y="5693"/>
                  </a:lnTo>
                  <a:lnTo>
                    <a:pt x="3073146" y="0"/>
                  </a:lnTo>
                  <a:lnTo>
                    <a:pt x="3122600" y="5693"/>
                  </a:lnTo>
                  <a:lnTo>
                    <a:pt x="3167993" y="21913"/>
                  </a:lnTo>
                  <a:lnTo>
                    <a:pt x="3208033" y="47366"/>
                  </a:lnTo>
                  <a:lnTo>
                    <a:pt x="3241425" y="80758"/>
                  </a:lnTo>
                  <a:lnTo>
                    <a:pt x="3266878" y="120798"/>
                  </a:lnTo>
                  <a:lnTo>
                    <a:pt x="3283098" y="166191"/>
                  </a:lnTo>
                  <a:lnTo>
                    <a:pt x="3288791" y="215646"/>
                  </a:lnTo>
                  <a:lnTo>
                    <a:pt x="3283098" y="265100"/>
                  </a:lnTo>
                  <a:lnTo>
                    <a:pt x="3266878" y="310493"/>
                  </a:lnTo>
                  <a:lnTo>
                    <a:pt x="3241425" y="350533"/>
                  </a:lnTo>
                  <a:lnTo>
                    <a:pt x="3208033" y="383925"/>
                  </a:lnTo>
                  <a:lnTo>
                    <a:pt x="3167993" y="409378"/>
                  </a:lnTo>
                  <a:lnTo>
                    <a:pt x="3122600" y="425598"/>
                  </a:lnTo>
                  <a:lnTo>
                    <a:pt x="3073146" y="431291"/>
                  </a:lnTo>
                  <a:lnTo>
                    <a:pt x="3023691" y="425598"/>
                  </a:lnTo>
                  <a:lnTo>
                    <a:pt x="2978298" y="409378"/>
                  </a:lnTo>
                  <a:lnTo>
                    <a:pt x="2938258" y="383925"/>
                  </a:lnTo>
                  <a:lnTo>
                    <a:pt x="2904866" y="350533"/>
                  </a:lnTo>
                  <a:lnTo>
                    <a:pt x="2879413" y="310493"/>
                  </a:lnTo>
                  <a:lnTo>
                    <a:pt x="2863193" y="265100"/>
                  </a:lnTo>
                  <a:lnTo>
                    <a:pt x="2857500" y="215646"/>
                  </a:lnTo>
                  <a:close/>
                </a:path>
                <a:path w="6156959" h="431800">
                  <a:moveTo>
                    <a:pt x="5724144" y="215646"/>
                  </a:moveTo>
                  <a:lnTo>
                    <a:pt x="5729860" y="166191"/>
                  </a:lnTo>
                  <a:lnTo>
                    <a:pt x="5746142" y="120798"/>
                  </a:lnTo>
                  <a:lnTo>
                    <a:pt x="5771690" y="80758"/>
                  </a:lnTo>
                  <a:lnTo>
                    <a:pt x="5805204" y="47366"/>
                  </a:lnTo>
                  <a:lnTo>
                    <a:pt x="5845386" y="21913"/>
                  </a:lnTo>
                  <a:lnTo>
                    <a:pt x="5890935" y="5693"/>
                  </a:lnTo>
                  <a:lnTo>
                    <a:pt x="5940552" y="0"/>
                  </a:lnTo>
                  <a:lnTo>
                    <a:pt x="5990168" y="5693"/>
                  </a:lnTo>
                  <a:lnTo>
                    <a:pt x="6035717" y="21913"/>
                  </a:lnTo>
                  <a:lnTo>
                    <a:pt x="6075899" y="47366"/>
                  </a:lnTo>
                  <a:lnTo>
                    <a:pt x="6109413" y="80758"/>
                  </a:lnTo>
                  <a:lnTo>
                    <a:pt x="6134961" y="120798"/>
                  </a:lnTo>
                  <a:lnTo>
                    <a:pt x="6151243" y="166191"/>
                  </a:lnTo>
                  <a:lnTo>
                    <a:pt x="6156960" y="215646"/>
                  </a:lnTo>
                  <a:lnTo>
                    <a:pt x="6151243" y="265100"/>
                  </a:lnTo>
                  <a:lnTo>
                    <a:pt x="6134961" y="310493"/>
                  </a:lnTo>
                  <a:lnTo>
                    <a:pt x="6109413" y="350533"/>
                  </a:lnTo>
                  <a:lnTo>
                    <a:pt x="6075899" y="383925"/>
                  </a:lnTo>
                  <a:lnTo>
                    <a:pt x="6035717" y="409378"/>
                  </a:lnTo>
                  <a:lnTo>
                    <a:pt x="5990168" y="425598"/>
                  </a:lnTo>
                  <a:lnTo>
                    <a:pt x="5940552" y="431291"/>
                  </a:lnTo>
                  <a:lnTo>
                    <a:pt x="5890935" y="425598"/>
                  </a:lnTo>
                  <a:lnTo>
                    <a:pt x="5845386" y="409378"/>
                  </a:lnTo>
                  <a:lnTo>
                    <a:pt x="5805204" y="383925"/>
                  </a:lnTo>
                  <a:lnTo>
                    <a:pt x="5771690" y="350533"/>
                  </a:lnTo>
                  <a:lnTo>
                    <a:pt x="5746142" y="310493"/>
                  </a:lnTo>
                  <a:lnTo>
                    <a:pt x="5729860" y="265100"/>
                  </a:lnTo>
                  <a:lnTo>
                    <a:pt x="5724144" y="215646"/>
                  </a:lnTo>
                  <a:close/>
                </a:path>
              </a:pathLst>
            </a:custGeom>
            <a:ln w="640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24"/>
            <p:cNvSpPr/>
            <p:nvPr/>
          </p:nvSpPr>
          <p:spPr>
            <a:xfrm>
              <a:off x="0" y="0"/>
              <a:ext cx="12192000" cy="897890"/>
            </a:xfrm>
            <a:custGeom>
              <a:avLst/>
              <a:gdLst/>
              <a:ahLst/>
              <a:cxnLst/>
              <a:rect l="l" t="t" r="r" b="b"/>
              <a:pathLst>
                <a:path w="12192000" h="897890">
                  <a:moveTo>
                    <a:pt x="0" y="897636"/>
                  </a:moveTo>
                  <a:lnTo>
                    <a:pt x="12192000" y="897636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897636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25"/>
            <p:cNvSpPr/>
            <p:nvPr/>
          </p:nvSpPr>
          <p:spPr>
            <a:xfrm>
              <a:off x="1524000" y="739140"/>
              <a:ext cx="9144000" cy="79375"/>
            </a:xfrm>
            <a:custGeom>
              <a:avLst/>
              <a:gdLst/>
              <a:ahLst/>
              <a:cxnLst/>
              <a:rect l="l" t="t" r="r" b="b"/>
              <a:pathLst>
                <a:path w="9144000" h="79375">
                  <a:moveTo>
                    <a:pt x="9144000" y="0"/>
                  </a:moveTo>
                  <a:lnTo>
                    <a:pt x="0" y="0"/>
                  </a:lnTo>
                  <a:lnTo>
                    <a:pt x="0" y="79248"/>
                  </a:lnTo>
                  <a:lnTo>
                    <a:pt x="9144000" y="79248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3880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26"/>
            <p:cNvSpPr/>
            <p:nvPr/>
          </p:nvSpPr>
          <p:spPr>
            <a:xfrm>
              <a:off x="11420665" y="5044440"/>
              <a:ext cx="771525" cy="1813560"/>
            </a:xfrm>
            <a:custGeom>
              <a:avLst/>
              <a:gdLst/>
              <a:ahLst/>
              <a:cxnLst/>
              <a:rect l="l" t="t" r="r" b="b"/>
              <a:pathLst>
                <a:path w="771525" h="1813559">
                  <a:moveTo>
                    <a:pt x="769937" y="0"/>
                  </a:moveTo>
                  <a:lnTo>
                    <a:pt x="0" y="1813558"/>
                  </a:lnTo>
                  <a:lnTo>
                    <a:pt x="770063" y="1813558"/>
                  </a:lnTo>
                  <a:lnTo>
                    <a:pt x="771284" y="1407343"/>
                  </a:lnTo>
                  <a:lnTo>
                    <a:pt x="769937" y="0"/>
                  </a:lnTo>
                  <a:close/>
                </a:path>
              </a:pathLst>
            </a:custGeom>
            <a:solidFill>
              <a:srgbClr val="2E815B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27"/>
            <p:cNvSpPr/>
            <p:nvPr/>
          </p:nvSpPr>
          <p:spPr>
            <a:xfrm>
              <a:off x="8158673" y="6118859"/>
              <a:ext cx="4033520" cy="739140"/>
            </a:xfrm>
            <a:custGeom>
              <a:avLst/>
              <a:gdLst/>
              <a:ahLst/>
              <a:cxnLst/>
              <a:rect l="l" t="t" r="r" b="b"/>
              <a:pathLst>
                <a:path w="4033520" h="739140">
                  <a:moveTo>
                    <a:pt x="4033326" y="0"/>
                  </a:moveTo>
                  <a:lnTo>
                    <a:pt x="0" y="739138"/>
                  </a:lnTo>
                  <a:lnTo>
                    <a:pt x="4033326" y="739138"/>
                  </a:lnTo>
                  <a:lnTo>
                    <a:pt x="4033326" y="0"/>
                  </a:lnTo>
                  <a:close/>
                </a:path>
              </a:pathLst>
            </a:custGeom>
            <a:solidFill>
              <a:srgbClr val="2F7964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524000" y="116804"/>
            <a:ext cx="41510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6666"/>
                </a:solidFill>
                <a:latin typeface="+mj-lt"/>
              </a:rPr>
              <a:t>Конкурентный анализ</a:t>
            </a:r>
            <a:endParaRPr lang="ru-RU" sz="3200" dirty="0">
              <a:solidFill>
                <a:srgbClr val="006666"/>
              </a:solidFill>
              <a:latin typeface="+mj-lt"/>
            </a:endParaRPr>
          </a:p>
        </p:txBody>
      </p:sp>
      <p:sp>
        <p:nvSpPr>
          <p:cNvPr id="9" name="object 5"/>
          <p:cNvSpPr/>
          <p:nvPr/>
        </p:nvSpPr>
        <p:spPr>
          <a:xfrm>
            <a:off x="8183617" y="6123431"/>
            <a:ext cx="4008754" cy="734695"/>
          </a:xfrm>
          <a:custGeom>
            <a:avLst/>
            <a:gdLst/>
            <a:ahLst/>
            <a:cxnLst/>
            <a:rect l="l" t="t" r="r" b="b"/>
            <a:pathLst>
              <a:path w="4008754" h="734695">
                <a:moveTo>
                  <a:pt x="4008382" y="0"/>
                </a:moveTo>
                <a:lnTo>
                  <a:pt x="0" y="734567"/>
                </a:lnTo>
                <a:lnTo>
                  <a:pt x="4008382" y="734567"/>
                </a:lnTo>
                <a:lnTo>
                  <a:pt x="4008382" y="0"/>
                </a:lnTo>
                <a:close/>
              </a:path>
            </a:pathLst>
          </a:custGeom>
          <a:solidFill>
            <a:srgbClr val="2F7964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1791186" y="636618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6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1918930"/>
              </p:ext>
            </p:extLst>
          </p:nvPr>
        </p:nvGraphicFramePr>
        <p:xfrm>
          <a:off x="1905000" y="1930048"/>
          <a:ext cx="8381999" cy="37536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15472"/>
                <a:gridCol w="2087836"/>
                <a:gridCol w="2344437"/>
                <a:gridCol w="2134254"/>
              </a:tblGrid>
              <a:tr h="93840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Вид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599" marR="545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ИРОП, руб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599" marR="545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Фриланс-исполнители, руб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599" marR="545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LikeVR</a:t>
                      </a:r>
                      <a:r>
                        <a:rPr lang="ru-RU" sz="1100">
                          <a:effectLst/>
                        </a:rPr>
                        <a:t>, руб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599" marR="54599" marT="0" marB="0"/>
                </a:tc>
              </a:tr>
              <a:tr h="46920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Оплата труда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599" marR="545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420 000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599" marR="545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1200 000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599" marR="545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Нет данных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599" marR="54599" marT="0" marB="0"/>
                </a:tc>
              </a:tr>
              <a:tr h="46920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Аренда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599" marR="545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80 000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599" marR="545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599" marR="545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Нет данных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599" marR="54599" marT="0" marB="0"/>
                </a:tc>
              </a:tr>
              <a:tr h="46920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Налоги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599" marR="545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140 000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599" marR="545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-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599" marR="545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Нет данных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599" marR="54599" marT="0" marB="0"/>
                </a:tc>
              </a:tr>
              <a:tr h="46920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Маркетинг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599" marR="545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60 000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599" marR="545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599" marR="545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Нет данных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599" marR="54599" marT="0" marB="0"/>
                </a:tc>
              </a:tr>
              <a:tr h="93840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Цена продукта</a:t>
                      </a:r>
                      <a:endParaRPr lang="ru-RU" sz="90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Итого: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599" marR="545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700 000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599" marR="545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1200 000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599" marR="545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1600 000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599" marR="54599" marT="0" marB="0"/>
                </a:tc>
              </a:tr>
            </a:tbl>
          </a:graphicData>
        </a:graphic>
      </p:graphicFrame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564955" y="1006718"/>
            <a:ext cx="11241471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08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Сравнительная характеристика конкурентных преимуществ на рынке </a:t>
            </a:r>
            <a:r>
              <a:rPr kumimoji="0" lang="ru-RU" altLang="ru-RU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РФ при создании одной цифровой дисциплины (8 лабораторных работ, 10 моделей в среднем на одну лабораторную работу):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7665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897890"/>
            <a:chOff x="0" y="0"/>
            <a:chExt cx="12192000" cy="89789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192000" cy="897890"/>
            </a:xfrm>
            <a:custGeom>
              <a:avLst/>
              <a:gdLst/>
              <a:ahLst/>
              <a:cxnLst/>
              <a:rect l="l" t="t" r="r" b="b"/>
              <a:pathLst>
                <a:path w="12192000" h="897890">
                  <a:moveTo>
                    <a:pt x="0" y="897636"/>
                  </a:moveTo>
                  <a:lnTo>
                    <a:pt x="12192000" y="897636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897636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24000" y="739140"/>
              <a:ext cx="9144000" cy="79375"/>
            </a:xfrm>
            <a:custGeom>
              <a:avLst/>
              <a:gdLst/>
              <a:ahLst/>
              <a:cxnLst/>
              <a:rect l="l" t="t" r="r" b="b"/>
              <a:pathLst>
                <a:path w="9144000" h="79375">
                  <a:moveTo>
                    <a:pt x="9144000" y="0"/>
                  </a:moveTo>
                  <a:lnTo>
                    <a:pt x="0" y="0"/>
                  </a:lnTo>
                  <a:lnTo>
                    <a:pt x="0" y="79248"/>
                  </a:lnTo>
                  <a:lnTo>
                    <a:pt x="9144000" y="79248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3880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524000" y="156879"/>
            <a:ext cx="5216525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3200" b="1" dirty="0" smtClean="0">
                <a:solidFill>
                  <a:srgbClr val="006666"/>
                </a:solidFill>
                <a:cs typeface="Arial"/>
              </a:rPr>
              <a:t>Команда</a:t>
            </a:r>
            <a:endParaRPr sz="3200" b="1" dirty="0">
              <a:solidFill>
                <a:srgbClr val="006666"/>
              </a:solidFill>
              <a:cs typeface="Arial"/>
            </a:endParaRPr>
          </a:p>
        </p:txBody>
      </p:sp>
      <p:pic>
        <p:nvPicPr>
          <p:cNvPr id="47" name="object 4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62971" y="269747"/>
            <a:ext cx="1437131" cy="278891"/>
          </a:xfrm>
          <a:prstGeom prst="rect">
            <a:avLst/>
          </a:prstGeom>
        </p:spPr>
      </p:pic>
      <p:sp>
        <p:nvSpPr>
          <p:cNvPr id="48" name="object 48"/>
          <p:cNvSpPr txBox="1"/>
          <p:nvPr/>
        </p:nvSpPr>
        <p:spPr>
          <a:xfrm>
            <a:off x="11774423" y="6454851"/>
            <a:ext cx="205740" cy="280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05"/>
              </a:lnSpc>
            </a:pPr>
            <a:fld id="{81D60167-4931-47E6-BA6A-407CBD079E47}" type="slidenum"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7</a:t>
            </a:fld>
            <a:endParaRPr sz="2000" dirty="0">
              <a:latin typeface="Calibri"/>
              <a:cs typeface="Calibri"/>
            </a:endParaRPr>
          </a:p>
        </p:txBody>
      </p:sp>
      <p:pic>
        <p:nvPicPr>
          <p:cNvPr id="49" name="Рисунок 48" descr="Вадим +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2580" y="1011736"/>
            <a:ext cx="3600026" cy="2250017"/>
          </a:xfrm>
          <a:prstGeom prst="rect">
            <a:avLst/>
          </a:prstGeom>
        </p:spPr>
      </p:pic>
      <p:pic>
        <p:nvPicPr>
          <p:cNvPr id="50" name="Рисунок 49" descr="Ярик +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22606" y="1011736"/>
            <a:ext cx="3644052" cy="2277533"/>
          </a:xfrm>
          <a:prstGeom prst="rect">
            <a:avLst/>
          </a:prstGeom>
        </p:spPr>
      </p:pic>
      <p:pic>
        <p:nvPicPr>
          <p:cNvPr id="51" name="Рисунок 50" descr="Паша +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66658" y="1011736"/>
            <a:ext cx="3569790" cy="2231118"/>
          </a:xfrm>
          <a:prstGeom prst="rect">
            <a:avLst/>
          </a:prstGeom>
        </p:spPr>
      </p:pic>
      <p:sp>
        <p:nvSpPr>
          <p:cNvPr id="53" name="Прямоугольник 52"/>
          <p:cNvSpPr/>
          <p:nvPr/>
        </p:nvSpPr>
        <p:spPr>
          <a:xfrm>
            <a:off x="395101" y="3261753"/>
            <a:ext cx="3454985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i="1" dirty="0" smtClean="0"/>
              <a:t>Латынцев Вадим Андреевич</a:t>
            </a:r>
          </a:p>
          <a:p>
            <a:pPr algn="ctr"/>
            <a:r>
              <a:rPr lang="ru-RU" sz="1400" b="1" i="1" dirty="0" smtClean="0"/>
              <a:t>PR, HR-менеджер проекта;</a:t>
            </a:r>
          </a:p>
          <a:p>
            <a:pPr algn="ctr"/>
            <a:r>
              <a:rPr lang="ru-RU" sz="1400" b="1" i="1" dirty="0" smtClean="0"/>
              <a:t>Графический дизайнер; </a:t>
            </a:r>
          </a:p>
          <a:p>
            <a:pPr algn="ctr"/>
            <a:r>
              <a:rPr lang="ru-RU" sz="1400" b="1" i="1" dirty="0" smtClean="0"/>
              <a:t>Разработчик софта на языке </a:t>
            </a:r>
            <a:r>
              <a:rPr lang="ru-RU" sz="1400" b="1" i="1" dirty="0" err="1" smtClean="0"/>
              <a:t>Python</a:t>
            </a:r>
            <a:r>
              <a:rPr lang="ru-RU" sz="1400" b="1" i="1" dirty="0" smtClean="0"/>
              <a:t>, C#;</a:t>
            </a:r>
          </a:p>
          <a:p>
            <a:pPr algn="ctr"/>
            <a:r>
              <a:rPr lang="ru-RU" sz="1400" b="1" i="1" dirty="0" smtClean="0"/>
              <a:t>Неполное высшее, 2 года</a:t>
            </a:r>
          </a:p>
          <a:p>
            <a:pPr algn="ctr"/>
            <a:r>
              <a:rPr lang="ru-RU" sz="1400" b="1" i="1" dirty="0" smtClean="0"/>
              <a:t> 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977065" y="3261753"/>
            <a:ext cx="3535135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i="1" dirty="0" smtClean="0"/>
              <a:t>Писклов Ярослав Игоревич </a:t>
            </a:r>
          </a:p>
          <a:p>
            <a:pPr algn="ctr"/>
            <a:r>
              <a:rPr lang="ru-RU" sz="1400" b="1" i="1" dirty="0" smtClean="0"/>
              <a:t>Руководитель; графический дизайнер;</a:t>
            </a:r>
          </a:p>
          <a:p>
            <a:pPr algn="ctr"/>
            <a:r>
              <a:rPr lang="ru-RU" sz="1400" b="1" i="1" dirty="0" smtClean="0"/>
              <a:t> Разработчик софта на языке </a:t>
            </a:r>
            <a:r>
              <a:rPr lang="ru-RU" sz="1400" b="1" i="1" dirty="0" err="1" smtClean="0"/>
              <a:t>Python</a:t>
            </a:r>
            <a:r>
              <a:rPr lang="ru-RU" sz="1400" b="1" i="1" dirty="0" smtClean="0"/>
              <a:t>, C#; </a:t>
            </a:r>
          </a:p>
          <a:p>
            <a:pPr algn="ctr"/>
            <a:r>
              <a:rPr lang="ru-RU" sz="1400" b="1" i="1" dirty="0" smtClean="0"/>
              <a:t>Неполное высшее, 2 года</a:t>
            </a:r>
          </a:p>
          <a:p>
            <a:endParaRPr lang="ru-RU" sz="1400" b="1" i="1" dirty="0" smtClean="0"/>
          </a:p>
        </p:txBody>
      </p:sp>
      <p:sp>
        <p:nvSpPr>
          <p:cNvPr id="55" name="Прямоугольник 54"/>
          <p:cNvSpPr/>
          <p:nvPr/>
        </p:nvSpPr>
        <p:spPr>
          <a:xfrm>
            <a:off x="8262216" y="3242854"/>
            <a:ext cx="2178674" cy="13542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i="1" dirty="0" smtClean="0"/>
              <a:t>Титов Павел Николаевич</a:t>
            </a:r>
          </a:p>
          <a:p>
            <a:pPr algn="ctr"/>
            <a:r>
              <a:rPr lang="ru-RU" sz="1400" b="1" i="1" dirty="0" smtClean="0"/>
              <a:t>Фоторедактор;</a:t>
            </a:r>
          </a:p>
          <a:p>
            <a:pPr algn="ctr"/>
            <a:r>
              <a:rPr lang="ru-RU" sz="1400" b="1" i="1" dirty="0" smtClean="0"/>
              <a:t>графический дизайнер;</a:t>
            </a:r>
          </a:p>
          <a:p>
            <a:pPr algn="ctr"/>
            <a:r>
              <a:rPr lang="ru-RU" sz="1400" b="1" i="1" dirty="0" smtClean="0"/>
              <a:t>Неполное высшее, 2 года</a:t>
            </a:r>
          </a:p>
          <a:p>
            <a:pPr algn="ctr"/>
            <a:endParaRPr lang="ru-RU" sz="1400" b="1" i="1" dirty="0" smtClean="0"/>
          </a:p>
          <a:p>
            <a:endParaRPr lang="ru-RU" sz="1200" b="1" i="1" dirty="0" smtClean="0"/>
          </a:p>
        </p:txBody>
      </p:sp>
      <p:sp>
        <p:nvSpPr>
          <p:cNvPr id="64" name="object 4"/>
          <p:cNvSpPr/>
          <p:nvPr/>
        </p:nvSpPr>
        <p:spPr>
          <a:xfrm>
            <a:off x="11422606" y="5049011"/>
            <a:ext cx="769620" cy="1809114"/>
          </a:xfrm>
          <a:custGeom>
            <a:avLst/>
            <a:gdLst/>
            <a:ahLst/>
            <a:cxnLst/>
            <a:rect l="l" t="t" r="r" b="b"/>
            <a:pathLst>
              <a:path w="769620" h="1809115">
                <a:moveTo>
                  <a:pt x="767996" y="0"/>
                </a:moveTo>
                <a:lnTo>
                  <a:pt x="0" y="1808986"/>
                </a:lnTo>
                <a:lnTo>
                  <a:pt x="768164" y="1808986"/>
                </a:lnTo>
                <a:lnTo>
                  <a:pt x="769351" y="1357330"/>
                </a:lnTo>
                <a:lnTo>
                  <a:pt x="767996" y="0"/>
                </a:lnTo>
                <a:close/>
              </a:path>
            </a:pathLst>
          </a:custGeom>
          <a:solidFill>
            <a:srgbClr val="2E815B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5"/>
          <p:cNvSpPr/>
          <p:nvPr/>
        </p:nvSpPr>
        <p:spPr>
          <a:xfrm>
            <a:off x="8183617" y="6123431"/>
            <a:ext cx="4008754" cy="734695"/>
          </a:xfrm>
          <a:custGeom>
            <a:avLst/>
            <a:gdLst/>
            <a:ahLst/>
            <a:cxnLst/>
            <a:rect l="l" t="t" r="r" b="b"/>
            <a:pathLst>
              <a:path w="4008754" h="734695">
                <a:moveTo>
                  <a:pt x="4008382" y="0"/>
                </a:moveTo>
                <a:lnTo>
                  <a:pt x="0" y="734567"/>
                </a:lnTo>
                <a:lnTo>
                  <a:pt x="4008382" y="734567"/>
                </a:lnTo>
                <a:lnTo>
                  <a:pt x="4008382" y="0"/>
                </a:lnTo>
                <a:close/>
              </a:path>
            </a:pathLst>
          </a:custGeom>
          <a:solidFill>
            <a:srgbClr val="2F7964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TextBox 65"/>
          <p:cNvSpPr txBox="1"/>
          <p:nvPr/>
        </p:nvSpPr>
        <p:spPr>
          <a:xfrm>
            <a:off x="11726450" y="636618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3505200" y="4343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8" name="TextBox 67"/>
          <p:cNvSpPr txBox="1"/>
          <p:nvPr/>
        </p:nvSpPr>
        <p:spPr>
          <a:xfrm>
            <a:off x="4036535" y="5254522"/>
            <a:ext cx="341619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err="1" smtClean="0"/>
              <a:t>Христинич</a:t>
            </a:r>
            <a:r>
              <a:rPr lang="ru-RU" b="1" i="1" dirty="0" smtClean="0"/>
              <a:t> Алексей Романович </a:t>
            </a:r>
          </a:p>
          <a:p>
            <a:pPr algn="ctr"/>
            <a:r>
              <a:rPr lang="ru-RU" b="1" i="1" dirty="0" smtClean="0"/>
              <a:t>Наставник проекта; </a:t>
            </a:r>
          </a:p>
          <a:p>
            <a:pPr algn="ctr"/>
            <a:r>
              <a:rPr lang="ru-RU" b="1" i="1" dirty="0" smtClean="0"/>
              <a:t>Кандидат технических наук; </a:t>
            </a:r>
          </a:p>
          <a:p>
            <a:pPr algn="ctr"/>
            <a:r>
              <a:rPr lang="ru-RU" b="1" i="1" dirty="0" smtClean="0"/>
              <a:t>Доцент кафедры СОД</a:t>
            </a:r>
            <a:r>
              <a:rPr lang="ru-RU" dirty="0" smtClean="0"/>
              <a:t>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1073</TotalTime>
  <Words>360</Words>
  <Application>Microsoft Office PowerPoint</Application>
  <PresentationFormat>Произвольный</PresentationFormat>
  <Paragraphs>106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Office Theme</vt:lpstr>
      <vt:lpstr>Интерактивная реальность для образовательного процесса – ИРОП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Natali Fadeeva</dc:creator>
  <cp:lastModifiedBy>Yaroslav Pisklov</cp:lastModifiedBy>
  <cp:revision>25</cp:revision>
  <dcterms:created xsi:type="dcterms:W3CDTF">2023-03-25T10:08:01Z</dcterms:created>
  <dcterms:modified xsi:type="dcterms:W3CDTF">2023-04-02T13:38:18Z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2022-11-09T00:00:00Z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2023-03-25T00:00:00Z</vt:filetime>
  </property>
</Properties>
</file>