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7" r:id="rId1"/>
  </p:sldMasterIdLst>
  <p:notesMasterIdLst>
    <p:notesMasterId r:id="rId17"/>
  </p:notesMasterIdLst>
  <p:handoutMasterIdLst>
    <p:handoutMasterId r:id="rId18"/>
  </p:handoutMasterIdLst>
  <p:sldIdLst>
    <p:sldId id="278" r:id="rId2"/>
    <p:sldId id="279" r:id="rId3"/>
    <p:sldId id="298" r:id="rId4"/>
    <p:sldId id="280" r:id="rId5"/>
    <p:sldId id="281" r:id="rId6"/>
    <p:sldId id="300" r:id="rId7"/>
    <p:sldId id="301" r:id="rId8"/>
    <p:sldId id="305" r:id="rId9"/>
    <p:sldId id="302" r:id="rId10"/>
    <p:sldId id="304" r:id="rId11"/>
    <p:sldId id="306" r:id="rId12"/>
    <p:sldId id="307" r:id="rId13"/>
    <p:sldId id="308" r:id="rId14"/>
    <p:sldId id="285" r:id="rId15"/>
    <p:sldId id="293" r:id="rId16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09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>
        <p:guide/>
        <p:guide pos="302"/>
        <p:guide orient="horz" pos="2616"/>
        <p:guide orient="horz" pos="3264"/>
        <p:guide pos="6912"/>
        <p:guide orient="horz" pos="2115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338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8B43649-8DAC-8EAD-79EC-38164EB67F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1CFC8B-2C22-8A28-E4E1-F22ACDA82A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AA0D6-3DB1-4639-9734-75B3ACB9066C}" type="datetime1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418F33F-13D6-8A60-FC43-3046C7D98B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9DD896-3611-B4B0-6FF6-781A1A0AC8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E9F09-2159-4EEA-B66C-DBCA6AE92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53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931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006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585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462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779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070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127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183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426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06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045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77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532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0263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853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Полилиния: Фигура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3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023547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Полилиния: Фигура 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олилиния: Фигура 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олилиния: Фигура 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олилиния: Фигура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олилиния: Фигура 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: Фигура 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4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68811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Изображение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4" name="Изображение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5" name="Изображение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6" name="Изображение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1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олилиния: Фигура 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3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олилиния: Фигура 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8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олилиния: Фигура 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6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олилиния: фигура 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45801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22509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702407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3798449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83428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015902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2967302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4" name="Изображение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ru-RU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ru-RU" sz="1800"/>
            </a:lvl3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7327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3" name="Рисунок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6" name="Рисунок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9" name="Рисунок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140661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 rtlCol="0">
            <a:noAutofit/>
          </a:bodyPr>
          <a:lstStyle>
            <a:lvl1pPr>
              <a:defRPr lang="ru-RU" sz="1800"/>
            </a:lvl1pPr>
            <a:lvl2pPr>
              <a:defRPr lang="ru-RU" sz="16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 rtlCol="0">
            <a:noAutofit/>
          </a:bodyPr>
          <a:lstStyle>
            <a:lvl1pPr>
              <a:defRPr lang="ru-RU" sz="1800"/>
            </a:lvl1pPr>
            <a:lvl2pPr>
              <a:defRPr lang="ru-RU" sz="16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rtlCol="0">
            <a:noAutofit/>
          </a:bodyPr>
          <a:lstStyle>
            <a:lvl1pPr algn="l">
              <a:lnSpc>
                <a:spcPct val="100000"/>
              </a:lnSpc>
              <a:defRPr lang="ru-RU"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7" name="Текст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ru-RU" sz="10000" b="1"/>
            </a:lvl1pPr>
          </a:lstStyle>
          <a:p>
            <a:pPr lvl="0" rtl="0"/>
            <a:r>
              <a:rPr lang="ru-RU"/>
              <a:t>"</a:t>
            </a:r>
          </a:p>
        </p:txBody>
      </p:sp>
      <p:sp>
        <p:nvSpPr>
          <p:cNvPr id="55" name="Текст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6" name="Текст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ru-RU" sz="10000" b="1"/>
            </a:lvl1pPr>
          </a:lstStyle>
          <a:p>
            <a:pPr lvl="0" rtl="0"/>
            <a:r>
              <a:rPr lang="ru-RU"/>
              <a:t>"</a:t>
            </a:r>
          </a:p>
        </p:txBody>
      </p:sp>
      <p:sp>
        <p:nvSpPr>
          <p:cNvPr id="32" name="Изображение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3" name="Изображение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9" name="Полилиния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Полилиния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0" name="Рисунок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3" name="Рисунок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1" name="Рисунок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6" name="Рисунок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2" name="Рисунок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1" name="Текст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9" name="Рисунок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3" name="Текст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4" name="Рисунок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7" name="Текст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8" name="Рисунок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8" name="Текст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8" name="Текст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7" name="Рисунок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9" name="Текст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6" name="Рисунок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0" name="Текст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5" name="Рисунок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1" name="Текст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26" name="Полилиния: Форма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0" name="Изображение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5" name="Текст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6" name="Текст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7" name="Текст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8" name="Текст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9" name="Текст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0" name="Текст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Изображение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Изображение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Изображение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9" name="Изображение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ru-RU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ru-RU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4" name="Рисунок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6" name="Рисунок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0" name="Текст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5" name="Рисунок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1" name="Текст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Изображение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1" name="Изображение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" name="Изображение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7" name="Изображение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  <p:sp>
        <p:nvSpPr>
          <p:cNvPr id="18" name="Заголовок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Повышение несущей способности конструкций фундаментов с равной осадкой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44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64" r:id="rId19"/>
    <p:sldLayoutId id="2147483667" r:id="rId20"/>
    <p:sldLayoutId id="2147483668" r:id="rId21"/>
    <p:sldLayoutId id="2147483673" r:id="rId22"/>
    <p:sldLayoutId id="2147483670" r:id="rId23"/>
    <p:sldLayoutId id="2147483671" r:id="rId24"/>
    <p:sldLayoutId id="2147483655" r:id="rId25"/>
    <p:sldLayoutId id="2147483674" r:id="rId26"/>
    <p:sldLayoutId id="2147483654" r:id="rId2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092" y="1371600"/>
            <a:ext cx="5385816" cy="12252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вытяжных систем вентиляции в горячих цехах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04" y="592847"/>
            <a:ext cx="8689037" cy="7680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200" dirty="0">
                <a:latin typeface="Arial Black" panose="020B0604020202020204" pitchFamily="34" charset="0"/>
              </a:rPr>
              <a:t>Аннотация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304" y="2586436"/>
            <a:ext cx="5693664" cy="312216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6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Целью </a:t>
            </a:r>
            <a:r>
              <a:rPr lang="ru-RU" sz="1600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стартап</a:t>
            </a:r>
            <a:r>
              <a:rPr lang="ru-RU" sz="16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-проекта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является </a:t>
            </a:r>
            <a:r>
              <a:rPr lang="ru-RU" sz="1600" dirty="0" smtClean="0">
                <a:solidFill>
                  <a:srgbClr val="0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реконструкция вытяжных систем вентиляции с целью повышения пожарной </a:t>
            </a:r>
            <a:r>
              <a:rPr lang="ru-RU" sz="1600" dirty="0" err="1" smtClean="0">
                <a:solidFill>
                  <a:srgbClr val="0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безопастности</a:t>
            </a:r>
            <a:r>
              <a:rPr lang="ru-RU" sz="1600" dirty="0" smtClean="0">
                <a:solidFill>
                  <a:srgbClr val="0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промышленных помещений</a:t>
            </a:r>
            <a:endParaRPr lang="ru-RU" sz="16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Базовая бизнес-идея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Эту технологию можно продать в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промышленные </a:t>
            </a:r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компании. Ведь лучше сразу применять эту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реконструкционные технологии, чем использовать старые вытяжные системы с пониженной долей прочности и худшей пожарной </a:t>
            </a:r>
            <a:r>
              <a:rPr lang="ru-RU" sz="1800" dirty="0" err="1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безопастностью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874F84-3535-408F-874E-D6040095B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10089" y="444137"/>
            <a:ext cx="1819221" cy="274320"/>
          </a:xfrm>
        </p:spPr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07CC88-F9C3-4A42-9DCD-AE61C72FE1C5}"/>
              </a:ext>
            </a:extLst>
          </p:cNvPr>
          <p:cNvSpPr txBox="1"/>
          <p:nvPr/>
        </p:nvSpPr>
        <p:spPr>
          <a:xfrm>
            <a:off x="2706198" y="3552735"/>
            <a:ext cx="60949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Аудитория: Промышленные предприятия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Основные конкуренты: Организации по предоставлению подобных технологий</a:t>
            </a:r>
          </a:p>
          <a:p>
            <a:endParaRPr lang="ru-RU" dirty="0">
              <a:solidFill>
                <a:schemeClr val="accent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14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latin typeface="Arial Black" panose="020B0A04020102020204" pitchFamily="34" charset="0"/>
              </a:rPr>
              <a:t>Предполагается привлечение средств на этапе разработки технологий и получения фиксированных выплат в течение следующего после разработки года. Взаимодействие с клиентами-организациями предполагается на основе встреч и презентаций предлагаемой технологии, сформированной концепции, выводов из консультаций с клиентами.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D3011B-D29A-4834-9281-541C16406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Характеристика будущего продукта</a:t>
            </a:r>
            <a:endParaRPr lang="ru-RU" sz="40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000" dirty="0"/>
              <a:t>Основные технические параметры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Предполагается проведение презентаций и выпуск документа, описывающего необходимые процедуры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по внедрению и реконструкции вытяжных систем вентиляции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1D577B-679F-4155-9DA6-577F0D4E1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47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000" dirty="0"/>
              <a:t>производственные и финансовые параметры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Внутренняя структура бизнеса предполагает создание нескольких отделов: отдел формирования концепции, руководство, отдел разработки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технологии и отдел внедрения. 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085371-C23E-4252-A931-90853718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55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000" dirty="0"/>
              <a:t>Научно-техническое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Использование анализа </a:t>
            </a:r>
            <a:r>
              <a:rPr lang="ru-RU" sz="1800" dirty="0" smtClean="0">
                <a:latin typeface="Arial Black" panose="020B0A04020102020204" pitchFamily="34" charset="0"/>
              </a:rPr>
              <a:t>старых</a:t>
            </a:r>
            <a:r>
              <a:rPr lang="ru-RU" sz="1800" dirty="0" smtClean="0">
                <a:latin typeface="Arial Black" panose="020B0A04020102020204" pitchFamily="34" charset="0"/>
              </a:rPr>
              <a:t> </a:t>
            </a:r>
            <a:r>
              <a:rPr lang="ru-RU" sz="1800" dirty="0">
                <a:latin typeface="Arial Black" panose="020B0A04020102020204" pitchFamily="34" charset="0"/>
              </a:rPr>
              <a:t>данных, получаемых из исследований </a:t>
            </a:r>
            <a:r>
              <a:rPr lang="ru-RU" sz="1800" dirty="0" smtClean="0">
                <a:latin typeface="Arial Black" panose="020B0A04020102020204" pitchFamily="34" charset="0"/>
              </a:rPr>
              <a:t>промышленных комплексов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 Black" panose="020B0A04020102020204" pitchFamily="34" charset="0"/>
              </a:rPr>
              <a:t> Использования машинного обучения в ИИ для прогнозирования поведения материалов в производственных помещениях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 Black" panose="020B0A04020102020204" pitchFamily="34" charset="0"/>
              </a:rPr>
              <a:t>Использование ИИ для поиска оптимальных вариантов для внедрения конструкционных решений</a:t>
            </a:r>
            <a:endParaRPr lang="ru-RU" sz="1800" dirty="0" smtClean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7A0C3D-F15F-4B52-94A2-242F2E12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6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000" dirty="0"/>
              <a:t>Соответствие проекта научным приоритетам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Разработка новой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технологий для повышения пожарной безопасности, что позволяет сократить риски производственного цикла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7AE260-9D4B-4F9E-8611-92D68191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63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000" dirty="0"/>
              <a:t>Каналы продвижения 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Конференции строительной отрасли, круглые столы, личная встреча с организациями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9A6D71-6C46-46E0-8267-6BD0965A1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134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169" y="3030412"/>
            <a:ext cx="7479661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marL="997585" marR="988060" algn="ctr">
              <a:spcBef>
                <a:spcPts val="600"/>
              </a:spcBef>
              <a:spcAft>
                <a:spcPts val="0"/>
              </a:spcAft>
            </a:pPr>
            <a:r>
              <a:rPr lang="ru-RU" sz="3200" dirty="0"/>
              <a:t>Характеристика проблемы,</a:t>
            </a:r>
            <a:br>
              <a:rPr lang="ru-RU" sz="3200" dirty="0"/>
            </a:br>
            <a:r>
              <a:rPr lang="ru-RU" sz="3200" dirty="0"/>
              <a:t>на решение которой направлен стартап-проект</a:t>
            </a:r>
          </a:p>
        </p:txBody>
      </p:sp>
    </p:spTree>
    <p:extLst>
      <p:ext uri="{BB962C8B-B14F-4D97-AF65-F5344CB8AC3E}">
        <p14:creationId xmlns:p14="http://schemas.microsoft.com/office/powerpoint/2010/main" val="29767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Описание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Сейчас в регионе и по всей стране в целом участились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случаи пожаров в промышленных помещениях, в следствии чего предприятия теряют огромную часть работоспособности. Большую часть выручки направляют на </a:t>
            </a:r>
            <a:r>
              <a:rPr lang="ru-RU" sz="1800" dirty="0" err="1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восставновление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. Таким образом государство теряет налогоплательщиков, что не может не сказаться на уровне жизни граждан страны. </a:t>
            </a:r>
            <a:endParaRPr lang="ru-RU" sz="18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rtl="0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Какая</a:t>
            </a:r>
            <a:r>
              <a:rPr lang="ru-RU" sz="1800" b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</a:t>
            </a:r>
            <a:r>
              <a:rPr lang="ru-RU" sz="1800" b="1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проблемы</a:t>
            </a:r>
            <a:r>
              <a:rPr lang="ru-RU" sz="1800" b="1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решается</a:t>
            </a:r>
            <a:r>
              <a:rPr lang="ru-RU" sz="1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Сокращение случаев пожаров в промышленных помещениях</a:t>
            </a:r>
            <a:endParaRPr lang="ru-RU" sz="1800" dirty="0">
              <a:latin typeface="Times New Roman" panose="02020603050405020304" pitchFamily="18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7C0606-97F2-4DBE-AFF9-BB5A49DC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 smtClean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712" y="1086162"/>
            <a:ext cx="6766560" cy="768096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000" dirty="0"/>
              <a:t>Каким способом будет решена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12" y="3222752"/>
            <a:ext cx="6766560" cy="270052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Разработка и внедрение новой </a:t>
            </a:r>
            <a:r>
              <a:rPr lang="ru-RU" sz="18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технологии реконструкции вытяжных систем вентиляции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E06BB80-F61A-4C5D-A112-464FA9174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202C8F"/>
                </a:solidFill>
                <a:latin typeface="+mj-lt"/>
                <a:ea typeface="Times New Roman" panose="02020603050405020304" pitchFamily="18" charset="0"/>
              </a:rPr>
              <a:t>реконструкция вытяжных систем вентиляции</a:t>
            </a:r>
            <a:endParaRPr lang="ru-RU" dirty="0" smtClean="0">
              <a:solidFill>
                <a:srgbClr val="202C8F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75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7C09F16-6D23-666F-6800-8FC69783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ЗНАКОМСТВО С КОМАНДОЙ</a:t>
            </a:r>
          </a:p>
        </p:txBody>
      </p:sp>
      <p:sp>
        <p:nvSpPr>
          <p:cNvPr id="13" name="Нижний колонтитул 12">
            <a:extLst>
              <a:ext uri="{FF2B5EF4-FFF2-40B4-BE49-F238E27FC236}">
                <a16:creationId xmlns:a16="http://schemas.microsoft.com/office/drawing/2014/main" id="{43AC763F-CE65-46DC-90F7-06201F2E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74" name="Номер слайда 73">
            <a:extLst>
              <a:ext uri="{FF2B5EF4-FFF2-40B4-BE49-F238E27FC236}">
                <a16:creationId xmlns:a16="http://schemas.microsoft.com/office/drawing/2014/main" id="{B964C6B0-844C-A964-2B74-46CF893E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14</a:t>
            </a:fld>
            <a:endParaRPr lang="ru-RU" dirty="0"/>
          </a:p>
        </p:txBody>
      </p:sp>
      <p:pic>
        <p:nvPicPr>
          <p:cNvPr id="27" name="Рисунок 2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747" y="2393215"/>
            <a:ext cx="2596236" cy="2588619"/>
          </a:xfr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B2AF69D5-AD7B-521D-22B1-50D8A2435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sz="1600" dirty="0" smtClean="0"/>
              <a:t>Полежаев </a:t>
            </a:r>
            <a:r>
              <a:rPr lang="ru-RU" sz="1600" dirty="0" err="1" smtClean="0"/>
              <a:t>михаил</a:t>
            </a:r>
            <a:endParaRPr lang="ru-RU" sz="1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128191-45A5-DEA1-F978-421F83D5E6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300" dirty="0"/>
              <a:t>Лидер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EF6A845-F328-1053-A365-3DA9CBAF9B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600" dirty="0" smtClean="0"/>
              <a:t>Михайлов </a:t>
            </a:r>
            <a:r>
              <a:rPr lang="ru-RU" sz="1600" dirty="0" err="1" smtClean="0"/>
              <a:t>александр</a:t>
            </a:r>
            <a:endParaRPr lang="ru-RU" sz="160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46AF003-A457-D7E6-F39B-1A85A426A3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sz="1300" dirty="0"/>
              <a:t>Секретарь</a:t>
            </a:r>
          </a:p>
        </p:txBody>
      </p:sp>
      <p:pic>
        <p:nvPicPr>
          <p:cNvPr id="28" name="Рисунок 27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" b="31"/>
          <a:stretch>
            <a:fillRect/>
          </a:stretch>
        </p:blipFill>
        <p:spPr>
          <a:xfrm>
            <a:off x="760746" y="2380028"/>
            <a:ext cx="2596896" cy="2596896"/>
          </a:xfr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0A413FDF-11CF-6B9B-871F-ED1ED06E76B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sz="1600" dirty="0" err="1" smtClean="0"/>
              <a:t>Клепаков</a:t>
            </a:r>
            <a:r>
              <a:rPr lang="ru-RU" sz="1600" dirty="0" smtClean="0"/>
              <a:t> </a:t>
            </a:r>
            <a:r>
              <a:rPr lang="ru-RU" sz="1600" dirty="0" err="1" smtClean="0"/>
              <a:t>кирилл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3CED26D-9022-0D83-FB0D-E3471E6F7E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sz="1300" dirty="0"/>
              <a:t>Технолог</a:t>
            </a:r>
          </a:p>
        </p:txBody>
      </p:sp>
      <p:pic>
        <p:nvPicPr>
          <p:cNvPr id="29" name="Рисунок 28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3" b="12523"/>
          <a:stretch>
            <a:fillRect/>
          </a:stretch>
        </p:blipFill>
        <p:spPr>
          <a:xfrm>
            <a:off x="6276430" y="2380028"/>
            <a:ext cx="2596896" cy="2596896"/>
          </a:xfrm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518301B7-15C5-E184-096F-BF82F4216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sz="1600" dirty="0" err="1" smtClean="0"/>
              <a:t>Дрик</a:t>
            </a:r>
            <a:r>
              <a:rPr lang="ru-RU" sz="1600" dirty="0" smtClean="0"/>
              <a:t> </a:t>
            </a:r>
            <a:r>
              <a:rPr lang="ru-RU" sz="1600" dirty="0" err="1" smtClean="0"/>
              <a:t>даниил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D57FB11-65D1-6B1C-8D88-F932BF765A7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34272" y="5600947"/>
            <a:ext cx="2596896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300" dirty="0"/>
              <a:t>Технолог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930" y="2380027"/>
            <a:ext cx="2601238" cy="26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СПАСИБО</a:t>
            </a:r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118</TotalTime>
  <Words>370</Words>
  <Application>Microsoft Office PowerPoint</Application>
  <PresentationFormat>Широкоэкранный</PresentationFormat>
  <Paragraphs>57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Aptos</vt:lpstr>
      <vt:lpstr>Arial</vt:lpstr>
      <vt:lpstr>Arial Black</vt:lpstr>
      <vt:lpstr>Calibri</vt:lpstr>
      <vt:lpstr>Century Gothic</vt:lpstr>
      <vt:lpstr>Times New Roman</vt:lpstr>
      <vt:lpstr>Wingdings 3</vt:lpstr>
      <vt:lpstr>Легкий дым</vt:lpstr>
      <vt:lpstr>Реконструкция вытяжных систем вентиляции в горячих цехах</vt:lpstr>
      <vt:lpstr>Аннотация проекта</vt:lpstr>
      <vt:lpstr>Базовая бизнес-идея</vt:lpstr>
      <vt:lpstr>Бизнес-модель</vt:lpstr>
      <vt:lpstr>Характеристика будущего продукта</vt:lpstr>
      <vt:lpstr>Основные технические параметры</vt:lpstr>
      <vt:lpstr>производственные и финансовые параметры</vt:lpstr>
      <vt:lpstr>Научно-техническое решение</vt:lpstr>
      <vt:lpstr>Соответствие проекта научным приоритетам </vt:lpstr>
      <vt:lpstr>Каналы продвижения будущего продукта</vt:lpstr>
      <vt:lpstr>Характеристика проблемы, на решение которой направлен стартап-проект</vt:lpstr>
      <vt:lpstr>Описание проблемы</vt:lpstr>
      <vt:lpstr>Каким способом будет решена проблема</vt:lpstr>
      <vt:lpstr>ЗНАКОМСТВО С КОМАНДОЙ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Повышение несущей способности конструкций фундаментов с равной осадкой</dc:title>
  <dc:subject/>
  <dc:creator>Максим Фролов</dc:creator>
  <cp:lastModifiedBy>Admin</cp:lastModifiedBy>
  <cp:revision>12</cp:revision>
  <dcterms:created xsi:type="dcterms:W3CDTF">2023-10-25T19:33:43Z</dcterms:created>
  <dcterms:modified xsi:type="dcterms:W3CDTF">2023-11-16T09:57:40Z</dcterms:modified>
</cp:coreProperties>
</file>